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5"/>
  </p:notesMasterIdLst>
  <p:handoutMasterIdLst>
    <p:handoutMasterId r:id="rId16"/>
  </p:handoutMasterIdLst>
  <p:sldIdLst>
    <p:sldId id="340" r:id="rId3"/>
    <p:sldId id="434" r:id="rId4"/>
    <p:sldId id="445" r:id="rId5"/>
    <p:sldId id="443" r:id="rId6"/>
    <p:sldId id="446" r:id="rId7"/>
    <p:sldId id="452" r:id="rId8"/>
    <p:sldId id="447" r:id="rId9"/>
    <p:sldId id="450" r:id="rId10"/>
    <p:sldId id="448" r:id="rId11"/>
    <p:sldId id="451" r:id="rId12"/>
    <p:sldId id="449" r:id="rId13"/>
    <p:sldId id="444" r:id="rId14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DDDD"/>
    <a:srgbClr val="EAEAEA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27" autoAdjust="0"/>
    <p:restoredTop sz="95501" autoAdjust="0"/>
  </p:normalViewPr>
  <p:slideViewPr>
    <p:cSldViewPr>
      <p:cViewPr varScale="1">
        <p:scale>
          <a:sx n="88" d="100"/>
          <a:sy n="88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9" d="100"/>
          <a:sy n="69" d="100"/>
        </p:scale>
        <p:origin x="32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6AB-B6D4-49F4-99E0-51F7FA6E200C}" type="datetimeFigureOut">
              <a:rPr lang="it-IT" smtClean="0"/>
              <a:pPr/>
              <a:t>03/10/2018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177D-C283-4D82-81D7-294694DBB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pPr/>
              <a:t>03/10/2018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44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0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030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01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5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10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16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83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49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389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18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76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DF0B-E048-436A-B73E-1B2E23542F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928" y="279175"/>
            <a:ext cx="1474271" cy="583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4864" y="211792"/>
            <a:ext cx="1474271" cy="583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6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CasellaDiTesto 4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4864" y="211792"/>
            <a:ext cx="1474271" cy="5831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3001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555776" y="862889"/>
            <a:ext cx="64807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26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1520" y="174170"/>
            <a:ext cx="1656184" cy="7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2" r:id="rId2"/>
    <p:sldLayoutId id="2147483690" r:id="rId3"/>
    <p:sldLayoutId id="214748369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" name="Picture 4" descr="Y:\ININN_SVILUPPO PMI\SU3_AP\07_Presentazioni ed Eventi\01_L.181-89\loghi piattaforma\Rilancio-areeindustriali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8303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sfondo18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489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47700" y="1196752"/>
            <a:ext cx="7848600" cy="36625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dirty="0" smtClean="0">
                <a:solidFill>
                  <a:srgbClr val="C00000"/>
                </a:solidFill>
              </a:rPr>
              <a:t>Nuova Legge 181/89</a:t>
            </a:r>
          </a:p>
          <a:p>
            <a:pPr eaLnBrk="1" hangingPunct="1">
              <a:defRPr/>
            </a:pPr>
            <a:r>
              <a:rPr lang="it-IT" altLang="it-IT" sz="2000" dirty="0" smtClean="0">
                <a:solidFill>
                  <a:srgbClr val="C00000"/>
                </a:solidFill>
              </a:rPr>
              <a:t>Rilancio delle aree di </a:t>
            </a:r>
            <a:r>
              <a:rPr lang="it-IT" altLang="it-IT" sz="2000" dirty="0">
                <a:solidFill>
                  <a:srgbClr val="C00000"/>
                </a:solidFill>
              </a:rPr>
              <a:t>crisi </a:t>
            </a:r>
            <a:r>
              <a:rPr lang="it-IT" altLang="it-IT" sz="2000" dirty="0" smtClean="0">
                <a:solidFill>
                  <a:srgbClr val="C00000"/>
                </a:solidFill>
              </a:rPr>
              <a:t>industriale</a:t>
            </a:r>
          </a:p>
          <a:p>
            <a:pPr eaLnBrk="1" hangingPunct="1">
              <a:defRPr/>
            </a:pPr>
            <a:endParaRPr lang="it-IT" altLang="it-IT" sz="20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dirty="0" err="1" smtClean="0">
                <a:solidFill>
                  <a:srgbClr val="C00000"/>
                </a:solidFill>
              </a:rPr>
              <a:t>Restart</a:t>
            </a:r>
            <a:r>
              <a:rPr lang="it-IT" altLang="it-IT" sz="2000" dirty="0" smtClean="0">
                <a:solidFill>
                  <a:srgbClr val="C00000"/>
                </a:solidFill>
              </a:rPr>
              <a:t> Centro Italia</a:t>
            </a:r>
            <a:endParaRPr lang="it-IT" altLang="it-IT" sz="200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dirty="0" smtClean="0">
                <a:solidFill>
                  <a:srgbClr val="C00000"/>
                </a:solidFill>
              </a:rPr>
              <a:t>Abruzzo – Lazio – Marche - Umbria</a:t>
            </a:r>
          </a:p>
          <a:p>
            <a:pPr eaLnBrk="1" hangingPunct="1">
              <a:defRPr/>
            </a:pPr>
            <a:r>
              <a:rPr lang="it-IT" altLang="it-IT" sz="2000" b="0" dirty="0" smtClean="0">
                <a:solidFill>
                  <a:srgbClr val="C00000"/>
                </a:solidFill>
              </a:rPr>
              <a:t>Dettaglio domande trasmesse</a:t>
            </a:r>
          </a:p>
          <a:p>
            <a:pPr eaLnBrk="1" hangingPunct="1">
              <a:defRPr/>
            </a:pPr>
            <a:endParaRPr lang="it-IT" altLang="it-IT" sz="1800" b="0" kern="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it-IT" altLang="it-IT" sz="2000" b="0" kern="0" dirty="0" smtClean="0">
                <a:solidFill>
                  <a:srgbClr val="C00000"/>
                </a:solidFill>
              </a:rPr>
              <a:t>A </a:t>
            </a:r>
            <a:r>
              <a:rPr lang="it-IT" altLang="it-IT" sz="2000" b="0" kern="0" dirty="0">
                <a:solidFill>
                  <a:srgbClr val="C00000"/>
                </a:solidFill>
              </a:rPr>
              <a:t>cura di </a:t>
            </a:r>
            <a:endParaRPr lang="it-IT" altLang="it-IT" sz="2000" b="0" kern="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 smtClean="0">
                <a:solidFill>
                  <a:srgbClr val="C00000"/>
                </a:solidFill>
              </a:rPr>
              <a:t>Incentivi e Innovazione </a:t>
            </a: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 smtClean="0">
                <a:solidFill>
                  <a:srgbClr val="C00000"/>
                </a:solidFill>
              </a:rPr>
              <a:t>Grandi Investimenti e Sviluppo Impresa – SVI2</a:t>
            </a: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sz="1800" b="0" kern="0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it-IT" altLang="it-IT" sz="1600" b="0" kern="0" dirty="0" smtClean="0">
                <a:solidFill>
                  <a:srgbClr val="C00000"/>
                </a:solidFill>
                <a:ea typeface="+mn-ea"/>
                <a:cs typeface="+mn-cs"/>
              </a:rPr>
              <a:t>Dati al </a:t>
            </a:r>
            <a:r>
              <a:rPr lang="it-IT" altLang="it-IT" sz="1600" b="0" kern="0" dirty="0" smtClean="0">
                <a:solidFill>
                  <a:srgbClr val="C00000"/>
                </a:solidFill>
                <a:ea typeface="+mn-ea"/>
                <a:cs typeface="+mn-cs"/>
              </a:rPr>
              <a:t>03 </a:t>
            </a:r>
            <a:r>
              <a:rPr lang="it-IT" altLang="it-IT" sz="1600" b="0" kern="0" dirty="0" smtClean="0">
                <a:solidFill>
                  <a:srgbClr val="C00000"/>
                </a:solidFill>
                <a:ea typeface="+mn-ea"/>
                <a:cs typeface="+mn-cs"/>
              </a:rPr>
              <a:t>ottobre 2018</a:t>
            </a:r>
            <a:endParaRPr lang="it-IT" altLang="it-IT" sz="1600" b="0" kern="0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35897" y="1244481"/>
            <a:ext cx="5508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 sz="1800" dirty="0" smtClean="0"/>
              <a:t>Soggetti proponenti Marche (in ordine di protocollo)</a:t>
            </a:r>
            <a:endParaRPr lang="it-IT" altLang="it-IT" sz="18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91458"/>
              </p:ext>
            </p:extLst>
          </p:nvPr>
        </p:nvGraphicFramePr>
        <p:xfrm>
          <a:off x="683570" y="1700807"/>
          <a:ext cx="8064895" cy="4658595"/>
        </p:xfrm>
        <a:graphic>
          <a:graphicData uri="http://schemas.openxmlformats.org/drawingml/2006/table">
            <a:tbl>
              <a:tblPr/>
              <a:tblGrid>
                <a:gridCol w="870752"/>
                <a:gridCol w="2684824"/>
                <a:gridCol w="804688"/>
                <a:gridCol w="1285800"/>
                <a:gridCol w="1537652"/>
                <a:gridCol w="881179"/>
              </a:tblGrid>
              <a:tr h="15469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Protocollo 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Ragione Sociale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Ateco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Totale investimento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Calibri" panose="020F0502020204030204" pitchFamily="34" charset="0"/>
                        </a:rPr>
                        <a:t>Agevolazioni Richieste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Nuovi Occupati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86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RCI0000003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SOCIETA' VISSANA INDUSTRIA LAVORAZIONE ALIMENTARE - S.V.I.L.A. SRL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10.89.09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7.132.987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5.349.027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RCI0000004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CARTELYS ITALIA SRL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1.822.363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1.366.770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RCI0000005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NANO-TECH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20.59.90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1.746.822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1.310.117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RCI0000006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DELTAFIN 21 S.R.L.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2.410.561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1.666.692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RCI0000007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ELAIA S.R.L.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10.41.10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3.200.000 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2.370.750 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RCI0000008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LIBELLULA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S.R.L.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14.13.10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1.820.000 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1.364.000 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RCI0000012</a:t>
                      </a:r>
                    </a:p>
                  </a:txBody>
                  <a:tcPr marL="5338" marR="5338" marT="53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TIGAMARO S.R.L.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15.12.09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3.940.830 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2.033.348 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38" marR="5338" marT="53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RCI0000014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LIGHT SRL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22.19.01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6.297.644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4.308.048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RCI0000018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TERRENUOVE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38.22.00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8.400.000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6.123.210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RCI0000019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C.O.VAL.M SOC. COOP. AGRICOLA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4.423.321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2.211.661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RCI0000020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ASG SRL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9.992.317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7.244.468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RCI0000021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LIBELLULA S.R.L.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14.13.10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1.820.000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1.365.000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RCI0000024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LIBELLULA S.R.L.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14.13.10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1.820.000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1.364.000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RCI0000025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SIFA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5.520.000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4.140.000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RCI0000026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TERME DI OFFIDA SPA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9.979.600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6.985.721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RCI0000028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 SIDE SRL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15.20.10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5.760.233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4.318.334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RCI0000031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SPECIALIZZATA SETTORE MULTISERVIZI SPA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35.11.00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3.420.000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2.565.000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474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RCI0000033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ISOPOLYMER SOCIETA' A RESPONSABILITA' LIMITATA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6.134.900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4.601.175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RCI0000034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TORMATIC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25.99.99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5.811.223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4.358.417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RCI0000037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BOOST SRL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27.11.00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7.345.412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5.506.516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 RCI0000038 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ALASTAMPI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33.11.01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2.216.240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1.218.932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2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38" marR="5338" marT="53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101.014.453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71.771.185 </a:t>
                      </a:r>
                    </a:p>
                  </a:txBody>
                  <a:tcPr marL="5338" marR="5338" marT="533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383 </a:t>
                      </a:r>
                      <a:endParaRPr lang="it-IT" sz="900" b="1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8888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7018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5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58888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2751138" y="5229572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€ 28.933.574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21300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680243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€ 17.764.934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21300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6773863" y="5229572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74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01325" y="3216569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trasmesse </a:t>
            </a:r>
            <a:r>
              <a:rPr lang="it-IT" altLang="it-IT" sz="2000" b="1" u="sng" dirty="0" smtClean="0">
                <a:latin typeface="Calibri" panose="020F0502020204030204" pitchFamily="34" charset="0"/>
                <a:cs typeface="+mn-cs"/>
              </a:rPr>
              <a:t>Umbria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: </a:t>
            </a: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dati di sintesi </a:t>
            </a:r>
            <a:endParaRPr lang="it-IT" altLang="it-IT" sz="2000" b="1" kern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467544" y="1268760"/>
            <a:ext cx="8219256" cy="14398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8" name="Picture 17" descr="Risultati Legge 181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13" y="1373535"/>
            <a:ext cx="3088734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7" y="1373535"/>
            <a:ext cx="160373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 bwMode="auto">
          <a:xfrm>
            <a:off x="501556" y="1788636"/>
            <a:ext cx="328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altLang="it-IT" b="1" i="1" u="sng" kern="0" dirty="0" err="1">
                <a:solidFill>
                  <a:srgbClr val="C00000"/>
                </a:solidFill>
              </a:rPr>
              <a:t>Restart</a:t>
            </a:r>
            <a:r>
              <a:rPr lang="it-IT" altLang="it-IT" b="1" i="1" u="sng" kern="0" dirty="0">
                <a:solidFill>
                  <a:srgbClr val="C00000"/>
                </a:solidFill>
              </a:rPr>
              <a:t> Centro Italia</a:t>
            </a:r>
          </a:p>
        </p:txBody>
      </p:sp>
    </p:spTree>
    <p:extLst>
      <p:ext uri="{BB962C8B-B14F-4D97-AF65-F5344CB8AC3E}">
        <p14:creationId xmlns:p14="http://schemas.microsoft.com/office/powerpoint/2010/main" val="17009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35897" y="1244481"/>
            <a:ext cx="5508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 sz="1800" dirty="0" smtClean="0"/>
              <a:t>Soggetti proponenti Umbria (in ordine di protocollo)</a:t>
            </a:r>
            <a:endParaRPr lang="it-IT" altLang="it-IT" sz="18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01193"/>
              </p:ext>
            </p:extLst>
          </p:nvPr>
        </p:nvGraphicFramePr>
        <p:xfrm>
          <a:off x="457200" y="2564907"/>
          <a:ext cx="8229600" cy="2427368"/>
        </p:xfrm>
        <a:graphic>
          <a:graphicData uri="http://schemas.openxmlformats.org/drawingml/2006/table">
            <a:tbl>
              <a:tblPr/>
              <a:tblGrid>
                <a:gridCol w="861788"/>
                <a:gridCol w="2263376"/>
                <a:gridCol w="858631"/>
                <a:gridCol w="1426843"/>
                <a:gridCol w="1581523"/>
                <a:gridCol w="1237439"/>
              </a:tblGrid>
              <a:tr h="2038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Protocollo 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Ragione Sociale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Ateco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Totale investimento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Agevolazioni Richieste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Nuovi Occupati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RCI0000002 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TENUTA GELOSI / LEONETTI LUPARINI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2.441.109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1.698.237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21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RCI0000017  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TECNOKAR TRAILERS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29.10.00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6.660.105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4.400.200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27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RCI0000027 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DOLCIARIA SEVERINI SRL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10.71.20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5.927.898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2.202.648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  6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RCI0000029 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TESA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10.73.00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8.887.083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5.964.073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  6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05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RCI0000032 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MAGRELLI OSPITALITA'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5.017.378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3.499.776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 14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5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                        </a:t>
                      </a:r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28.933.574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17.764.934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 74 </a:t>
                      </a:r>
                    </a:p>
                  </a:txBody>
                  <a:tcPr marL="9481" marR="9481" marT="94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5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468764" y="1268760"/>
            <a:ext cx="8351708" cy="1439862"/>
            <a:chOff x="963801" y="1268760"/>
            <a:chExt cx="7861592" cy="1439862"/>
          </a:xfrm>
        </p:grpSpPr>
        <p:sp>
          <p:nvSpPr>
            <p:cNvPr id="5" name="CasellaDiTesto 4"/>
            <p:cNvSpPr txBox="1"/>
            <p:nvPr/>
          </p:nvSpPr>
          <p:spPr bwMode="auto">
            <a:xfrm>
              <a:off x="994669" y="1788636"/>
              <a:ext cx="309384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it-IT" altLang="it-IT" b="1" i="1" u="sng" kern="0" dirty="0" err="1">
                  <a:solidFill>
                    <a:srgbClr val="C00000"/>
                  </a:solidFill>
                </a:rPr>
                <a:t>Restart</a:t>
              </a:r>
              <a:r>
                <a:rPr lang="it-IT" altLang="it-IT" b="1" i="1" u="sng" kern="0" dirty="0">
                  <a:solidFill>
                    <a:srgbClr val="C00000"/>
                  </a:solidFill>
                </a:rPr>
                <a:t> Centro Italia</a:t>
              </a: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963801" y="1268760"/>
              <a:ext cx="7861592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0" name="Sottotitolo 8"/>
          <p:cNvSpPr txBox="1">
            <a:spLocks/>
          </p:cNvSpPr>
          <p:nvPr/>
        </p:nvSpPr>
        <p:spPr bwMode="auto">
          <a:xfrm>
            <a:off x="1185733" y="4014420"/>
            <a:ext cx="6933331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</a:rPr>
              <a:t>Decreto Ministeriale 9 giugno 2015 – L.181/89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prstClr val="black"/>
                </a:solidFill>
              </a:rPr>
              <a:t>Circolare 6 agosto 2015, n. 59282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Circolare 12 marzo 2018, n . 149937 </a:t>
            </a:r>
            <a:r>
              <a:rPr lang="it-IT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it-IT" sz="1600" dirty="0" smtClean="0">
                <a:solidFill>
                  <a:prstClr val="black"/>
                </a:solidFill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</a:rPr>
              <a:t>Avviso pubblico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00475" y="3161440"/>
            <a:ext cx="8319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b="1" dirty="0">
                <a:solidFill>
                  <a:prstClr val="black"/>
                </a:solidFill>
              </a:rPr>
              <a:t>Avviso pubblico per la selezione di iniziative imprenditoriali nei territori dei Comuni ricadenti nell’area coinvolta tramite ricorso al regime di aiuto di cui alla legge n. 181/1989</a:t>
            </a:r>
          </a:p>
        </p:txBody>
      </p:sp>
    </p:spTree>
    <p:extLst>
      <p:ext uri="{BB962C8B-B14F-4D97-AF65-F5344CB8AC3E}">
        <p14:creationId xmlns:p14="http://schemas.microsoft.com/office/powerpoint/2010/main" val="9337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468764" y="1268760"/>
            <a:ext cx="8351708" cy="1439862"/>
            <a:chOff x="963801" y="1268760"/>
            <a:chExt cx="7861592" cy="1439862"/>
          </a:xfrm>
        </p:grpSpPr>
        <p:sp>
          <p:nvSpPr>
            <p:cNvPr id="6" name="Rettangolo 5"/>
            <p:cNvSpPr/>
            <p:nvPr/>
          </p:nvSpPr>
          <p:spPr bwMode="auto">
            <a:xfrm>
              <a:off x="963801" y="1268760"/>
              <a:ext cx="7861592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021692" y="1804025"/>
            <a:ext cx="226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i="1" u="sng" kern="0" dirty="0" smtClean="0">
                <a:solidFill>
                  <a:srgbClr val="C00000"/>
                </a:solidFill>
              </a:rPr>
              <a:t>Dotazione Finanziaria</a:t>
            </a:r>
            <a:endParaRPr lang="it-IT" b="1" i="1" u="sng" kern="0" dirty="0">
              <a:solidFill>
                <a:srgbClr val="C00000"/>
              </a:solidFill>
            </a:endParaRPr>
          </a:p>
        </p:txBody>
      </p:sp>
      <p:sp>
        <p:nvSpPr>
          <p:cNvPr id="15" name="Sottotitolo 8"/>
          <p:cNvSpPr txBox="1">
            <a:spLocks noGrp="1"/>
          </p:cNvSpPr>
          <p:nvPr>
            <p:ph type="subTitle" idx="1"/>
          </p:nvPr>
        </p:nvSpPr>
        <p:spPr>
          <a:xfrm>
            <a:off x="1036837" y="3429000"/>
            <a:ext cx="7056784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altLang="it-IT" sz="1600" b="1" dirty="0" smtClean="0">
                <a:solidFill>
                  <a:schemeClr val="tx1"/>
                </a:solidFill>
              </a:rPr>
              <a:t>Dotazione finanziaria complessiva prevista dall’Avviso: € 48.000.000,00 di cui</a:t>
            </a:r>
            <a:r>
              <a:rPr lang="it-IT" altLang="it-IT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1600" dirty="0" smtClean="0">
                <a:solidFill>
                  <a:schemeClr val="tx1"/>
                </a:solidFill>
              </a:rPr>
              <a:t>Regione </a:t>
            </a:r>
            <a:r>
              <a:rPr lang="it-IT" altLang="it-IT" sz="1600" dirty="0">
                <a:solidFill>
                  <a:schemeClr val="tx1"/>
                </a:solidFill>
              </a:rPr>
              <a:t>Abruzzo: </a:t>
            </a:r>
            <a:r>
              <a:rPr lang="it-IT" altLang="it-IT" sz="1600" dirty="0" smtClean="0">
                <a:solidFill>
                  <a:schemeClr val="tx1"/>
                </a:solidFill>
              </a:rPr>
              <a:t>€ 4.800.000,00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1600" dirty="0">
                <a:solidFill>
                  <a:schemeClr val="tx1"/>
                </a:solidFill>
              </a:rPr>
              <a:t>Regione Lazio: </a:t>
            </a:r>
            <a:r>
              <a:rPr lang="it-IT" altLang="it-IT" sz="1600" dirty="0" smtClean="0">
                <a:solidFill>
                  <a:schemeClr val="tx1"/>
                </a:solidFill>
              </a:rPr>
              <a:t>€ 6.720.000,00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1600" dirty="0">
                <a:solidFill>
                  <a:schemeClr val="tx1"/>
                </a:solidFill>
              </a:rPr>
              <a:t>Regione Marche: </a:t>
            </a:r>
            <a:r>
              <a:rPr lang="it-IT" altLang="it-IT" sz="1600" dirty="0" smtClean="0">
                <a:solidFill>
                  <a:schemeClr val="tx1"/>
                </a:solidFill>
              </a:rPr>
              <a:t>€ 29.760.000,00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1600" dirty="0">
                <a:solidFill>
                  <a:schemeClr val="tx1"/>
                </a:solidFill>
              </a:rPr>
              <a:t>Regione Umbria: </a:t>
            </a:r>
            <a:r>
              <a:rPr lang="it-IT" altLang="it-IT" sz="1600" dirty="0" smtClean="0">
                <a:solidFill>
                  <a:schemeClr val="tx1"/>
                </a:solidFill>
              </a:rPr>
              <a:t>€ 6.720.000,00 </a:t>
            </a:r>
            <a:endParaRPr lang="it-IT" alt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8888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7018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38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58888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2751138" y="5229572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</a:rPr>
              <a:t>€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172.752.795 </a:t>
            </a:r>
            <a:endParaRPr lang="it-IT" altLang="it-IT" sz="1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endParaRPr lang="it-IT" altLang="it-IT" sz="1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21300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680243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€ 117.200.312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21300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6802438" y="5229572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>
                <a:latin typeface="Arial" panose="020B0604020202020204" pitchFamily="34" charset="0"/>
              </a:rPr>
              <a:t>795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01325" y="3216569"/>
            <a:ext cx="5000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trasmesse totali : </a:t>
            </a: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dati di sintesi </a:t>
            </a:r>
            <a:endParaRPr lang="it-IT" altLang="it-IT" sz="2000" b="1" kern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467544" y="1268760"/>
            <a:ext cx="8219256" cy="14398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8" name="Picture 17" descr="Risultati Legge 181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13" y="1373535"/>
            <a:ext cx="3088734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7" y="1373535"/>
            <a:ext cx="160373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 bwMode="auto">
          <a:xfrm>
            <a:off x="501556" y="1788636"/>
            <a:ext cx="328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altLang="it-IT" b="1" i="1" u="sng" kern="0" dirty="0" err="1">
                <a:solidFill>
                  <a:srgbClr val="C00000"/>
                </a:solidFill>
              </a:rPr>
              <a:t>Restart</a:t>
            </a:r>
            <a:r>
              <a:rPr lang="it-IT" altLang="it-IT" b="1" i="1" u="sng" kern="0" dirty="0">
                <a:solidFill>
                  <a:srgbClr val="C00000"/>
                </a:solidFill>
              </a:rPr>
              <a:t> Centro Italia</a:t>
            </a:r>
          </a:p>
        </p:txBody>
      </p:sp>
    </p:spTree>
    <p:extLst>
      <p:ext uri="{BB962C8B-B14F-4D97-AF65-F5344CB8AC3E}">
        <p14:creationId xmlns:p14="http://schemas.microsoft.com/office/powerpoint/2010/main" val="9992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8888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7018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258888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2751138" y="5229572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€ 23.415.184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21300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680243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r>
              <a:rPr lang="it-IT" altLang="it-IT" sz="1200" b="1" dirty="0" smtClean="0">
                <a:latin typeface="Arial" panose="020B0604020202020204" pitchFamily="34" charset="0"/>
              </a:rPr>
              <a:t>€ 15.618.660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21300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6773863" y="5229572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287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01325" y="3216569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trasmesse </a:t>
            </a:r>
            <a:r>
              <a:rPr lang="it-IT" altLang="it-IT" sz="2000" b="1" u="sng" dirty="0" smtClean="0">
                <a:latin typeface="Calibri" panose="020F0502020204030204" pitchFamily="34" charset="0"/>
                <a:cs typeface="+mn-cs"/>
              </a:rPr>
              <a:t>Abruzzo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 : </a:t>
            </a: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dati di sintesi </a:t>
            </a:r>
            <a:endParaRPr lang="it-IT" altLang="it-IT" sz="2000" b="1" kern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467544" y="1268760"/>
            <a:ext cx="8219256" cy="14398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8" name="Picture 17" descr="Risultati Legge 181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13" y="1373535"/>
            <a:ext cx="3088734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7" y="1373535"/>
            <a:ext cx="160373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 bwMode="auto">
          <a:xfrm>
            <a:off x="501556" y="1788636"/>
            <a:ext cx="328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altLang="it-IT" b="1" i="1" u="sng" kern="0" dirty="0" err="1">
                <a:solidFill>
                  <a:srgbClr val="C00000"/>
                </a:solidFill>
              </a:rPr>
              <a:t>Restart</a:t>
            </a:r>
            <a:r>
              <a:rPr lang="it-IT" altLang="it-IT" b="1" i="1" u="sng" kern="0" dirty="0">
                <a:solidFill>
                  <a:srgbClr val="C00000"/>
                </a:solidFill>
              </a:rPr>
              <a:t> Centro Italia</a:t>
            </a:r>
          </a:p>
        </p:txBody>
      </p:sp>
    </p:spTree>
    <p:extLst>
      <p:ext uri="{BB962C8B-B14F-4D97-AF65-F5344CB8AC3E}">
        <p14:creationId xmlns:p14="http://schemas.microsoft.com/office/powerpoint/2010/main" val="18852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35897" y="1244481"/>
            <a:ext cx="5508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 sz="1800" dirty="0" smtClean="0"/>
              <a:t>Soggetti proponenti Abruzzo (in ordine di protocollo)</a:t>
            </a:r>
            <a:endParaRPr lang="it-IT" altLang="it-IT" sz="18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91758"/>
              </p:ext>
            </p:extLst>
          </p:nvPr>
        </p:nvGraphicFramePr>
        <p:xfrm>
          <a:off x="755577" y="2216309"/>
          <a:ext cx="7931223" cy="3300919"/>
        </p:xfrm>
        <a:graphic>
          <a:graphicData uri="http://schemas.openxmlformats.org/drawingml/2006/table">
            <a:tbl>
              <a:tblPr/>
              <a:tblGrid>
                <a:gridCol w="888172"/>
                <a:gridCol w="1920139"/>
                <a:gridCol w="792088"/>
                <a:gridCol w="1584176"/>
                <a:gridCol w="1546837"/>
                <a:gridCol w="1199811"/>
              </a:tblGrid>
              <a:tr h="1909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Protocollo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Ragione Sociale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Ateco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Totale investimento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Agevolazioni Richieste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Nuovi Occupati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SERIPLAST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20.16.00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3.000.000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1.500.000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AMBRA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10.84.00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3.398.812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2.251.510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FINEDI S.R.L.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63.99.00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2.250.000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1.575.000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FINEDI S.R.L.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63.99.00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2.250.000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1.575.000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CRIMANTO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46.90.00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5.374.635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3.933.400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FINEDI S.R.L.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70.22.09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1.990.000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1.393.000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MEAT:O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46.32.10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2.960.737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2.220.000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FRACASSA RINALDO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41.20.00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2.191.000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1.170.750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5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23.415.184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15.618.660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8888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7018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4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58888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2751138" y="5229572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€ 19.389.584 </a:t>
            </a:r>
            <a:endParaRPr lang="it-IT" altLang="it-IT" sz="1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 </a:t>
            </a:r>
            <a:endParaRPr lang="it-IT" altLang="it-IT" sz="1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21300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680243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 </a:t>
            </a: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€ 12.045.534 </a:t>
            </a:r>
            <a:endParaRPr lang="it-IT" altLang="it-IT" sz="1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endParaRPr lang="it-IT" altLang="it-IT" sz="12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endParaRPr lang="it-IT" altLang="it-IT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21300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6773863" y="5229572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51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01325" y="3216569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trasmesse </a:t>
            </a:r>
            <a:r>
              <a:rPr lang="it-IT" altLang="it-IT" sz="2000" b="1" u="sng" dirty="0" smtClean="0">
                <a:latin typeface="Calibri" panose="020F0502020204030204" pitchFamily="34" charset="0"/>
                <a:cs typeface="+mn-cs"/>
              </a:rPr>
              <a:t>Lazio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: </a:t>
            </a: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dati di sintesi </a:t>
            </a:r>
            <a:endParaRPr lang="it-IT" altLang="it-IT" sz="2000" b="1" kern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467544" y="1268760"/>
            <a:ext cx="8219256" cy="14398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8" name="Picture 17" descr="Risultati Legge 181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13" y="1373535"/>
            <a:ext cx="3088734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7" y="1373535"/>
            <a:ext cx="160373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 bwMode="auto">
          <a:xfrm>
            <a:off x="501556" y="1788636"/>
            <a:ext cx="328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altLang="it-IT" b="1" i="1" u="sng" kern="0" dirty="0" err="1">
                <a:solidFill>
                  <a:srgbClr val="C00000"/>
                </a:solidFill>
              </a:rPr>
              <a:t>Restart</a:t>
            </a:r>
            <a:r>
              <a:rPr lang="it-IT" altLang="it-IT" b="1" i="1" u="sng" kern="0" dirty="0">
                <a:solidFill>
                  <a:srgbClr val="C00000"/>
                </a:solidFill>
              </a:rPr>
              <a:t> Centro Italia</a:t>
            </a:r>
          </a:p>
        </p:txBody>
      </p:sp>
    </p:spTree>
    <p:extLst>
      <p:ext uri="{BB962C8B-B14F-4D97-AF65-F5344CB8AC3E}">
        <p14:creationId xmlns:p14="http://schemas.microsoft.com/office/powerpoint/2010/main" val="1851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635897" y="1244481"/>
            <a:ext cx="5508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 sz="1800" dirty="0" smtClean="0"/>
              <a:t>Soggetti proponenti Lazio (in ordine di protocollo)</a:t>
            </a:r>
            <a:endParaRPr lang="it-IT" altLang="it-IT" sz="18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269368"/>
              </p:ext>
            </p:extLst>
          </p:nvPr>
        </p:nvGraphicFramePr>
        <p:xfrm>
          <a:off x="683567" y="2564905"/>
          <a:ext cx="7776865" cy="2051813"/>
        </p:xfrm>
        <a:graphic>
          <a:graphicData uri="http://schemas.openxmlformats.org/drawingml/2006/table">
            <a:tbl>
              <a:tblPr/>
              <a:tblGrid>
                <a:gridCol w="945673"/>
                <a:gridCol w="1260897"/>
                <a:gridCol w="925722"/>
                <a:gridCol w="1612034"/>
                <a:gridCol w="1803563"/>
                <a:gridCol w="1228976"/>
              </a:tblGrid>
              <a:tr h="2160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Protocollo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Ragione Sociale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Ateco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Totale investimento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Agevolazioni Richieste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Calibri" panose="020F0502020204030204" pitchFamily="34" charset="0"/>
                        </a:rPr>
                        <a:t>Nuovi Occupati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763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RCI0000010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F.LLI PETRUCCI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10.51.20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10.532.000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7.500.000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it-IT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11 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4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FRAEMA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2.227.584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   1.000.534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it-IT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TEC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47.52.10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2.464.000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1.260.000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it-IT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11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RCI0000023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VELINO SRL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55.10.00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4.166.000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2.285.000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it-IT" sz="11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63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19.389.584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12.045.534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it-IT" sz="1100" b="1" i="1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1" i="1" u="none" strike="noStrike" dirty="0">
                          <a:effectLst/>
                          <a:latin typeface="Calibri" panose="020F0502020204030204" pitchFamily="34" charset="0"/>
                        </a:rPr>
                        <a:t>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6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258888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277018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21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58888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20" name="CasellaDiTesto 11"/>
          <p:cNvSpPr txBox="1">
            <a:spLocks noChangeArrowheads="1"/>
          </p:cNvSpPr>
          <p:nvPr/>
        </p:nvSpPr>
        <p:spPr bwMode="auto">
          <a:xfrm>
            <a:off x="2751138" y="5229572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</a:rPr>
              <a:t>€ 101.014.453 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21300" y="4388197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22" name="CasellaDiTesto 14"/>
          <p:cNvSpPr txBox="1">
            <a:spLocks noChangeArrowheads="1"/>
          </p:cNvSpPr>
          <p:nvPr/>
        </p:nvSpPr>
        <p:spPr bwMode="auto">
          <a:xfrm>
            <a:off x="6802438" y="4388197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it-IT" altLang="it-IT" sz="1200" b="1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r>
              <a:rPr lang="it-IT" altLang="it-IT" sz="1200" b="1" dirty="0">
                <a:latin typeface="Arial" panose="020B0604020202020204" pitchFamily="34" charset="0"/>
              </a:rPr>
              <a:t>€ 71.771.185 </a:t>
            </a:r>
          </a:p>
          <a:p>
            <a:pPr algn="ctr">
              <a:spcBef>
                <a:spcPct val="0"/>
              </a:spcBef>
              <a:buNone/>
            </a:pPr>
            <a:r>
              <a:rPr lang="it-IT" altLang="it-IT" sz="1200" b="1" dirty="0" smtClean="0">
                <a:latin typeface="Arial" panose="020B0604020202020204" pitchFamily="34" charset="0"/>
              </a:rPr>
              <a:t>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321300" y="5229572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24" name="CasellaDiTesto 16"/>
          <p:cNvSpPr txBox="1">
            <a:spLocks noChangeArrowheads="1"/>
          </p:cNvSpPr>
          <p:nvPr/>
        </p:nvSpPr>
        <p:spPr bwMode="auto">
          <a:xfrm>
            <a:off x="6773863" y="5229572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200" b="1">
                <a:latin typeface="Arial" panose="020B0604020202020204" pitchFamily="34" charset="0"/>
              </a:rPr>
              <a:t> 383 </a:t>
            </a:r>
            <a:endParaRPr lang="it-IT" altLang="it-IT" sz="1200" b="1" dirty="0">
              <a:latin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01325" y="3216569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trasmesse </a:t>
            </a:r>
            <a:r>
              <a:rPr lang="it-IT" altLang="it-IT" sz="2000" b="1" u="sng" dirty="0" smtClean="0">
                <a:latin typeface="Calibri" panose="020F0502020204030204" pitchFamily="34" charset="0"/>
                <a:cs typeface="+mn-cs"/>
              </a:rPr>
              <a:t>Marche</a:t>
            </a:r>
            <a:r>
              <a:rPr lang="it-IT" altLang="it-IT" sz="2000" b="1" dirty="0" smtClean="0">
                <a:latin typeface="Calibri" panose="020F0502020204030204" pitchFamily="34" charset="0"/>
                <a:cs typeface="+mn-cs"/>
              </a:rPr>
              <a:t>: </a:t>
            </a: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dati di sintesi </a:t>
            </a:r>
            <a:endParaRPr lang="it-IT" altLang="it-IT" sz="2000" b="1" kern="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7" name="Rettangolo 26"/>
          <p:cNvSpPr/>
          <p:nvPr/>
        </p:nvSpPr>
        <p:spPr bwMode="auto">
          <a:xfrm>
            <a:off x="467544" y="1268760"/>
            <a:ext cx="8219256" cy="1439862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28" name="Picture 17" descr="Risultati Legge 181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13" y="1373535"/>
            <a:ext cx="3088734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07" y="1373535"/>
            <a:ext cx="160373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 bwMode="auto">
          <a:xfrm>
            <a:off x="501556" y="1788636"/>
            <a:ext cx="328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altLang="it-IT" b="1" i="1" u="sng" kern="0" dirty="0" err="1">
                <a:solidFill>
                  <a:srgbClr val="C00000"/>
                </a:solidFill>
              </a:rPr>
              <a:t>Restart</a:t>
            </a:r>
            <a:r>
              <a:rPr lang="it-IT" altLang="it-IT" b="1" i="1" u="sng" kern="0" dirty="0">
                <a:solidFill>
                  <a:srgbClr val="C00000"/>
                </a:solidFill>
              </a:rPr>
              <a:t> Centro Italia</a:t>
            </a:r>
          </a:p>
        </p:txBody>
      </p:sp>
    </p:spTree>
    <p:extLst>
      <p:ext uri="{BB962C8B-B14F-4D97-AF65-F5344CB8AC3E}">
        <p14:creationId xmlns:p14="http://schemas.microsoft.com/office/powerpoint/2010/main" val="37459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8101</TotalTime>
  <Words>800</Words>
  <Application>Microsoft Office PowerPoint</Application>
  <PresentationFormat>Presentazione su schermo (4:3)</PresentationFormat>
  <Paragraphs>392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Bonanni Paolo</cp:lastModifiedBy>
  <cp:revision>686</cp:revision>
  <cp:lastPrinted>2018-10-01T13:56:54Z</cp:lastPrinted>
  <dcterms:created xsi:type="dcterms:W3CDTF">2014-11-18T13:39:24Z</dcterms:created>
  <dcterms:modified xsi:type="dcterms:W3CDTF">2018-10-03T09:04:37Z</dcterms:modified>
</cp:coreProperties>
</file>