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"/>
  </p:notesMasterIdLst>
  <p:handoutMasterIdLst>
    <p:handoutMasterId r:id="rId7"/>
  </p:handoutMasterIdLst>
  <p:sldIdLst>
    <p:sldId id="340" r:id="rId2"/>
    <p:sldId id="460" r:id="rId3"/>
    <p:sldId id="435" r:id="rId4"/>
    <p:sldId id="436" r:id="rId5"/>
  </p:sldIdLst>
  <p:sldSz cx="9144000" cy="6858000" type="screen4x3"/>
  <p:notesSz cx="6808788" cy="99409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DDDDDD"/>
    <a:srgbClr val="EAEAEA"/>
    <a:srgbClr val="FF99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 autoAdjust="0"/>
    <p:restoredTop sz="95473" autoAdjust="0"/>
  </p:normalViewPr>
  <p:slideViewPr>
    <p:cSldViewPr>
      <p:cViewPr varScale="1">
        <p:scale>
          <a:sx n="109" d="100"/>
          <a:sy n="109" d="100"/>
        </p:scale>
        <p:origin x="226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346"/>
    </p:cViewPr>
  </p:sorterViewPr>
  <p:notesViewPr>
    <p:cSldViewPr>
      <p:cViewPr varScale="1">
        <p:scale>
          <a:sx n="69" d="100"/>
          <a:sy n="69" d="100"/>
        </p:scale>
        <p:origin x="322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373" cy="4967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6877" y="0"/>
            <a:ext cx="2950373" cy="4967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C96AB-B6D4-49F4-99E0-51F7FA6E200C}" type="datetimeFigureOut">
              <a:rPr lang="it-IT" smtClean="0"/>
              <a:pPr/>
              <a:t>29/07/2019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42522"/>
            <a:ext cx="2950373" cy="4967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6877" y="9442522"/>
            <a:ext cx="2950373" cy="4967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7177D-C283-4D82-81D7-294694DBB35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8828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6737" y="1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856DE-84AA-4533-A91A-CE68E36E1B1E}" type="datetimeFigureOut">
              <a:rPr lang="it-IT" smtClean="0"/>
              <a:pPr/>
              <a:t>29/07/2019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0879" y="4721941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2155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6737" y="9442155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06522-5CBF-4633-9985-A56469572ED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7855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06522-5CBF-4633-9985-A56469572ED1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8344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06522-5CBF-4633-9985-A56469572ED1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4150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  <p:sp>
        <p:nvSpPr>
          <p:cNvPr id="5939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6600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3475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7500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1525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987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59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131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03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DDF525-8DB5-4AEA-AF0E-B7F9E6C2E49C}" type="slidenum">
              <a:rPr lang="it-IT" altLang="it-IT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</a:t>
            </a:fld>
            <a:endParaRPr lang="it-IT" alt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284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  <p:sp>
        <p:nvSpPr>
          <p:cNvPr id="5939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6600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3475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7500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1525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987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59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131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03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DDF525-8DB5-4AEA-AF0E-B7F9E6C2E49C}" type="slidenum">
              <a:rPr lang="it-IT" altLang="it-IT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it-IT" alt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947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lang="it-IT" sz="12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E14DF0B-E048-436A-B73E-1B2E23542FDD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8033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E14DF0B-E048-436A-B73E-1B2E23542FDD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0062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35800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1A94F26-C9FC-4663-AE63-1FAB8D7E3BB4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6" name="CasellaDiTesto 5"/>
          <p:cNvSpPr txBox="1"/>
          <p:nvPr userDrawn="1"/>
        </p:nvSpPr>
        <p:spPr>
          <a:xfrm>
            <a:off x="2411760" y="1156682"/>
            <a:ext cx="673224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it-IT" altLang="it-IT" sz="2000" b="1" kern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271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35800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1A94F26-C9FC-4663-AE63-1FAB8D7E3BB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6" name="CasellaDiTesto 5"/>
          <p:cNvSpPr txBox="1"/>
          <p:nvPr userDrawn="1"/>
        </p:nvSpPr>
        <p:spPr>
          <a:xfrm>
            <a:off x="2411760" y="1156682"/>
            <a:ext cx="673224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it-IT" altLang="it-IT" sz="2000" b="1" kern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061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D54588F-43DA-4F33-A1D5-339B92C2604F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6" name="CasellaDiTesto 5"/>
          <p:cNvSpPr txBox="1"/>
          <p:nvPr userDrawn="1"/>
        </p:nvSpPr>
        <p:spPr>
          <a:xfrm>
            <a:off x="2411760" y="1156682"/>
            <a:ext cx="673224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it-IT" altLang="it-IT" sz="2000" b="1" kern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855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it-IT" sz="1200" kern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5004106-014F-446A-A0B7-93648E188255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473993" y="253605"/>
            <a:ext cx="1474271" cy="583107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172400" y="279175"/>
            <a:ext cx="730993" cy="448342"/>
          </a:xfrm>
          <a:prstGeom prst="rect">
            <a:avLst/>
          </a:prstGeom>
        </p:spPr>
      </p:pic>
      <p:pic>
        <p:nvPicPr>
          <p:cNvPr id="13" name="Immagine 12"/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8640"/>
            <a:ext cx="93345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310144" y="202809"/>
            <a:ext cx="646232" cy="701101"/>
          </a:xfrm>
          <a:prstGeom prst="rect">
            <a:avLst/>
          </a:prstGeom>
        </p:spPr>
      </p:pic>
      <p:sp>
        <p:nvSpPr>
          <p:cNvPr id="3" name="CasellaDiTesto 2"/>
          <p:cNvSpPr txBox="1"/>
          <p:nvPr userDrawn="1"/>
        </p:nvSpPr>
        <p:spPr>
          <a:xfrm>
            <a:off x="694726" y="734410"/>
            <a:ext cx="2653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it-IT" sz="1400" b="0" i="0" kern="12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#</a:t>
            </a:r>
            <a:r>
              <a:rPr lang="it-IT" sz="1400" b="0" i="1" kern="12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L181</a:t>
            </a:r>
            <a:r>
              <a:rPr lang="it-IT" sz="1400" b="1" i="1" kern="12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Territoriobrindisino</a:t>
            </a:r>
          </a:p>
        </p:txBody>
      </p:sp>
    </p:spTree>
    <p:extLst>
      <p:ext uri="{BB962C8B-B14F-4D97-AF65-F5344CB8AC3E}">
        <p14:creationId xmlns:p14="http://schemas.microsoft.com/office/powerpoint/2010/main" val="106932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5" r:id="rId2"/>
    <p:sldLayoutId id="2147483702" r:id="rId3"/>
    <p:sldLayoutId id="2147483690" r:id="rId4"/>
    <p:sldLayoutId id="2147483691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3" descr="sfondo181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489"/>
            <a:ext cx="914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spect="1" noChangeArrowheads="1"/>
          </p:cNvSpPr>
          <p:nvPr/>
        </p:nvSpPr>
        <p:spPr bwMode="auto">
          <a:xfrm>
            <a:off x="251520" y="1267013"/>
            <a:ext cx="8640960" cy="31700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18A8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18A8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18A8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18A8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18A8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18A8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18A8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18A8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18A8F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endParaRPr lang="it-IT" altLang="it-IT" sz="2000" kern="0" dirty="0">
              <a:solidFill>
                <a:srgbClr val="C00000"/>
              </a:solidFill>
            </a:endParaRPr>
          </a:p>
          <a:p>
            <a:pPr algn="just" eaLnBrk="1" hangingPunct="1">
              <a:defRPr/>
            </a:pPr>
            <a:r>
              <a:rPr lang="it-IT" altLang="it-IT" sz="2000" kern="0" dirty="0">
                <a:solidFill>
                  <a:srgbClr val="C00000"/>
                </a:solidFill>
              </a:rPr>
              <a:t>L.181/89 per il rilancio delle attività imprenditoriali nelle Aree della Città di Brindisi</a:t>
            </a:r>
            <a:endParaRPr lang="it-IT" altLang="it-IT" sz="2000" b="0" kern="0" dirty="0">
              <a:solidFill>
                <a:srgbClr val="C00000"/>
              </a:solidFill>
            </a:endParaRPr>
          </a:p>
          <a:p>
            <a:pPr eaLnBrk="1" hangingPunct="1">
              <a:defRPr/>
            </a:pPr>
            <a:endParaRPr lang="it-IT" altLang="it-IT" sz="2000" b="0" kern="0" dirty="0">
              <a:solidFill>
                <a:srgbClr val="C00000"/>
              </a:solidFill>
            </a:endParaRPr>
          </a:p>
          <a:p>
            <a:pPr eaLnBrk="1" hangingPunct="1">
              <a:defRPr/>
            </a:pPr>
            <a:r>
              <a:rPr lang="it-IT" altLang="it-IT" sz="2000" b="0" kern="0" dirty="0">
                <a:solidFill>
                  <a:srgbClr val="C00000"/>
                </a:solidFill>
              </a:rPr>
              <a:t>Dettaglio domande trasmesse</a:t>
            </a:r>
          </a:p>
          <a:p>
            <a:pPr eaLnBrk="1" hangingPunct="1">
              <a:defRPr/>
            </a:pPr>
            <a:endParaRPr lang="it-IT" altLang="it-IT" sz="2000" b="0" kern="0" dirty="0">
              <a:solidFill>
                <a:srgbClr val="C00000"/>
              </a:solidFill>
            </a:endParaRPr>
          </a:p>
          <a:p>
            <a:pPr eaLnBrk="1" hangingPunct="1">
              <a:defRPr/>
            </a:pPr>
            <a:r>
              <a:rPr lang="it-IT" altLang="it-IT" sz="2000" b="0" kern="0" dirty="0">
                <a:solidFill>
                  <a:srgbClr val="C00000"/>
                </a:solidFill>
              </a:rPr>
              <a:t>A cura di </a:t>
            </a:r>
          </a:p>
          <a:p>
            <a:pPr eaLnBrk="1" hangingPunct="1">
              <a:defRPr/>
            </a:pPr>
            <a:r>
              <a:rPr lang="it-IT" altLang="it-IT" sz="2000" b="0" kern="0" dirty="0">
                <a:solidFill>
                  <a:srgbClr val="C00000"/>
                </a:solidFill>
              </a:rPr>
              <a:t>Incentivi e Innovazione – Area Grandi Investimenti e Sviluppo Imprese</a:t>
            </a:r>
          </a:p>
          <a:p>
            <a:pPr eaLnBrk="1" hangingPunct="1">
              <a:defRPr/>
            </a:pPr>
            <a:endParaRPr lang="it-IT" altLang="it-IT" sz="2000" b="0" kern="0" dirty="0">
              <a:solidFill>
                <a:srgbClr val="C00000"/>
              </a:solidFill>
            </a:endParaRPr>
          </a:p>
          <a:p>
            <a:pPr eaLnBrk="1" hangingPunct="1">
              <a:defRPr/>
            </a:pPr>
            <a:r>
              <a:rPr lang="it-IT" altLang="it-IT" sz="2000" b="0" kern="0" dirty="0">
                <a:solidFill>
                  <a:srgbClr val="C00000"/>
                </a:solidFill>
              </a:rPr>
              <a:t>Dati al 29 luglio 2019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4DF0B-E048-436A-B73E-1B2E23542FDD}" type="slidenum">
              <a:rPr lang="it-IT" smtClean="0">
                <a:solidFill>
                  <a:schemeClr val="bg1"/>
                </a:solidFill>
              </a:rPr>
              <a:pPr>
                <a:defRPr/>
              </a:pPr>
              <a:t>1</a:t>
            </a:fld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169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332036" y="1485082"/>
            <a:ext cx="8496944" cy="1439862"/>
            <a:chOff x="827088" y="1268760"/>
            <a:chExt cx="8066087" cy="1439862"/>
          </a:xfrm>
        </p:grpSpPr>
        <p:sp>
          <p:nvSpPr>
            <p:cNvPr id="5" name="CasellaDiTesto 4"/>
            <p:cNvSpPr txBox="1"/>
            <p:nvPr/>
          </p:nvSpPr>
          <p:spPr bwMode="auto">
            <a:xfrm>
              <a:off x="963801" y="1484784"/>
              <a:ext cx="309384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it-IT" altLang="it-IT" sz="2000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6" name="Rettangolo 5"/>
            <p:cNvSpPr/>
            <p:nvPr/>
          </p:nvSpPr>
          <p:spPr bwMode="auto">
            <a:xfrm>
              <a:off x="827088" y="1268760"/>
              <a:ext cx="8066087" cy="1439862"/>
            </a:xfrm>
            <a:prstGeom prst="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"/>
                <a:cs typeface=""/>
              </a:endParaRPr>
            </a:p>
          </p:txBody>
        </p:sp>
        <p:pic>
          <p:nvPicPr>
            <p:cNvPr id="7" name="Picture 17" descr="Risultati Legge 181 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4364" y="1367185"/>
              <a:ext cx="2796824" cy="1243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7902" y="1373535"/>
              <a:ext cx="1560203" cy="1243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4DF0B-E048-436A-B73E-1B2E23542FDD}" type="slidenum">
              <a:rPr lang="it-IT" smtClean="0"/>
              <a:pPr>
                <a:defRPr/>
              </a:pPr>
              <a:t>2</a:t>
            </a:fld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620068" y="2082334"/>
            <a:ext cx="2971078" cy="33855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kern="0" dirty="0">
                <a:solidFill>
                  <a:srgbClr val="C00000"/>
                </a:solidFill>
              </a:rPr>
              <a:t>Città di Brindisi</a:t>
            </a:r>
          </a:p>
        </p:txBody>
      </p:sp>
      <p:sp>
        <p:nvSpPr>
          <p:cNvPr id="12" name="Sottotitolo 8"/>
          <p:cNvSpPr txBox="1">
            <a:spLocks noGrp="1"/>
          </p:cNvSpPr>
          <p:nvPr>
            <p:ph type="subTitle" idx="1"/>
          </p:nvPr>
        </p:nvSpPr>
        <p:spPr>
          <a:xfrm>
            <a:off x="332036" y="3269127"/>
            <a:ext cx="8354764" cy="2365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it-IT" sz="1600" b="1" dirty="0">
                <a:solidFill>
                  <a:prstClr val="black"/>
                </a:solidFill>
                <a:latin typeface="Calibri"/>
              </a:rPr>
              <a:t>Il Progetto di rilancio </a:t>
            </a:r>
            <a:r>
              <a:rPr lang="it-IT" altLang="it-IT" sz="1600" b="1" dirty="0">
                <a:solidFill>
                  <a:prstClr val="black"/>
                </a:solidFill>
                <a:latin typeface="Calibri"/>
              </a:rPr>
              <a:t>delle attività imprenditoriali nelle Aree della Città di Brindisi</a:t>
            </a:r>
            <a:endParaRPr lang="it-IT" sz="1600" b="1" dirty="0">
              <a:solidFill>
                <a:prstClr val="black"/>
              </a:solidFill>
              <a:latin typeface="Calibri"/>
            </a:endParaRPr>
          </a:p>
          <a:p>
            <a:pPr algn="just">
              <a:spcAft>
                <a:spcPts val="1200"/>
              </a:spcAft>
            </a:pPr>
            <a:r>
              <a:rPr lang="it-IT" sz="1600" b="1" i="1" u="sng" dirty="0">
                <a:solidFill>
                  <a:prstClr val="black"/>
                </a:solidFill>
                <a:latin typeface="Calibri"/>
              </a:rPr>
              <a:t>Quadro Normativo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prstClr val="black"/>
                </a:solidFill>
              </a:rPr>
              <a:t>Legge 181/89 - Decreto del </a:t>
            </a:r>
            <a:r>
              <a:rPr lang="it-IT" sz="1600" dirty="0">
                <a:solidFill>
                  <a:prstClr val="black"/>
                </a:solidFill>
                <a:latin typeface="Calibri"/>
              </a:rPr>
              <a:t>Ministero</a:t>
            </a:r>
            <a:r>
              <a:rPr lang="it-IT" sz="1600" dirty="0">
                <a:solidFill>
                  <a:prstClr val="black"/>
                </a:solidFill>
              </a:rPr>
              <a:t> dello sviluppo economico 9 giugno 2015</a:t>
            </a:r>
            <a:endParaRPr lang="it-IT" sz="1600" dirty="0">
              <a:solidFill>
                <a:prstClr val="black"/>
              </a:solidFill>
              <a:latin typeface="Calibri"/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prstClr val="black"/>
                </a:solidFill>
                <a:latin typeface="Calibri"/>
              </a:rPr>
              <a:t>Circolare 6 agosto 2015, n. 59282</a:t>
            </a:r>
          </a:p>
          <a:p>
            <a:pPr marL="285750" indent="-285750" algn="just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prstClr val="black"/>
                </a:solidFill>
                <a:latin typeface="Calibri"/>
              </a:rPr>
              <a:t>Avviso Pubblico: </a:t>
            </a:r>
          </a:p>
          <a:p>
            <a:pPr marL="1905000" indent="-285750" algn="just" defTabSz="657225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1885950" algn="l"/>
              </a:tabLst>
            </a:pPr>
            <a:r>
              <a:rPr lang="it-IT" sz="1600" dirty="0">
                <a:solidFill>
                  <a:prstClr val="black"/>
                </a:solidFill>
                <a:latin typeface="Calibri"/>
              </a:rPr>
              <a:t>Circolare 25 gennaio 2019, n. </a:t>
            </a:r>
            <a:r>
              <a:rPr lang="it-IT" sz="1600" dirty="0">
                <a:solidFill>
                  <a:schemeClr val="tx1"/>
                </a:solidFill>
                <a:latin typeface="Calibri"/>
              </a:rPr>
              <a:t>24019 </a:t>
            </a:r>
            <a:r>
              <a:rPr lang="it-IT" sz="1600" dirty="0">
                <a:solidFill>
                  <a:schemeClr val="tx1"/>
                </a:solidFill>
                <a:latin typeface="Calibri"/>
                <a:sym typeface="Wingdings" panose="05000000000000000000" pitchFamily="2" charset="2"/>
              </a:rPr>
              <a:t></a:t>
            </a:r>
            <a:r>
              <a:rPr lang="it-IT" sz="1600" dirty="0">
                <a:solidFill>
                  <a:schemeClr val="tx1"/>
                </a:solidFill>
                <a:latin typeface="Calibri"/>
              </a:rPr>
              <a:t> </a:t>
            </a:r>
            <a:r>
              <a:rPr lang="it-IT" sz="1600" b="1" dirty="0">
                <a:solidFill>
                  <a:schemeClr val="tx1"/>
                </a:solidFill>
                <a:latin typeface="Calibri"/>
              </a:rPr>
              <a:t>Comune di Brindisi </a:t>
            </a:r>
          </a:p>
          <a:p>
            <a:pPr algn="just" defTabSz="1028700">
              <a:spcBef>
                <a:spcPts val="0"/>
              </a:spcBef>
              <a:spcAft>
                <a:spcPts val="300"/>
              </a:spcAft>
              <a:tabLst>
                <a:tab pos="1885950" algn="l"/>
              </a:tabLst>
            </a:pPr>
            <a:r>
              <a:rPr lang="it-IT" altLang="it-IT" sz="1600" b="1" dirty="0">
                <a:solidFill>
                  <a:srgbClr val="C00000"/>
                </a:solidFill>
                <a:latin typeface="Calibri"/>
                <a:sym typeface="Wingdings" panose="05000000000000000000" pitchFamily="2" charset="2"/>
              </a:rPr>
              <a:t>	</a:t>
            </a:r>
            <a:r>
              <a:rPr lang="it-IT" altLang="it-IT" sz="1600" b="1" dirty="0">
                <a:solidFill>
                  <a:srgbClr val="C00000"/>
                </a:solidFill>
              </a:rPr>
              <a:t>Dotazione finanziaria: € 10.300.000,00</a:t>
            </a:r>
          </a:p>
        </p:txBody>
      </p:sp>
    </p:spTree>
    <p:extLst>
      <p:ext uri="{BB962C8B-B14F-4D97-AF65-F5344CB8AC3E}">
        <p14:creationId xmlns:p14="http://schemas.microsoft.com/office/powerpoint/2010/main" val="869373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411760" y="1187460"/>
            <a:ext cx="6732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b="1" dirty="0">
                <a:solidFill>
                  <a:srgbClr val="C00000"/>
                </a:solidFill>
                <a:latin typeface="Calibri" panose="020F0502020204030204" pitchFamily="34" charset="0"/>
              </a:rPr>
              <a:t>Città di Brindisi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258888" y="4005263"/>
            <a:ext cx="1368425" cy="6492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it-IT" sz="1200" b="1" dirty="0">
                <a:latin typeface="Arial" charset="0"/>
                <a:cs typeface="Arial" charset="0"/>
              </a:rPr>
              <a:t>Domande trasmesse</a:t>
            </a:r>
          </a:p>
        </p:txBody>
      </p:sp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2770188" y="4005263"/>
            <a:ext cx="1368425" cy="6492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b="1" dirty="0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258888" y="4846638"/>
            <a:ext cx="1368425" cy="6477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it-IT" sz="1200" b="1" dirty="0">
                <a:latin typeface="Arial" charset="0"/>
                <a:cs typeface="Arial" charset="0"/>
              </a:rPr>
              <a:t>Programmi di investimento </a:t>
            </a:r>
          </a:p>
        </p:txBody>
      </p:sp>
      <p:sp>
        <p:nvSpPr>
          <p:cNvPr id="12" name="CasellaDiTesto 11"/>
          <p:cNvSpPr txBox="1">
            <a:spLocks noChangeArrowheads="1"/>
          </p:cNvSpPr>
          <p:nvPr/>
        </p:nvSpPr>
        <p:spPr bwMode="auto">
          <a:xfrm>
            <a:off x="2751138" y="4846638"/>
            <a:ext cx="1368425" cy="6477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b="1" dirty="0">
                <a:latin typeface="Arial" panose="020B0604020202020204" pitchFamily="34" charset="0"/>
              </a:rPr>
              <a:t>€ 74.470.750,00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5321300" y="4005263"/>
            <a:ext cx="1368425" cy="6492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it-IT" sz="1200" b="1" dirty="0">
                <a:latin typeface="Arial" charset="0"/>
                <a:cs typeface="Arial" charset="0"/>
              </a:rPr>
              <a:t>Agevolazioni richieste</a:t>
            </a:r>
          </a:p>
        </p:txBody>
      </p:sp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6802438" y="4005263"/>
            <a:ext cx="1368425" cy="6492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b="1" dirty="0">
                <a:latin typeface="Arial" panose="020B0604020202020204" pitchFamily="34" charset="0"/>
              </a:rPr>
              <a:t>€ 39.462.312,50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5321300" y="4846638"/>
            <a:ext cx="1368425" cy="6477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it-IT" sz="1200" b="1" dirty="0">
                <a:latin typeface="Arial" charset="0"/>
                <a:cs typeface="Arial" charset="0"/>
              </a:rPr>
              <a:t>Nuova occupazione</a:t>
            </a:r>
          </a:p>
        </p:txBody>
      </p:sp>
      <p:sp>
        <p:nvSpPr>
          <p:cNvPr id="17" name="CasellaDiTesto 16"/>
          <p:cNvSpPr txBox="1">
            <a:spLocks noChangeArrowheads="1"/>
          </p:cNvSpPr>
          <p:nvPr/>
        </p:nvSpPr>
        <p:spPr bwMode="auto">
          <a:xfrm>
            <a:off x="6773863" y="4846638"/>
            <a:ext cx="1366837" cy="6477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b="1" dirty="0">
                <a:latin typeface="Arial" panose="020B0604020202020204" pitchFamily="34" charset="0"/>
              </a:rPr>
              <a:t>75,70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2051050" y="3460938"/>
            <a:ext cx="500062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2000" b="1" dirty="0">
                <a:latin typeface="Calibri" panose="020F0502020204030204" pitchFamily="34" charset="0"/>
                <a:cs typeface="+mn-cs"/>
              </a:rPr>
              <a:t>Domande trasmesse: dati di sintesi </a:t>
            </a:r>
          </a:p>
        </p:txBody>
      </p:sp>
      <p:grpSp>
        <p:nvGrpSpPr>
          <p:cNvPr id="19" name="Gruppo 17"/>
          <p:cNvGrpSpPr>
            <a:grpSpLocks/>
          </p:cNvGrpSpPr>
          <p:nvPr/>
        </p:nvGrpSpPr>
        <p:grpSpPr bwMode="auto">
          <a:xfrm>
            <a:off x="539750" y="1743745"/>
            <a:ext cx="8066088" cy="1439862"/>
            <a:chOff x="827088" y="1268760"/>
            <a:chExt cx="8066087" cy="1439378"/>
          </a:xfrm>
        </p:grpSpPr>
        <p:sp>
          <p:nvSpPr>
            <p:cNvPr id="20" name="CasellaDiTesto 19"/>
            <p:cNvSpPr txBox="1"/>
            <p:nvPr/>
          </p:nvSpPr>
          <p:spPr bwMode="auto">
            <a:xfrm>
              <a:off x="977901" y="1700698"/>
              <a:ext cx="3009900" cy="3692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b="1" kern="0" dirty="0">
                  <a:solidFill>
                    <a:srgbClr val="C00000"/>
                  </a:solidFill>
                </a:rPr>
                <a:t>Città di Brindisi</a:t>
              </a:r>
            </a:p>
          </p:txBody>
        </p:sp>
        <p:sp>
          <p:nvSpPr>
            <p:cNvPr id="21" name="Rettangolo 20"/>
            <p:cNvSpPr/>
            <p:nvPr/>
          </p:nvSpPr>
          <p:spPr bwMode="auto">
            <a:xfrm>
              <a:off x="827088" y="1268760"/>
              <a:ext cx="8066087" cy="1439378"/>
            </a:xfrm>
            <a:prstGeom prst="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kern="0">
                <a:solidFill>
                  <a:prstClr val="white"/>
                </a:solidFill>
                <a:latin typeface="Calibri"/>
                <a:cs typeface=""/>
              </a:endParaRPr>
            </a:p>
          </p:txBody>
        </p:sp>
        <p:pic>
          <p:nvPicPr>
            <p:cNvPr id="22" name="Picture 17" descr="Risultati Legge 181 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200" y="1373535"/>
              <a:ext cx="2932113" cy="1243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4863" y="1373535"/>
              <a:ext cx="1522412" cy="1243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94F26-C9FC-4663-AE63-1FAB8D7E3BB4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878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411760" y="1187460"/>
            <a:ext cx="6490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b="1" dirty="0">
                <a:solidFill>
                  <a:srgbClr val="C00000"/>
                </a:solidFill>
                <a:latin typeface="Calibri" panose="020F0502020204030204" pitchFamily="34" charset="0"/>
              </a:rPr>
              <a:t>Soggetti proponenti (in ordine di protocollo)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54588F-43DA-4F33-A1D5-339B92C2604F}" type="slidenum">
              <a:rPr lang="it-IT" smtClean="0"/>
              <a:pPr>
                <a:defRPr/>
              </a:pPr>
              <a:t>4</a:t>
            </a:fld>
            <a:endParaRPr lang="it-IT" dirty="0"/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432882"/>
              </p:ext>
            </p:extLst>
          </p:nvPr>
        </p:nvGraphicFramePr>
        <p:xfrm>
          <a:off x="971600" y="2492896"/>
          <a:ext cx="7200800" cy="25293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72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66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42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42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82976"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100" b="1" u="none" strike="noStrike" dirty="0">
                          <a:effectLst/>
                        </a:rPr>
                        <a:t>Protocollo</a:t>
                      </a:r>
                      <a:endParaRPr lang="it-IT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100" b="1" u="none" strike="noStrike" dirty="0">
                          <a:effectLst/>
                        </a:rPr>
                        <a:t>Proponente</a:t>
                      </a:r>
                      <a:endParaRPr lang="it-IT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100" b="1" u="none" strike="noStrike" dirty="0">
                          <a:effectLst/>
                        </a:rPr>
                        <a:t>Codice </a:t>
                      </a:r>
                      <a:r>
                        <a:rPr lang="it-IT" sz="1100" b="1" u="none" strike="noStrike" dirty="0" err="1">
                          <a:effectLst/>
                        </a:rPr>
                        <a:t>Ateco</a:t>
                      </a:r>
                      <a:r>
                        <a:rPr lang="it-IT" sz="1100" b="1" u="none" strike="noStrike" dirty="0">
                          <a:effectLst/>
                        </a:rPr>
                        <a:t> </a:t>
                      </a:r>
                      <a:endParaRPr lang="it-IT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100" b="1" u="none" strike="noStrike" dirty="0">
                          <a:effectLst/>
                        </a:rPr>
                        <a:t>Investimento Previsto</a:t>
                      </a:r>
                      <a:endParaRPr lang="it-IT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100" b="1" u="none" strike="noStrike" dirty="0">
                          <a:effectLst/>
                        </a:rPr>
                        <a:t>Totale Agevolazioni Richieste</a:t>
                      </a:r>
                      <a:endParaRPr lang="it-IT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100" b="1" u="none" strike="noStrike" dirty="0">
                          <a:effectLst/>
                        </a:rPr>
                        <a:t>Numero Occupati Piano Investimento</a:t>
                      </a:r>
                      <a:endParaRPr lang="it-IT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06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RCB_0001</a:t>
                      </a:r>
                      <a:endParaRPr lang="it-IT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DESIGN MANUFACTORING S.P.A.</a:t>
                      </a:r>
                      <a:endParaRPr lang="it-IT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30.30.09</a:t>
                      </a:r>
                      <a:endParaRPr lang="it-IT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4.873.020,00</a:t>
                      </a:r>
                      <a:endParaRPr lang="it-IT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3.654.765,00</a:t>
                      </a:r>
                      <a:endParaRPr lang="it-IT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18</a:t>
                      </a:r>
                      <a:endParaRPr lang="it-IT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06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RCB_0002</a:t>
                      </a:r>
                      <a:endParaRPr lang="it-IT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DEMA APULIA REGION S.R.L.</a:t>
                      </a:r>
                      <a:endParaRPr lang="it-IT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30.30.09</a:t>
                      </a:r>
                      <a:endParaRPr lang="it-IT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3.333.000,00</a:t>
                      </a:r>
                      <a:endParaRPr lang="it-IT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2.109.750,00</a:t>
                      </a:r>
                      <a:endParaRPr lang="it-IT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16</a:t>
                      </a:r>
                      <a:endParaRPr lang="it-IT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06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RCB</a:t>
                      </a:r>
                      <a:r>
                        <a:rPr lang="it-IT" sz="1100" b="0" i="0" u="none" strike="noStrike">
                          <a:effectLst/>
                          <a:latin typeface="Calibri" panose="020F0502020204030204" pitchFamily="34" charset="0"/>
                        </a:rPr>
                        <a:t>_0003</a:t>
                      </a:r>
                      <a:endParaRPr lang="it-IT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BRUNDISIUM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35.11.00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60.000.000,00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29.000.000,00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975108"/>
                  </a:ext>
                </a:extLst>
              </a:tr>
              <a:tr h="29106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RCB_0004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NETTUNO PARKING S.R.L.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55.10.00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2.185.050,00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1.638.787,50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080717"/>
                  </a:ext>
                </a:extLst>
              </a:tr>
              <a:tr h="29106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RCB_0005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effectLst/>
                          <a:latin typeface="Calibri" panose="020F0502020204030204" pitchFamily="34" charset="0"/>
                        </a:rPr>
                        <a:t>DEAGLE S.R.L.</a:t>
                      </a:r>
                      <a:endParaRPr lang="it-IT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30.30.09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4.079.680,00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3.059.010,00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684163"/>
                  </a:ext>
                </a:extLst>
              </a:tr>
              <a:tr h="291069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74.470.750,00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39.462.312,50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75,70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7930191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7853</TotalTime>
  <Words>216</Words>
  <Application>Microsoft Office PowerPoint</Application>
  <PresentationFormat>Presentazione su schermo (4:3)</PresentationFormat>
  <Paragraphs>76</Paragraphs>
  <Slides>4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Wingdings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INVITALIA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Spadone Flaminia</dc:creator>
  <cp:lastModifiedBy>Errigo Natale</cp:lastModifiedBy>
  <cp:revision>856</cp:revision>
  <cp:lastPrinted>2018-05-21T17:45:40Z</cp:lastPrinted>
  <dcterms:created xsi:type="dcterms:W3CDTF">2014-11-18T13:39:24Z</dcterms:created>
  <dcterms:modified xsi:type="dcterms:W3CDTF">2019-07-29T14:34:31Z</dcterms:modified>
</cp:coreProperties>
</file>