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A7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0"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75DEF-1582-CA87-77E6-70E00EC1F6C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B726B30-90F1-30F0-EEA0-DBB87BDB7B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E254039-87F9-DA1A-B7D5-497F465A39B2}"/>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A7C718DA-9FA8-E99A-6B3B-C2A40E8EC97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433261-E211-5F45-AB39-3D306DC3C0AD}"/>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385377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99B2A4-701A-72E9-D9C8-2C7B11A9C30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1F57C0F-B451-706D-1623-FBB87ECC2F5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5D98E40-5CAB-5E03-BFB2-945A87F00B21}"/>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3635F98C-635E-5B48-056C-6B4F80F5D8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2225C3-2E3C-A041-85D1-9DEEF06A9CEB}"/>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952678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C5DEB1C-8AAD-FD22-EF5C-B87996A19B4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035EDC7-8188-4A8C-68A8-07D1FF64892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2793F8-35FC-8DB6-7DC0-C4F6BEEEF647}"/>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B387075D-38DA-735C-C009-5244185D395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4418CD-B922-14FE-50C7-243A2CB20B1E}"/>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79972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49B82C-F517-E574-1ADA-6A79FF69707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E87A5A4-EDFD-D7BB-D1F0-EE554836BCD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C022D9C-ADD7-97B7-CAB2-545B177C64C5}"/>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9C057816-33A6-0C3F-B6D6-EDC0BAB40B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DEC567-D9C7-FA8B-F703-CFC53CFC73C7}"/>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18814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83949F-3B86-E9C5-7BE0-036C0962BBB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D18C305-B870-B60C-1834-E3009272A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CE4F261-85CA-2C9D-E26F-48A4688C9DDB}"/>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D11D0CD8-10AA-AB42-5F1D-C42949C97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CD0172-26AD-8A7D-A30C-5FEC7ADD36D6}"/>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75841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B3E6C9-59B9-80B9-51D7-9FC4AC4EDBF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B24A85-4C6E-0499-0152-F9974019B2A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B62361F-6768-B7F8-3EB6-8AB368A62E1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288B64C-85FB-624C-4B5D-028234C49BE0}"/>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6" name="Segnaposto piè di pagina 5">
            <a:extLst>
              <a:ext uri="{FF2B5EF4-FFF2-40B4-BE49-F238E27FC236}">
                <a16:creationId xmlns:a16="http://schemas.microsoft.com/office/drawing/2014/main" id="{42584683-DC39-CBD7-8046-8A131520E1C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65AC064-34D1-949D-1B6C-C5952051D8B0}"/>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80266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DBC7A4-2261-F982-3024-DB6291184E4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84DD51-19A4-0E21-82AC-2B7730878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23015AA-4992-A5C7-4846-A245C4AB9D7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2245EFE-C5FA-BACB-394F-CB95DE45A6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42721C9-8B90-1411-5370-47455F02EC2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14CBF68-11FF-84AE-1AF6-BB8FD4E9E443}"/>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8" name="Segnaposto piè di pagina 7">
            <a:extLst>
              <a:ext uri="{FF2B5EF4-FFF2-40B4-BE49-F238E27FC236}">
                <a16:creationId xmlns:a16="http://schemas.microsoft.com/office/drawing/2014/main" id="{4A62F662-F145-7744-425F-12A8A9E4549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214EDF4-0E8F-8BD5-B043-4F80741EAFAC}"/>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58763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95F7E-910D-4D4D-FDF9-3D1C2987F78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65E6C7-2035-9509-273E-0BB0595AFFE4}"/>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4" name="Segnaposto piè di pagina 3">
            <a:extLst>
              <a:ext uri="{FF2B5EF4-FFF2-40B4-BE49-F238E27FC236}">
                <a16:creationId xmlns:a16="http://schemas.microsoft.com/office/drawing/2014/main" id="{17913BAA-ED9E-3BC9-18BF-9CE49B93A3B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53A263F-37D2-F2F5-EE9C-01851E930439}"/>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68788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B3612F7-A7F2-C928-9556-E166EE8DEA4D}"/>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3" name="Segnaposto piè di pagina 2">
            <a:extLst>
              <a:ext uri="{FF2B5EF4-FFF2-40B4-BE49-F238E27FC236}">
                <a16:creationId xmlns:a16="http://schemas.microsoft.com/office/drawing/2014/main" id="{C15E7427-D759-CABC-E71E-C09660C3AB7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AD00C8A-7C51-DDF0-3B34-F5E430200017}"/>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334909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5506FE-61D8-C50B-029F-C754F9E79E7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23EA63B-48C1-1D33-24B5-4DE32DF488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E34BF26-AB27-EA73-733D-63246F299E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6252669-B100-8463-E0AF-2072DE926433}"/>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6" name="Segnaposto piè di pagina 5">
            <a:extLst>
              <a:ext uri="{FF2B5EF4-FFF2-40B4-BE49-F238E27FC236}">
                <a16:creationId xmlns:a16="http://schemas.microsoft.com/office/drawing/2014/main" id="{4805A41C-A43A-5062-F21D-850EA8A9A97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125D59-A2F6-FF11-A4FC-A06C185BE18C}"/>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249455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67A99A-94DF-0A6A-4DBA-454B259D9E7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A8C7880-5CBA-9035-892B-1E80869D96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DA9FDE0-B2CD-05E3-6CC8-2B5B2DBB4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1FB11B4-CA30-A954-B6D9-347E55B3DE00}"/>
              </a:ext>
            </a:extLst>
          </p:cNvPr>
          <p:cNvSpPr>
            <a:spLocks noGrp="1"/>
          </p:cNvSpPr>
          <p:nvPr>
            <p:ph type="dt" sz="half" idx="10"/>
          </p:nvPr>
        </p:nvSpPr>
        <p:spPr/>
        <p:txBody>
          <a:bodyPr/>
          <a:lstStyle/>
          <a:p>
            <a:fld id="{AC66D9C9-18DD-4F30-A8EF-7C8F22092923}" type="datetimeFigureOut">
              <a:rPr lang="it-IT" smtClean="0"/>
              <a:t>10/11/2022</a:t>
            </a:fld>
            <a:endParaRPr lang="it-IT"/>
          </a:p>
        </p:txBody>
      </p:sp>
      <p:sp>
        <p:nvSpPr>
          <p:cNvPr id="6" name="Segnaposto piè di pagina 5">
            <a:extLst>
              <a:ext uri="{FF2B5EF4-FFF2-40B4-BE49-F238E27FC236}">
                <a16:creationId xmlns:a16="http://schemas.microsoft.com/office/drawing/2014/main" id="{4447CCAC-C989-8ED4-CC95-66693E5A814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66AD34D-57C7-1F57-3DCB-C6E17DCB8BD7}"/>
              </a:ext>
            </a:extLst>
          </p:cNvPr>
          <p:cNvSpPr>
            <a:spLocks noGrp="1"/>
          </p:cNvSpPr>
          <p:nvPr>
            <p:ph type="sldNum" sz="quarter" idx="12"/>
          </p:nvPr>
        </p:nvSpPr>
        <p:spPr/>
        <p:txBody>
          <a:bodyPr/>
          <a:lstStyle/>
          <a:p>
            <a:fld id="{9BE65063-344C-496C-B0EB-AB13DF7697EE}" type="slidenum">
              <a:rPr lang="it-IT" smtClean="0"/>
              <a:t>‹N›</a:t>
            </a:fld>
            <a:endParaRPr lang="it-IT"/>
          </a:p>
        </p:txBody>
      </p:sp>
    </p:spTree>
    <p:extLst>
      <p:ext uri="{BB962C8B-B14F-4D97-AF65-F5344CB8AC3E}">
        <p14:creationId xmlns:p14="http://schemas.microsoft.com/office/powerpoint/2010/main" val="274444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55D77FD-F0A3-156F-DB83-B2767C3F27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3C2EA87-CD99-D04B-4C7E-7C9A15C1E4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3BDE2E1-21C2-98EF-9816-648E52A4E3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6D9C9-18DD-4F30-A8EF-7C8F22092923}" type="datetimeFigureOut">
              <a:rPr lang="it-IT" smtClean="0"/>
              <a:t>10/11/2022</a:t>
            </a:fld>
            <a:endParaRPr lang="it-IT"/>
          </a:p>
        </p:txBody>
      </p:sp>
      <p:sp>
        <p:nvSpPr>
          <p:cNvPr id="5" name="Segnaposto piè di pagina 4">
            <a:extLst>
              <a:ext uri="{FF2B5EF4-FFF2-40B4-BE49-F238E27FC236}">
                <a16:creationId xmlns:a16="http://schemas.microsoft.com/office/drawing/2014/main" id="{E8A5190A-328E-E17F-D682-64E97C0C5E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97D09F4-A82B-8A4F-13A5-8EAF74AFB8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65063-344C-496C-B0EB-AB13DF7697EE}" type="slidenum">
              <a:rPr lang="it-IT" smtClean="0"/>
              <a:t>‹N›</a:t>
            </a:fld>
            <a:endParaRPr lang="it-IT"/>
          </a:p>
        </p:txBody>
      </p:sp>
    </p:spTree>
    <p:extLst>
      <p:ext uri="{BB962C8B-B14F-4D97-AF65-F5344CB8AC3E}">
        <p14:creationId xmlns:p14="http://schemas.microsoft.com/office/powerpoint/2010/main" val="1475874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attuazione-po@postacert.invitalia.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testo, cielo, oggetto da esterni&#10;&#10;Descrizione generata automaticamente">
            <a:extLst>
              <a:ext uri="{FF2B5EF4-FFF2-40B4-BE49-F238E27FC236}">
                <a16:creationId xmlns:a16="http://schemas.microsoft.com/office/drawing/2014/main" id="{B8394C93-5064-1D4B-38EA-B74694E812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2">
            <a:extLst>
              <a:ext uri="{FF2B5EF4-FFF2-40B4-BE49-F238E27FC236}">
                <a16:creationId xmlns:a16="http://schemas.microsoft.com/office/drawing/2014/main" id="{353C6083-0C6E-1585-F507-98BCFCA8F453}"/>
              </a:ext>
            </a:extLst>
          </p:cNvPr>
          <p:cNvSpPr txBox="1">
            <a:spLocks noChangeArrowheads="1"/>
          </p:cNvSpPr>
          <p:nvPr/>
        </p:nvSpPr>
        <p:spPr bwMode="auto">
          <a:xfrm>
            <a:off x="6096000" y="220969"/>
            <a:ext cx="8970963" cy="784226"/>
          </a:xfrm>
          <a:prstGeom prst="rect">
            <a:avLst/>
          </a:prstGeom>
          <a:noFill/>
          <a:ln>
            <a:noFill/>
          </a:ln>
          <a:effectLst/>
        </p:spPr>
        <p:txBody>
          <a:bodyPr/>
          <a:lstStyle>
            <a:lvl1pPr algn="l" rtl="0" eaLnBrk="0" fontAlgn="base" hangingPunct="0">
              <a:spcBef>
                <a:spcPct val="0"/>
              </a:spcBef>
              <a:spcAft>
                <a:spcPct val="0"/>
              </a:spcAft>
              <a:defRPr sz="1600" b="1">
                <a:solidFill>
                  <a:srgbClr val="818A8F"/>
                </a:solidFill>
                <a:latin typeface="+mj-lt"/>
                <a:ea typeface="+mj-ea"/>
                <a:cs typeface="+mj-cs"/>
              </a:defRPr>
            </a:lvl1pPr>
            <a:lvl2pPr algn="l" rtl="0" eaLnBrk="0" fontAlgn="base" hangingPunct="0">
              <a:spcBef>
                <a:spcPct val="0"/>
              </a:spcBef>
              <a:spcAft>
                <a:spcPct val="0"/>
              </a:spcAft>
              <a:defRPr sz="1600" b="1">
                <a:solidFill>
                  <a:srgbClr val="818A8F"/>
                </a:solidFill>
                <a:latin typeface="Arial" charset="0"/>
                <a:ea typeface="ＭＳ Ｐゴシック" charset="0"/>
              </a:defRPr>
            </a:lvl2pPr>
            <a:lvl3pPr algn="l" rtl="0" eaLnBrk="0" fontAlgn="base" hangingPunct="0">
              <a:spcBef>
                <a:spcPct val="0"/>
              </a:spcBef>
              <a:spcAft>
                <a:spcPct val="0"/>
              </a:spcAft>
              <a:defRPr sz="1600" b="1">
                <a:solidFill>
                  <a:srgbClr val="818A8F"/>
                </a:solidFill>
                <a:latin typeface="Arial" charset="0"/>
                <a:ea typeface="ＭＳ Ｐゴシック" charset="0"/>
              </a:defRPr>
            </a:lvl3pPr>
            <a:lvl4pPr algn="l" rtl="0" eaLnBrk="0" fontAlgn="base" hangingPunct="0">
              <a:spcBef>
                <a:spcPct val="0"/>
              </a:spcBef>
              <a:spcAft>
                <a:spcPct val="0"/>
              </a:spcAft>
              <a:defRPr sz="1600" b="1">
                <a:solidFill>
                  <a:srgbClr val="818A8F"/>
                </a:solidFill>
                <a:latin typeface="Arial" charset="0"/>
                <a:ea typeface="ＭＳ Ｐゴシック" charset="0"/>
              </a:defRPr>
            </a:lvl4pPr>
            <a:lvl5pPr algn="l" rtl="0" eaLnBrk="0" fontAlgn="base" hangingPunct="0">
              <a:spcBef>
                <a:spcPct val="0"/>
              </a:spcBef>
              <a:spcAft>
                <a:spcPct val="0"/>
              </a:spcAft>
              <a:defRPr sz="1600" b="1">
                <a:solidFill>
                  <a:srgbClr val="818A8F"/>
                </a:solidFill>
                <a:latin typeface="Arial" charset="0"/>
                <a:ea typeface="ＭＳ Ｐゴシック" charset="0"/>
              </a:defRPr>
            </a:lvl5pPr>
            <a:lvl6pPr marL="457200" algn="l" rtl="0" fontAlgn="base">
              <a:spcBef>
                <a:spcPct val="0"/>
              </a:spcBef>
              <a:spcAft>
                <a:spcPct val="0"/>
              </a:spcAft>
              <a:defRPr sz="1600" b="1">
                <a:solidFill>
                  <a:srgbClr val="818A8F"/>
                </a:solidFill>
                <a:latin typeface="Arial" charset="0"/>
                <a:ea typeface="ＭＳ Ｐゴシック" charset="0"/>
              </a:defRPr>
            </a:lvl6pPr>
            <a:lvl7pPr marL="914400" algn="l" rtl="0" fontAlgn="base">
              <a:spcBef>
                <a:spcPct val="0"/>
              </a:spcBef>
              <a:spcAft>
                <a:spcPct val="0"/>
              </a:spcAft>
              <a:defRPr sz="1600" b="1">
                <a:solidFill>
                  <a:srgbClr val="818A8F"/>
                </a:solidFill>
                <a:latin typeface="Arial" charset="0"/>
                <a:ea typeface="ＭＳ Ｐゴシック" charset="0"/>
              </a:defRPr>
            </a:lvl7pPr>
            <a:lvl8pPr marL="1371600" algn="l" rtl="0" fontAlgn="base">
              <a:spcBef>
                <a:spcPct val="0"/>
              </a:spcBef>
              <a:spcAft>
                <a:spcPct val="0"/>
              </a:spcAft>
              <a:defRPr sz="1600" b="1">
                <a:solidFill>
                  <a:srgbClr val="818A8F"/>
                </a:solidFill>
                <a:latin typeface="Arial" charset="0"/>
                <a:ea typeface="ＭＳ Ｐゴシック" charset="0"/>
              </a:defRPr>
            </a:lvl8pPr>
            <a:lvl9pPr marL="1828800" algn="l" rtl="0" fontAlgn="base">
              <a:spcBef>
                <a:spcPct val="0"/>
              </a:spcBef>
              <a:spcAft>
                <a:spcPct val="0"/>
              </a:spcAft>
              <a:defRPr sz="1600" b="1">
                <a:solidFill>
                  <a:srgbClr val="818A8F"/>
                </a:solidFill>
                <a:latin typeface="Arial" charset="0"/>
                <a:ea typeface="ＭＳ Ｐゴシック" charset="0"/>
              </a:defRPr>
            </a:lvl9pPr>
          </a:lstStyle>
          <a:p>
            <a:pPr eaLnBrk="1" hangingPunct="1">
              <a:defRPr/>
            </a:pPr>
            <a:r>
              <a:rPr lang="it-IT" sz="2400" b="0" kern="0" dirty="0">
                <a:solidFill>
                  <a:schemeClr val="bg1"/>
                </a:solidFill>
              </a:rPr>
              <a:t>PON INCLUSIONE</a:t>
            </a:r>
          </a:p>
          <a:p>
            <a:pPr eaLnBrk="1" hangingPunct="1">
              <a:defRPr/>
            </a:pPr>
            <a:r>
              <a:rPr lang="it-IT" sz="2400" b="0" kern="0" dirty="0">
                <a:solidFill>
                  <a:schemeClr val="bg1"/>
                </a:solidFill>
              </a:rPr>
              <a:t>ASSE 3 - OBIETTIVO 9.5 – AZIONE 9.5.5</a:t>
            </a:r>
          </a:p>
          <a:p>
            <a:pPr eaLnBrk="1" hangingPunct="1">
              <a:defRPr/>
            </a:pPr>
            <a:r>
              <a:rPr lang="it-IT" sz="2400" b="0" kern="0" dirty="0">
                <a:solidFill>
                  <a:schemeClr val="bg1"/>
                </a:solidFill>
              </a:rPr>
              <a:t> </a:t>
            </a:r>
          </a:p>
        </p:txBody>
      </p:sp>
      <p:pic>
        <p:nvPicPr>
          <p:cNvPr id="8" name="Immagine 7">
            <a:extLst>
              <a:ext uri="{FF2B5EF4-FFF2-40B4-BE49-F238E27FC236}">
                <a16:creationId xmlns:a16="http://schemas.microsoft.com/office/drawing/2014/main" id="{68F00D89-1290-1414-70E7-BEF7B79B7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4947" y="721995"/>
            <a:ext cx="7134225" cy="2990850"/>
          </a:xfrm>
          <a:prstGeom prst="rect">
            <a:avLst/>
          </a:prstGeom>
        </p:spPr>
      </p:pic>
      <p:sp>
        <p:nvSpPr>
          <p:cNvPr id="10" name="CasellaDiTesto 9">
            <a:extLst>
              <a:ext uri="{FF2B5EF4-FFF2-40B4-BE49-F238E27FC236}">
                <a16:creationId xmlns:a16="http://schemas.microsoft.com/office/drawing/2014/main" id="{3D4C6F36-B645-C4DC-7338-978B3C3898FE}"/>
              </a:ext>
            </a:extLst>
          </p:cNvPr>
          <p:cNvSpPr txBox="1"/>
          <p:nvPr/>
        </p:nvSpPr>
        <p:spPr>
          <a:xfrm>
            <a:off x="6096000" y="3146485"/>
            <a:ext cx="5998262" cy="954107"/>
          </a:xfrm>
          <a:prstGeom prst="rect">
            <a:avLst/>
          </a:prstGeom>
          <a:noFill/>
        </p:spPr>
        <p:txBody>
          <a:bodyPr wrap="square">
            <a:spAutoFit/>
          </a:bodyPr>
          <a:lstStyle/>
          <a:p>
            <a:pPr eaLnBrk="1" hangingPunct="1">
              <a:defRPr/>
            </a:pPr>
            <a:r>
              <a:rPr lang="it-IT" sz="1400" b="0" kern="0" dirty="0">
                <a:solidFill>
                  <a:schemeClr val="bg1"/>
                </a:solidFill>
                <a:latin typeface="Arial Nova Light" panose="020B0304020202020204" pitchFamily="34" charset="0"/>
                <a:cs typeface="Calibri" panose="020F0502020204030204" pitchFamily="34" charset="0"/>
              </a:rPr>
              <a:t>PER LA SELEZIONE ED IL FINANZIAMENTO DI PROGETTI VOLTI A FAVORIRE L’INSERIMENTO SOCIO-LAVORATIVO DI SOGGETTI SVANTAGGIATI CON PARTICOLARE RIFERIMENTO A QUELLI APPARTENENTI ALLE COMUNITÀ “RSC</a:t>
            </a:r>
            <a:r>
              <a:rPr lang="it-IT" sz="1400" b="0" kern="0" dirty="0">
                <a:solidFill>
                  <a:schemeClr val="bg1"/>
                </a:solidFill>
                <a:latin typeface="Arial Nova Light" panose="020B0304020202020204" pitchFamily="34" charset="0"/>
              </a:rPr>
              <a:t>” </a:t>
            </a:r>
          </a:p>
        </p:txBody>
      </p:sp>
      <p:sp>
        <p:nvSpPr>
          <p:cNvPr id="11" name="Rectangle 2">
            <a:extLst>
              <a:ext uri="{FF2B5EF4-FFF2-40B4-BE49-F238E27FC236}">
                <a16:creationId xmlns:a16="http://schemas.microsoft.com/office/drawing/2014/main" id="{086C1875-E78F-7456-8E03-2B014A8FC150}"/>
              </a:ext>
            </a:extLst>
          </p:cNvPr>
          <p:cNvSpPr txBox="1">
            <a:spLocks noChangeArrowheads="1"/>
          </p:cNvSpPr>
          <p:nvPr/>
        </p:nvSpPr>
        <p:spPr bwMode="auto">
          <a:xfrm>
            <a:off x="6096000" y="4677436"/>
            <a:ext cx="2772799" cy="405324"/>
          </a:xfrm>
          <a:prstGeom prst="rect">
            <a:avLst/>
          </a:prstGeom>
          <a:noFill/>
          <a:ln>
            <a:noFill/>
          </a:ln>
          <a:effectLst/>
        </p:spPr>
        <p:txBody>
          <a:bodyPr/>
          <a:lstStyle>
            <a:lvl1pPr algn="l" rtl="0" eaLnBrk="0" fontAlgn="base" hangingPunct="0">
              <a:spcBef>
                <a:spcPct val="0"/>
              </a:spcBef>
              <a:spcAft>
                <a:spcPct val="0"/>
              </a:spcAft>
              <a:defRPr sz="1600" b="1">
                <a:solidFill>
                  <a:srgbClr val="818A8F"/>
                </a:solidFill>
                <a:latin typeface="+mj-lt"/>
                <a:ea typeface="+mj-ea"/>
                <a:cs typeface="+mj-cs"/>
              </a:defRPr>
            </a:lvl1pPr>
            <a:lvl2pPr algn="l" rtl="0" eaLnBrk="0" fontAlgn="base" hangingPunct="0">
              <a:spcBef>
                <a:spcPct val="0"/>
              </a:spcBef>
              <a:spcAft>
                <a:spcPct val="0"/>
              </a:spcAft>
              <a:defRPr sz="1600" b="1">
                <a:solidFill>
                  <a:srgbClr val="818A8F"/>
                </a:solidFill>
                <a:latin typeface="Arial" charset="0"/>
                <a:ea typeface="ＭＳ Ｐゴシック" charset="0"/>
              </a:defRPr>
            </a:lvl2pPr>
            <a:lvl3pPr algn="l" rtl="0" eaLnBrk="0" fontAlgn="base" hangingPunct="0">
              <a:spcBef>
                <a:spcPct val="0"/>
              </a:spcBef>
              <a:spcAft>
                <a:spcPct val="0"/>
              </a:spcAft>
              <a:defRPr sz="1600" b="1">
                <a:solidFill>
                  <a:srgbClr val="818A8F"/>
                </a:solidFill>
                <a:latin typeface="Arial" charset="0"/>
                <a:ea typeface="ＭＳ Ｐゴシック" charset="0"/>
              </a:defRPr>
            </a:lvl3pPr>
            <a:lvl4pPr algn="l" rtl="0" eaLnBrk="0" fontAlgn="base" hangingPunct="0">
              <a:spcBef>
                <a:spcPct val="0"/>
              </a:spcBef>
              <a:spcAft>
                <a:spcPct val="0"/>
              </a:spcAft>
              <a:defRPr sz="1600" b="1">
                <a:solidFill>
                  <a:srgbClr val="818A8F"/>
                </a:solidFill>
                <a:latin typeface="Arial" charset="0"/>
                <a:ea typeface="ＭＳ Ｐゴシック" charset="0"/>
              </a:defRPr>
            </a:lvl4pPr>
            <a:lvl5pPr algn="l" rtl="0" eaLnBrk="0" fontAlgn="base" hangingPunct="0">
              <a:spcBef>
                <a:spcPct val="0"/>
              </a:spcBef>
              <a:spcAft>
                <a:spcPct val="0"/>
              </a:spcAft>
              <a:defRPr sz="1600" b="1">
                <a:solidFill>
                  <a:srgbClr val="818A8F"/>
                </a:solidFill>
                <a:latin typeface="Arial" charset="0"/>
                <a:ea typeface="ＭＳ Ｐゴシック" charset="0"/>
              </a:defRPr>
            </a:lvl5pPr>
            <a:lvl6pPr marL="457200" algn="l" rtl="0" fontAlgn="base">
              <a:spcBef>
                <a:spcPct val="0"/>
              </a:spcBef>
              <a:spcAft>
                <a:spcPct val="0"/>
              </a:spcAft>
              <a:defRPr sz="1600" b="1">
                <a:solidFill>
                  <a:srgbClr val="818A8F"/>
                </a:solidFill>
                <a:latin typeface="Arial" charset="0"/>
                <a:ea typeface="ＭＳ Ｐゴシック" charset="0"/>
              </a:defRPr>
            </a:lvl6pPr>
            <a:lvl7pPr marL="914400" algn="l" rtl="0" fontAlgn="base">
              <a:spcBef>
                <a:spcPct val="0"/>
              </a:spcBef>
              <a:spcAft>
                <a:spcPct val="0"/>
              </a:spcAft>
              <a:defRPr sz="1600" b="1">
                <a:solidFill>
                  <a:srgbClr val="818A8F"/>
                </a:solidFill>
                <a:latin typeface="Arial" charset="0"/>
                <a:ea typeface="ＭＳ Ｐゴシック" charset="0"/>
              </a:defRPr>
            </a:lvl7pPr>
            <a:lvl8pPr marL="1371600" algn="l" rtl="0" fontAlgn="base">
              <a:spcBef>
                <a:spcPct val="0"/>
              </a:spcBef>
              <a:spcAft>
                <a:spcPct val="0"/>
              </a:spcAft>
              <a:defRPr sz="1600" b="1">
                <a:solidFill>
                  <a:srgbClr val="818A8F"/>
                </a:solidFill>
                <a:latin typeface="Arial" charset="0"/>
                <a:ea typeface="ＭＳ Ｐゴシック" charset="0"/>
              </a:defRPr>
            </a:lvl8pPr>
            <a:lvl9pPr marL="1828800" algn="l" rtl="0" fontAlgn="base">
              <a:spcBef>
                <a:spcPct val="0"/>
              </a:spcBef>
              <a:spcAft>
                <a:spcPct val="0"/>
              </a:spcAft>
              <a:defRPr sz="1600" b="1">
                <a:solidFill>
                  <a:srgbClr val="818A8F"/>
                </a:solidFill>
                <a:latin typeface="Arial" charset="0"/>
                <a:ea typeface="ＭＳ Ｐゴシック" charset="0"/>
              </a:defRPr>
            </a:lvl9pPr>
          </a:lstStyle>
          <a:p>
            <a:pPr eaLnBrk="1" hangingPunct="1">
              <a:defRPr/>
            </a:pPr>
            <a:r>
              <a:rPr lang="it-IT" sz="1400" b="0" kern="0" dirty="0">
                <a:solidFill>
                  <a:schemeClr val="bg1"/>
                </a:solidFill>
                <a:latin typeface="Arial Nova Light" panose="020B0304020202020204" pitchFamily="34" charset="0"/>
                <a:cs typeface="Calibri" panose="020F0502020204030204" pitchFamily="34" charset="0"/>
              </a:rPr>
              <a:t>ROMA, 10 novembre 2022</a:t>
            </a:r>
          </a:p>
        </p:txBody>
      </p:sp>
    </p:spTree>
    <p:extLst>
      <p:ext uri="{BB962C8B-B14F-4D97-AF65-F5344CB8AC3E}">
        <p14:creationId xmlns:p14="http://schemas.microsoft.com/office/powerpoint/2010/main" val="418901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17352" y="1354138"/>
            <a:ext cx="602637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COSTI AMMISSIBILI</a:t>
            </a:r>
          </a:p>
          <a:p>
            <a:pPr>
              <a:spcBef>
                <a:spcPct val="0"/>
              </a:spcBef>
            </a:pPr>
            <a:endParaRPr lang="it-IT" altLang="it-IT" sz="1800" dirty="0">
              <a:solidFill>
                <a:srgbClr val="008080"/>
              </a:solidFill>
              <a:latin typeface="Arial Nova Light" panose="020B0304020202020204" pitchFamily="34" charset="0"/>
            </a:endParaRPr>
          </a:p>
          <a:p>
            <a:pPr>
              <a:spcBef>
                <a:spcPct val="0"/>
              </a:spcBef>
            </a:pPr>
            <a:endParaRPr lang="it-IT" altLang="it-IT" sz="1800" dirty="0">
              <a:solidFill>
                <a:srgbClr val="008080"/>
              </a:solidFill>
              <a:latin typeface="Arial Nova Light" panose="020B0304020202020204" pitchFamily="34" charset="0"/>
            </a:endParaRPr>
          </a:p>
          <a:p>
            <a:pPr>
              <a:spcBef>
                <a:spcPct val="0"/>
              </a:spcBef>
            </a:pPr>
            <a:endParaRPr lang="it-IT" altLang="it-IT" sz="1800" dirty="0">
              <a:solidFill>
                <a:srgbClr val="990033"/>
              </a:solidFill>
              <a:latin typeface="Arial Nova Light" panose="020B0304020202020204" pitchFamily="34" charset="0"/>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571500" lvl="1" indent="-342900">
              <a:spcBef>
                <a:spcPct val="0"/>
              </a:spcBef>
              <a:spcAft>
                <a:spcPts val="800"/>
              </a:spcAft>
              <a:buClrTx/>
              <a:buSzTx/>
              <a:buFont typeface="+mj-lt"/>
              <a:buAutoNum type="alphaUcPeriod"/>
            </a:pPr>
            <a:r>
              <a:rPr lang="it-IT" altLang="it-IT" sz="1400" dirty="0">
                <a:solidFill>
                  <a:srgbClr val="4EA7A7"/>
                </a:solidFill>
                <a:latin typeface="+mj-lt"/>
              </a:rPr>
              <a:t>RISORSE UMANE INTERNE </a:t>
            </a:r>
          </a:p>
          <a:p>
            <a:pPr marL="571500" lvl="1" indent="-342900">
              <a:spcBef>
                <a:spcPct val="0"/>
              </a:spcBef>
              <a:spcAft>
                <a:spcPts val="800"/>
              </a:spcAft>
              <a:buClrTx/>
              <a:buSzTx/>
              <a:buFont typeface="+mj-lt"/>
              <a:buAutoNum type="alphaUcPeriod"/>
            </a:pPr>
            <a:r>
              <a:rPr lang="it-IT" altLang="it-IT" sz="1400" dirty="0">
                <a:solidFill>
                  <a:srgbClr val="4EA7A7"/>
                </a:solidFill>
                <a:latin typeface="+mj-lt"/>
              </a:rPr>
              <a:t>RISORSE UMANE ESTERNE</a:t>
            </a:r>
          </a:p>
          <a:p>
            <a:pPr marL="571500" lvl="1" indent="-342900">
              <a:spcBef>
                <a:spcPct val="0"/>
              </a:spcBef>
              <a:spcAft>
                <a:spcPts val="800"/>
              </a:spcAft>
              <a:buClrTx/>
              <a:buSzTx/>
              <a:buFont typeface="+mj-lt"/>
              <a:buAutoNum type="alphaUcPeriod"/>
            </a:pPr>
            <a:r>
              <a:rPr lang="it-IT" altLang="it-IT" sz="1400" dirty="0">
                <a:solidFill>
                  <a:srgbClr val="4EA7A7"/>
                </a:solidFill>
                <a:latin typeface="+mj-lt"/>
              </a:rPr>
              <a:t>ALTRI COSTI DI PROGETTO </a:t>
            </a:r>
            <a:r>
              <a:rPr lang="it-IT" altLang="it-IT" sz="1400" dirty="0">
                <a:solidFill>
                  <a:schemeClr val="tx1">
                    <a:lumMod val="75000"/>
                    <a:lumOff val="25000"/>
                  </a:schemeClr>
                </a:solidFill>
                <a:latin typeface="+mj-lt"/>
              </a:rPr>
              <a:t>RICONOSCIUTI AD UN </a:t>
            </a:r>
            <a:r>
              <a:rPr lang="it-IT" altLang="it-IT" sz="1400" dirty="0">
                <a:solidFill>
                  <a:srgbClr val="4EA7A7"/>
                </a:solidFill>
                <a:latin typeface="+mj-lt"/>
              </a:rPr>
              <a:t>TASSO FORFETTARIO PARI AL 40% DELLE SPESE DIRETTE DEL PERSONALE </a:t>
            </a:r>
            <a:r>
              <a:rPr lang="it-IT" altLang="it-IT" sz="1400" dirty="0">
                <a:solidFill>
                  <a:schemeClr val="tx1">
                    <a:lumMod val="75000"/>
                    <a:lumOff val="25000"/>
                  </a:schemeClr>
                </a:solidFill>
                <a:latin typeface="+mj-lt"/>
              </a:rPr>
              <a:t>(INTERNO E/O ESTERNO) RENDICONTATE E RITENUTE AMMISSIBILI A SEGUITO DEI CONTROLLI EFFETTUATI DA INVITALIA.</a:t>
            </a: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r>
              <a:rPr lang="it-IT" altLang="it-IT" sz="1400" dirty="0">
                <a:solidFill>
                  <a:schemeClr val="tx1">
                    <a:lumMod val="75000"/>
                    <a:lumOff val="25000"/>
                  </a:schemeClr>
                </a:solidFill>
                <a:latin typeface="+mj-lt"/>
              </a:rPr>
              <a:t>IL TOTALE DEI COSTI AMMISSIBILI, AL NETTO DELLE INDENNITÀ DI PARTECIPAZIONE, NON PUÒ, IN OGNI CASO, SUPERARE </a:t>
            </a:r>
            <a:r>
              <a:rPr lang="it-IT" altLang="it-IT" sz="1400" dirty="0">
                <a:solidFill>
                  <a:srgbClr val="4EA7A7"/>
                </a:solidFill>
                <a:latin typeface="+mj-lt"/>
              </a:rPr>
              <a:t>IL MASSIMALE DI AIUTI PREVISTO DAL REGOLAMENTO DE MINIMIS </a:t>
            </a:r>
            <a:r>
              <a:rPr lang="it-IT" altLang="it-IT" sz="1400" dirty="0">
                <a:solidFill>
                  <a:schemeClr val="tx1">
                    <a:lumMod val="75000"/>
                    <a:lumOff val="25000"/>
                  </a:schemeClr>
                </a:solidFill>
                <a:latin typeface="+mj-lt"/>
              </a:rPr>
              <a:t>GENERALE, CALCOLATI SU TRE ESERCIZI FINANZIARI CONSECUTIVI, COMPRESO QUELLO IN CORSO, COME DA FORMULA DI SEGUITO INDICATA:</a:t>
            </a: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5" name="CasellaDiTesto 4">
            <a:extLst>
              <a:ext uri="{FF2B5EF4-FFF2-40B4-BE49-F238E27FC236}">
                <a16:creationId xmlns:a16="http://schemas.microsoft.com/office/drawing/2014/main" id="{3D066CCE-2679-B8BB-AD40-3FBB58E61CE0}"/>
              </a:ext>
            </a:extLst>
          </p:cNvPr>
          <p:cNvSpPr txBox="1"/>
          <p:nvPr/>
        </p:nvSpPr>
        <p:spPr>
          <a:xfrm>
            <a:off x="5162549" y="3196932"/>
            <a:ext cx="6600825" cy="646331"/>
          </a:xfrm>
          <a:prstGeom prst="rect">
            <a:avLst/>
          </a:prstGeom>
          <a:noFill/>
        </p:spPr>
        <p:txBody>
          <a:bodyPr wrap="square" rtlCol="0">
            <a:spAutoFit/>
          </a:bodyPr>
          <a:lstStyle/>
          <a:p>
            <a:r>
              <a:rPr lang="it-IT" dirty="0">
                <a:solidFill>
                  <a:srgbClr val="990033"/>
                </a:solidFill>
                <a:latin typeface="Arial Nova Light" panose="020B0304020202020204" pitchFamily="34" charset="0"/>
              </a:rPr>
              <a:t>VOCE A + VOCE B + 40% (VOCE A + VOCE B) ≤ € 200.000,00</a:t>
            </a:r>
          </a:p>
          <a:p>
            <a:endParaRPr lang="it-IT" dirty="0"/>
          </a:p>
        </p:txBody>
      </p:sp>
      <p:sp>
        <p:nvSpPr>
          <p:cNvPr id="8" name="CasellaDiTesto 12">
            <a:extLst>
              <a:ext uri="{FF2B5EF4-FFF2-40B4-BE49-F238E27FC236}">
                <a16:creationId xmlns:a16="http://schemas.microsoft.com/office/drawing/2014/main" id="{A533256E-CCAA-4D90-85AF-BB46E3ED583F}"/>
              </a:ext>
            </a:extLst>
          </p:cNvPr>
          <p:cNvSpPr txBox="1">
            <a:spLocks noChangeArrowheads="1"/>
          </p:cNvSpPr>
          <p:nvPr/>
        </p:nvSpPr>
        <p:spPr bwMode="auto">
          <a:xfrm>
            <a:off x="5063756" y="5206036"/>
            <a:ext cx="4251694" cy="115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rPr>
              <a:t>VIENE INOLTRE RICONOSCIUTA </a:t>
            </a:r>
            <a:r>
              <a:rPr lang="it-IT" altLang="it-IT" sz="1400" dirty="0">
                <a:solidFill>
                  <a:srgbClr val="4EA7A7"/>
                </a:solidFill>
                <a:latin typeface="+mj-lt"/>
              </a:rPr>
              <a:t>INDENNITÀ DI PARTECIPAZIONE AGLI ALLIEVI</a:t>
            </a:r>
            <a:r>
              <a:rPr lang="it-IT" altLang="it-IT" sz="1400" dirty="0">
                <a:solidFill>
                  <a:schemeClr val="tx1">
                    <a:lumMod val="75000"/>
                    <a:lumOff val="25000"/>
                  </a:schemeClr>
                </a:solidFill>
                <a:latin typeface="+mj-lt"/>
              </a:rPr>
              <a:t> (MAX €10/GIORNATA)</a:t>
            </a: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spTree>
    <p:extLst>
      <p:ext uri="{BB962C8B-B14F-4D97-AF65-F5344CB8AC3E}">
        <p14:creationId xmlns:p14="http://schemas.microsoft.com/office/powerpoint/2010/main" val="641856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986494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PRESENTAZIONE DELLE DOMANDE  E SELEZIONE DELLE INIZIATIVE AMMISSIBILI</a:t>
            </a: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990033"/>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4503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None/>
            </a:pPr>
            <a:r>
              <a:rPr lang="it-IT" altLang="it-IT" sz="1400" dirty="0">
                <a:solidFill>
                  <a:schemeClr val="tx1">
                    <a:lumMod val="75000"/>
                    <a:lumOff val="25000"/>
                  </a:schemeClr>
                </a:solidFill>
                <a:latin typeface="+mj-lt"/>
              </a:rPr>
              <a:t>LE DOMANDE DI ACCESSO ALLE AGEVOLAZIONI, REDATTE SECONDO GLI SCHEMI DISPONIBILI NELL’APPOSITA SEZIONE DEL SITO WEB DI INVITALIA, DEVONO ESSERE TRASMESSE PER MEZZO PEC ALL’INDIRIZZO:</a:t>
            </a:r>
          </a:p>
          <a:p>
            <a:pPr lvl="1">
              <a:spcBef>
                <a:spcPct val="0"/>
              </a:spcBef>
              <a:spcAft>
                <a:spcPts val="800"/>
              </a:spcAft>
              <a:buClrTx/>
              <a:buSzTx/>
              <a:buNone/>
            </a:pPr>
            <a:r>
              <a:rPr lang="it-IT" altLang="it-IT" sz="1400" dirty="0">
                <a:solidFill>
                  <a:schemeClr val="tx1">
                    <a:lumMod val="75000"/>
                    <a:lumOff val="25000"/>
                  </a:schemeClr>
                </a:solidFill>
                <a:latin typeface="+mj-lt"/>
              </a:rPr>
              <a:t> </a:t>
            </a:r>
            <a:r>
              <a:rPr lang="it-IT" altLang="it-IT" dirty="0">
                <a:solidFill>
                  <a:srgbClr val="4EA7A7"/>
                </a:solidFill>
                <a:latin typeface="+mj-lt"/>
              </a:rPr>
              <a:t>attuazione-po@postacert.invitalia.it</a:t>
            </a: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r>
              <a:rPr lang="it-IT" altLang="it-IT" sz="1400" dirty="0">
                <a:solidFill>
                  <a:srgbClr val="008080"/>
                </a:solidFill>
                <a:latin typeface="Arial Nova Light" panose="020B0304020202020204" pitchFamily="34" charset="0"/>
              </a:rPr>
              <a:t>DAL 21/10/2022 ED ENTRO IL 22/11/2022</a:t>
            </a: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r>
              <a:rPr lang="it-IT" altLang="it-IT" sz="1400" dirty="0">
                <a:solidFill>
                  <a:schemeClr val="tx1">
                    <a:lumMod val="75000"/>
                    <a:lumOff val="25000"/>
                  </a:schemeClr>
                </a:solidFill>
                <a:latin typeface="+mj-lt"/>
              </a:rPr>
              <a:t>INVITALIA VERIFICA, NELL’ORDINE CRONOLOGICO DI RICEZIONE, LA COMPLETEZZA E LA CORRETTEZZA FORMALE DELLA DOCUMENTAZIONE PRESENTATA NONCHÉ LA SUSSISTENZA DEI REQUISITI DEI SOGGETTI PROPONENTI.</a:t>
            </a:r>
          </a:p>
          <a:p>
            <a:pPr lvl="1">
              <a:spcBef>
                <a:spcPct val="0"/>
              </a:spcBef>
              <a:spcAft>
                <a:spcPts val="800"/>
              </a:spcAft>
              <a:buClrTx/>
              <a:buSzTx/>
              <a:buFontTx/>
              <a:buNone/>
            </a:pPr>
            <a:r>
              <a:rPr lang="it-IT" altLang="it-IT" sz="1400" b="1" dirty="0">
                <a:solidFill>
                  <a:srgbClr val="FF0000"/>
                </a:solidFill>
                <a:latin typeface="+mj-lt"/>
              </a:rPr>
              <a:t>INFO</a:t>
            </a:r>
          </a:p>
          <a:p>
            <a:pPr lvl="1">
              <a:spcBef>
                <a:spcPct val="0"/>
              </a:spcBef>
              <a:spcAft>
                <a:spcPts val="800"/>
              </a:spcAft>
              <a:buClrTx/>
              <a:buSzTx/>
              <a:buFontTx/>
              <a:buNone/>
            </a:pPr>
            <a:r>
              <a:rPr lang="it-IT" altLang="it-IT" sz="1400" b="1" dirty="0">
                <a:solidFill>
                  <a:srgbClr val="FF0000"/>
                </a:solidFill>
                <a:latin typeface="+mj-lt"/>
              </a:rPr>
              <a:t>attuazione-po@invitalia.it</a:t>
            </a: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8" name="CasellaDiTesto 12">
            <a:extLst>
              <a:ext uri="{FF2B5EF4-FFF2-40B4-BE49-F238E27FC236}">
                <a16:creationId xmlns:a16="http://schemas.microsoft.com/office/drawing/2014/main" id="{A533256E-CCAA-4D90-85AF-BB46E3ED583F}"/>
              </a:ext>
            </a:extLst>
          </p:cNvPr>
          <p:cNvSpPr txBox="1">
            <a:spLocks noChangeArrowheads="1"/>
          </p:cNvSpPr>
          <p:nvPr/>
        </p:nvSpPr>
        <p:spPr bwMode="auto">
          <a:xfrm>
            <a:off x="4808325" y="1879014"/>
            <a:ext cx="4118344" cy="490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270510">
              <a:defRPr/>
            </a:pPr>
            <a:r>
              <a:rPr lang="it-IT" sz="1400" dirty="0">
                <a:solidFill>
                  <a:schemeClr val="tx1">
                    <a:lumMod val="75000"/>
                    <a:lumOff val="25000"/>
                  </a:schemeClr>
                </a:solidFill>
                <a:latin typeface="+mj-lt"/>
              </a:rPr>
              <a:t>A CIASCUN PROGETTO VIENE ATTRIBUITO UN</a:t>
            </a:r>
          </a:p>
          <a:p>
            <a:pPr marL="270510">
              <a:defRPr/>
            </a:pPr>
            <a:r>
              <a:rPr lang="it-IT" sz="1400" dirty="0">
                <a:solidFill>
                  <a:schemeClr val="tx1">
                    <a:lumMod val="75000"/>
                    <a:lumOff val="25000"/>
                  </a:schemeClr>
                </a:solidFill>
                <a:latin typeface="+mj-lt"/>
              </a:rPr>
              <a:t>PUNTEGGIO IN RELAZIONE AI SEGUENTI </a:t>
            </a:r>
            <a:r>
              <a:rPr lang="it-IT" sz="1400" dirty="0">
                <a:solidFill>
                  <a:srgbClr val="4EA7A7"/>
                </a:solidFill>
                <a:latin typeface="+mj-lt"/>
              </a:rPr>
              <a:t>5 CRITERI</a:t>
            </a:r>
          </a:p>
          <a:p>
            <a:pPr marL="270510">
              <a:defRPr/>
            </a:pPr>
            <a:r>
              <a:rPr lang="it-IT" sz="1400" dirty="0">
                <a:solidFill>
                  <a:srgbClr val="4EA7A7"/>
                </a:solidFill>
                <a:latin typeface="+mj-lt"/>
              </a:rPr>
              <a:t>VALUTATIVI:</a:t>
            </a:r>
          </a:p>
          <a:p>
            <a:pPr marL="613410" indent="-342900">
              <a:buClr>
                <a:srgbClr val="008080"/>
              </a:buClr>
              <a:buFontTx/>
              <a:buAutoNum type="arabicPeriod"/>
              <a:defRPr/>
            </a:pPr>
            <a:r>
              <a:rPr lang="it-IT" sz="1400" dirty="0">
                <a:solidFill>
                  <a:srgbClr val="4EA7A7"/>
                </a:solidFill>
                <a:latin typeface="+mj-lt"/>
              </a:rPr>
              <a:t>ADEGUATEZZA E COERENZA DELLE ESPERIENZE MATURATE DAI SOGGETTI PROPONENTI NEL SUPPORTO AI SOGGETTI SVANTAGGIATI;</a:t>
            </a:r>
          </a:p>
          <a:p>
            <a:pPr marL="613410" indent="-342900">
              <a:buClr>
                <a:srgbClr val="008080"/>
              </a:buClr>
              <a:buFontTx/>
              <a:buAutoNum type="arabicPeriod"/>
              <a:defRPr/>
            </a:pPr>
            <a:r>
              <a:rPr lang="it-IT" sz="1400" dirty="0">
                <a:solidFill>
                  <a:srgbClr val="4EA7A7"/>
                </a:solidFill>
                <a:latin typeface="+mj-lt"/>
              </a:rPr>
              <a:t>PRESENZA DI SOGGETTI PARTNER E CAPACITÀ DI APPORTARE VALORE AGGIUNTO AL PROGETTO;</a:t>
            </a:r>
          </a:p>
          <a:p>
            <a:pPr marL="613410" indent="-342900">
              <a:buClr>
                <a:srgbClr val="008080"/>
              </a:buClr>
              <a:buFontTx/>
              <a:buAutoNum type="arabicPeriod"/>
              <a:defRPr/>
            </a:pPr>
            <a:r>
              <a:rPr lang="it-IT" sz="1400" dirty="0">
                <a:solidFill>
                  <a:srgbClr val="4EA7A7"/>
                </a:solidFill>
                <a:latin typeface="+mj-lt"/>
              </a:rPr>
              <a:t>COERENZA DEL PROGETTO RISPETTO SIA ALLE FINALITÀ DELL’AVVISO CHE, IN GENERALE, A QUELLE DEL PON INCLUSIONE;</a:t>
            </a:r>
          </a:p>
          <a:p>
            <a:pPr marL="613410" indent="-342900">
              <a:buClr>
                <a:srgbClr val="008080"/>
              </a:buClr>
              <a:buFontTx/>
              <a:buAutoNum type="arabicPeriod"/>
              <a:defRPr/>
            </a:pPr>
            <a:r>
              <a:rPr lang="it-IT" sz="1400" dirty="0">
                <a:solidFill>
                  <a:srgbClr val="4EA7A7"/>
                </a:solidFill>
                <a:latin typeface="+mj-lt"/>
              </a:rPr>
              <a:t>CAPACITÀ DEL PROGETTO DI RAGGIUNGERE E COINVOLGERE IL TARGET DI RIFERIMENTO; </a:t>
            </a:r>
          </a:p>
          <a:p>
            <a:pPr marL="613410" indent="-342900">
              <a:buClr>
                <a:srgbClr val="008080"/>
              </a:buClr>
              <a:buFontTx/>
              <a:buAutoNum type="arabicPeriod"/>
              <a:defRPr/>
            </a:pPr>
            <a:r>
              <a:rPr lang="it-IT" sz="1400" dirty="0">
                <a:solidFill>
                  <a:srgbClr val="4EA7A7"/>
                </a:solidFill>
                <a:latin typeface="+mj-lt"/>
              </a:rPr>
              <a:t>COERENZA DEL PROGETTO RISPETTO AI TEMPI DI REALIZZAZIONE PREVISTI DALL’AVVISO.</a:t>
            </a:r>
          </a:p>
          <a:p>
            <a:pPr lvl="1">
              <a:spcBef>
                <a:spcPct val="0"/>
              </a:spcBef>
              <a:spcAft>
                <a:spcPts val="800"/>
              </a:spcAft>
              <a:buClrTx/>
              <a:buSzTx/>
              <a:buFontTx/>
              <a:buNone/>
            </a:pPr>
            <a:endParaRPr lang="it-IT" altLang="it-IT" sz="1400" b="1" dirty="0">
              <a:solidFill>
                <a:srgbClr val="4EA7A7"/>
              </a:solidFill>
              <a:latin typeface="+mj-lt"/>
            </a:endParaRP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sp>
        <p:nvSpPr>
          <p:cNvPr id="2" name="CasellaDiTesto 2">
            <a:extLst>
              <a:ext uri="{FF2B5EF4-FFF2-40B4-BE49-F238E27FC236}">
                <a16:creationId xmlns:a16="http://schemas.microsoft.com/office/drawing/2014/main" id="{AD76F71D-3D69-5219-D5F8-9F5597698AD6}"/>
              </a:ext>
            </a:extLst>
          </p:cNvPr>
          <p:cNvSpPr txBox="1">
            <a:spLocks noChangeArrowheads="1"/>
          </p:cNvSpPr>
          <p:nvPr/>
        </p:nvSpPr>
        <p:spPr bwMode="auto">
          <a:xfrm>
            <a:off x="9003511" y="5637212"/>
            <a:ext cx="29892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MS PGothic" panose="020B0600070205080204" pitchFamily="34" charset="-128"/>
              </a:defRPr>
            </a:lvl1pPr>
            <a:lvl2pPr marL="742950" indent="-285750">
              <a:defRPr sz="2000">
                <a:solidFill>
                  <a:schemeClr val="tx1"/>
                </a:solidFill>
                <a:latin typeface="Arial" panose="020B0604020202020204" pitchFamily="34" charset="0"/>
                <a:ea typeface="MS PGothic" panose="020B0600070205080204" pitchFamily="34" charset="-128"/>
              </a:defRPr>
            </a:lvl2pPr>
            <a:lvl3pPr marL="1143000" indent="-228600">
              <a:defRPr sz="2000">
                <a:solidFill>
                  <a:schemeClr val="tx1"/>
                </a:solidFill>
                <a:latin typeface="Arial" panose="020B0604020202020204" pitchFamily="34" charset="0"/>
                <a:ea typeface="MS PGothic" panose="020B0600070205080204" pitchFamily="34" charset="-128"/>
              </a:defRPr>
            </a:lvl3pPr>
            <a:lvl4pPr marL="1600200" indent="-228600">
              <a:defRPr sz="2000">
                <a:solidFill>
                  <a:schemeClr val="tx1"/>
                </a:solidFill>
                <a:latin typeface="Arial" panose="020B0604020202020204" pitchFamily="34" charset="0"/>
                <a:ea typeface="MS PGothic" panose="020B0600070205080204" pitchFamily="34" charset="-128"/>
              </a:defRPr>
            </a:lvl4pPr>
            <a:lvl5pPr marL="2057400" indent="-228600">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spcAft>
                <a:spcPts val="800"/>
              </a:spcAft>
            </a:pPr>
            <a:r>
              <a:rPr lang="it-IT" altLang="it-IT" sz="1000" i="1" dirty="0">
                <a:solidFill>
                  <a:schemeClr val="tx1">
                    <a:lumMod val="75000"/>
                    <a:lumOff val="25000"/>
                  </a:schemeClr>
                </a:solidFill>
                <a:latin typeface="Arial Nova Light" panose="020B0304020202020204" pitchFamily="34" charset="0"/>
              </a:rPr>
              <a:t>AI FINI DELL’AMMISSIONE ALLE AGEVOLAZIONI, È IN OGNI CASO RICHIESTO CHE IL PROGETTO RAGGIUNGA UN PUNTEGGIO MINIMO COMPLESSIVO PARI A 40.</a:t>
            </a:r>
          </a:p>
        </p:txBody>
      </p:sp>
    </p:spTree>
    <p:extLst>
      <p:ext uri="{BB962C8B-B14F-4D97-AF65-F5344CB8AC3E}">
        <p14:creationId xmlns:p14="http://schemas.microsoft.com/office/powerpoint/2010/main" val="376736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986494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EROGAZIONE DELLE AGEVOLAZIONI</a:t>
            </a: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008080"/>
              </a:solidFill>
              <a:latin typeface="+mj-lt"/>
            </a:endParaRPr>
          </a:p>
          <a:p>
            <a:pPr>
              <a:spcBef>
                <a:spcPct val="0"/>
              </a:spcBef>
            </a:pPr>
            <a:endParaRPr lang="it-IT" altLang="it-IT" sz="1800" dirty="0">
              <a:solidFill>
                <a:srgbClr val="990033"/>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844181" y="1863432"/>
            <a:ext cx="3890973" cy="459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92075" indent="0" algn="just">
              <a:defRPr/>
            </a:pPr>
            <a:r>
              <a:rPr lang="it-IT" altLang="it-IT" sz="1400" dirty="0">
                <a:solidFill>
                  <a:schemeClr val="tx1">
                    <a:lumMod val="75000"/>
                    <a:lumOff val="25000"/>
                  </a:schemeClr>
                </a:solidFill>
                <a:latin typeface="+mj-lt"/>
              </a:rPr>
              <a:t>ENTRO 30 GIORNI DALLA TRASMISSIONE DELLA RICHIESTA DI EROGAZIONE, INVITALIA PROCEDE A:</a:t>
            </a:r>
          </a:p>
          <a:p>
            <a:pPr algn="just">
              <a:spcBef>
                <a:spcPts val="1200"/>
              </a:spcBef>
              <a:buFontTx/>
              <a:buAutoNum type="alphaUcPeriod"/>
              <a:defRPr/>
            </a:pPr>
            <a:r>
              <a:rPr lang="it-IT" altLang="it-IT" sz="1400" dirty="0">
                <a:solidFill>
                  <a:srgbClr val="4EA7A7"/>
                </a:solidFill>
                <a:latin typeface="+mj-lt"/>
              </a:rPr>
              <a:t> UNA PRIMA EROGAZIONE PARI AL 15% DELL’AGEVOLAZIONE CONCESSA, </a:t>
            </a:r>
            <a:r>
              <a:rPr lang="it-IT" altLang="it-IT" sz="1400" dirty="0">
                <a:solidFill>
                  <a:schemeClr val="tx1">
                    <a:lumMod val="75000"/>
                    <a:lumOff val="25000"/>
                  </a:schemeClr>
                </a:solidFill>
                <a:latin typeface="+mj-lt"/>
              </a:rPr>
              <a:t>PREVIA TRASMISSIONE DI UNA «RELAZIONE SULLO STATO DI AVANZAMENTO DELLE ATTIVITÀ REALIZZATE». LA PRIMA QUOTA PUÒ ANCHE ESSERE RICHIESTA A TITOLO DI ANTICIPO, PREVIA PRESENTAZIONE DI APPOSITA FIDEJUSSIONE BANCARIA O POLIZZA ASSICURATIVA;</a:t>
            </a:r>
          </a:p>
          <a:p>
            <a:pPr algn="just">
              <a:spcBef>
                <a:spcPts val="1200"/>
              </a:spcBef>
              <a:buFontTx/>
              <a:buAutoNum type="alphaUcPeriod"/>
              <a:defRPr/>
            </a:pPr>
            <a:r>
              <a:rPr lang="it-IT" altLang="it-IT" sz="1400" dirty="0">
                <a:solidFill>
                  <a:srgbClr val="4EA7A7"/>
                </a:solidFill>
                <a:latin typeface="+mj-lt"/>
              </a:rPr>
              <a:t> UNA SECONDA EROGAZIONE, A SALDO, </a:t>
            </a:r>
            <a:r>
              <a:rPr lang="it-IT" altLang="it-IT" sz="1400" dirty="0">
                <a:solidFill>
                  <a:schemeClr val="tx1">
                    <a:lumMod val="75000"/>
                    <a:lumOff val="25000"/>
                  </a:schemeClr>
                </a:solidFill>
                <a:latin typeface="+mj-lt"/>
              </a:rPr>
              <a:t>CHE VERRÀ EROGATA A CONCLUSIONE DELLE ATTIVITÀ PROGETTUALI, PREVIA TRASMISSIONE DI UNA «RELAZIONE FINALE DI PROGETTO» DA TRASMETTERE ENTRO E NON OLTRE IL 17 MARZO 2023. </a:t>
            </a:r>
          </a:p>
          <a:p>
            <a:pPr lvl="1">
              <a:spcBef>
                <a:spcPct val="0"/>
              </a:spcBef>
              <a:spcAft>
                <a:spcPts val="800"/>
              </a:spcAft>
              <a:buClrTx/>
              <a:buSzTx/>
              <a:buFontTx/>
              <a:buNone/>
            </a:pPr>
            <a:endParaRPr lang="it-IT" altLang="it-IT" sz="1400" dirty="0">
              <a:solidFill>
                <a:schemeClr val="tx1">
                  <a:lumMod val="75000"/>
                  <a:lumOff val="25000"/>
                </a:schemeClr>
              </a:solidFill>
              <a:latin typeface="+mj-lt"/>
            </a:endParaRP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Tree>
    <p:extLst>
      <p:ext uri="{BB962C8B-B14F-4D97-AF65-F5344CB8AC3E}">
        <p14:creationId xmlns:p14="http://schemas.microsoft.com/office/powerpoint/2010/main" val="3951537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98649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DEADLINE DELL’INTERVENTO</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2" name="CasellaDiTesto 3">
            <a:extLst>
              <a:ext uri="{FF2B5EF4-FFF2-40B4-BE49-F238E27FC236}">
                <a16:creationId xmlns:a16="http://schemas.microsoft.com/office/drawing/2014/main" id="{9C1EEAA4-FB4C-1B4B-B91E-307773E504CD}"/>
              </a:ext>
            </a:extLst>
          </p:cNvPr>
          <p:cNvSpPr txBox="1">
            <a:spLocks noChangeArrowheads="1"/>
          </p:cNvSpPr>
          <p:nvPr/>
        </p:nvSpPr>
        <p:spPr bwMode="auto">
          <a:xfrm>
            <a:off x="1326927" y="2246511"/>
            <a:ext cx="76986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APERTURA SPORTELLO PRESENTAZIONE DELLE DOMANDE: </a:t>
            </a:r>
            <a:r>
              <a:rPr lang="it-IT" altLang="it-IT" sz="1800" b="1" dirty="0">
                <a:solidFill>
                  <a:srgbClr val="990033"/>
                </a:solidFill>
                <a:latin typeface="+mj-lt"/>
              </a:rPr>
              <a:t>21/10/22</a:t>
            </a:r>
          </a:p>
        </p:txBody>
      </p:sp>
      <p:sp>
        <p:nvSpPr>
          <p:cNvPr id="3" name="CasellaDiTesto 3">
            <a:extLst>
              <a:ext uri="{FF2B5EF4-FFF2-40B4-BE49-F238E27FC236}">
                <a16:creationId xmlns:a16="http://schemas.microsoft.com/office/drawing/2014/main" id="{5D626700-B8FD-B15A-4E74-CDFB10CA348A}"/>
              </a:ext>
            </a:extLst>
          </p:cNvPr>
          <p:cNvSpPr txBox="1">
            <a:spLocks noChangeArrowheads="1"/>
          </p:cNvSpPr>
          <p:nvPr/>
        </p:nvSpPr>
        <p:spPr bwMode="auto">
          <a:xfrm>
            <a:off x="1326926" y="3197646"/>
            <a:ext cx="81044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TERMINE MAX CONCLUSIONE ATTIVITA’ DI SCOUTING E PROGETTAZIONE TAILOR-MADE DI PERCORSI PROFESSIONALIZZANTI: </a:t>
            </a:r>
            <a:r>
              <a:rPr lang="it-IT" altLang="it-IT" sz="1800" b="1" dirty="0">
                <a:solidFill>
                  <a:srgbClr val="990033"/>
                </a:solidFill>
                <a:latin typeface="+mj-lt"/>
              </a:rPr>
              <a:t>31/12/22</a:t>
            </a:r>
            <a:r>
              <a:rPr lang="it-IT" altLang="it-IT" sz="1800" b="1" dirty="0">
                <a:solidFill>
                  <a:srgbClr val="008080"/>
                </a:solidFill>
                <a:latin typeface="+mj-lt"/>
              </a:rPr>
              <a:t> </a:t>
            </a:r>
          </a:p>
        </p:txBody>
      </p:sp>
      <p:sp>
        <p:nvSpPr>
          <p:cNvPr id="4" name="CasellaDiTesto 3">
            <a:extLst>
              <a:ext uri="{FF2B5EF4-FFF2-40B4-BE49-F238E27FC236}">
                <a16:creationId xmlns:a16="http://schemas.microsoft.com/office/drawing/2014/main" id="{3EC40E5D-50D5-6AE7-9C4D-EC2DCA7118B0}"/>
              </a:ext>
            </a:extLst>
          </p:cNvPr>
          <p:cNvSpPr txBox="1">
            <a:spLocks noChangeArrowheads="1"/>
          </p:cNvSpPr>
          <p:nvPr/>
        </p:nvSpPr>
        <p:spPr bwMode="auto">
          <a:xfrm>
            <a:off x="1318989" y="3902273"/>
            <a:ext cx="74247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TERMINE MAX CONCLUSIONE DEI CORSI: </a:t>
            </a:r>
            <a:r>
              <a:rPr lang="it-IT" altLang="it-IT" sz="1800" b="1" dirty="0">
                <a:solidFill>
                  <a:srgbClr val="990033"/>
                </a:solidFill>
                <a:latin typeface="+mj-lt"/>
              </a:rPr>
              <a:t>17/02/23</a:t>
            </a:r>
            <a:endParaRPr lang="it-IT" altLang="it-IT" sz="1800" b="1" dirty="0">
              <a:solidFill>
                <a:srgbClr val="008080"/>
              </a:solidFill>
              <a:latin typeface="+mj-lt"/>
            </a:endParaRPr>
          </a:p>
        </p:txBody>
      </p:sp>
      <p:sp>
        <p:nvSpPr>
          <p:cNvPr id="5" name="CasellaDiTesto 3">
            <a:extLst>
              <a:ext uri="{FF2B5EF4-FFF2-40B4-BE49-F238E27FC236}">
                <a16:creationId xmlns:a16="http://schemas.microsoft.com/office/drawing/2014/main" id="{5E4D7746-C4EE-0466-CC7A-EA6B5073224C}"/>
              </a:ext>
            </a:extLst>
          </p:cNvPr>
          <p:cNvSpPr txBox="1">
            <a:spLocks noChangeArrowheads="1"/>
          </p:cNvSpPr>
          <p:nvPr/>
        </p:nvSpPr>
        <p:spPr bwMode="auto">
          <a:xfrm>
            <a:off x="1326927" y="2713236"/>
            <a:ext cx="76986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CHIUSURA SPORTELLO PRESENTAZIONE DELLE DOMANDE: </a:t>
            </a:r>
            <a:r>
              <a:rPr lang="it-IT" altLang="it-IT" sz="1800" b="1" dirty="0">
                <a:solidFill>
                  <a:srgbClr val="990033"/>
                </a:solidFill>
                <a:latin typeface="+mj-lt"/>
              </a:rPr>
              <a:t>22/11/22</a:t>
            </a:r>
            <a:r>
              <a:rPr lang="it-IT" altLang="it-IT" sz="1800" b="1" dirty="0">
                <a:solidFill>
                  <a:srgbClr val="008080"/>
                </a:solidFill>
                <a:latin typeface="+mj-lt"/>
              </a:rPr>
              <a:t> </a:t>
            </a:r>
          </a:p>
        </p:txBody>
      </p:sp>
      <p:sp>
        <p:nvSpPr>
          <p:cNvPr id="8" name="CasellaDiTesto 3">
            <a:extLst>
              <a:ext uri="{FF2B5EF4-FFF2-40B4-BE49-F238E27FC236}">
                <a16:creationId xmlns:a16="http://schemas.microsoft.com/office/drawing/2014/main" id="{73A4F958-3CB5-5E16-CF0E-84EC4EED1E41}"/>
              </a:ext>
            </a:extLst>
          </p:cNvPr>
          <p:cNvSpPr txBox="1">
            <a:spLocks noChangeArrowheads="1"/>
          </p:cNvSpPr>
          <p:nvPr/>
        </p:nvSpPr>
        <p:spPr bwMode="auto">
          <a:xfrm>
            <a:off x="1326927" y="4335661"/>
            <a:ext cx="74247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TERMINE MAX TRASMISSIONE RENDICONTAZIONE FINALE: </a:t>
            </a:r>
            <a:r>
              <a:rPr lang="it-IT" altLang="it-IT" sz="1800" b="1" dirty="0">
                <a:solidFill>
                  <a:srgbClr val="990033"/>
                </a:solidFill>
                <a:latin typeface="+mj-lt"/>
              </a:rPr>
              <a:t>17/03/23</a:t>
            </a:r>
            <a:r>
              <a:rPr lang="it-IT" altLang="it-IT" sz="1800" b="1" dirty="0">
                <a:solidFill>
                  <a:srgbClr val="008080"/>
                </a:solidFill>
                <a:latin typeface="+mj-lt"/>
              </a:rPr>
              <a:t>  </a:t>
            </a:r>
          </a:p>
        </p:txBody>
      </p:sp>
      <p:grpSp>
        <p:nvGrpSpPr>
          <p:cNvPr id="9" name="Gruppo 40">
            <a:extLst>
              <a:ext uri="{FF2B5EF4-FFF2-40B4-BE49-F238E27FC236}">
                <a16:creationId xmlns:a16="http://schemas.microsoft.com/office/drawing/2014/main" id="{7EF2BA77-327B-2E7B-C68F-0CB74BD07259}"/>
              </a:ext>
            </a:extLst>
          </p:cNvPr>
          <p:cNvGrpSpPr>
            <a:grpSpLocks/>
          </p:cNvGrpSpPr>
          <p:nvPr/>
        </p:nvGrpSpPr>
        <p:grpSpPr bwMode="auto">
          <a:xfrm>
            <a:off x="922115" y="2235398"/>
            <a:ext cx="361950" cy="2509838"/>
            <a:chOff x="611560" y="2757916"/>
            <a:chExt cx="361951" cy="2509807"/>
          </a:xfrm>
        </p:grpSpPr>
        <p:sp>
          <p:nvSpPr>
            <p:cNvPr id="10" name="Ovale 9">
              <a:extLst>
                <a:ext uri="{FF2B5EF4-FFF2-40B4-BE49-F238E27FC236}">
                  <a16:creationId xmlns:a16="http://schemas.microsoft.com/office/drawing/2014/main" id="{F8FC252B-EF02-6F3B-8458-08B53CD2A05A}"/>
                </a:ext>
              </a:extLst>
            </p:cNvPr>
            <p:cNvSpPr/>
            <p:nvPr/>
          </p:nvSpPr>
          <p:spPr>
            <a:xfrm>
              <a:off x="613147" y="3807241"/>
              <a:ext cx="360364" cy="360358"/>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3</a:t>
              </a:r>
              <a:endParaRPr lang="it-IT" dirty="0">
                <a:latin typeface="Bahnschrift Light Condensed" panose="020B0502040204020203" pitchFamily="34" charset="0"/>
              </a:endParaRPr>
            </a:p>
          </p:txBody>
        </p:sp>
        <p:sp>
          <p:nvSpPr>
            <p:cNvPr id="12" name="Ovale 11">
              <a:extLst>
                <a:ext uri="{FF2B5EF4-FFF2-40B4-BE49-F238E27FC236}">
                  <a16:creationId xmlns:a16="http://schemas.microsoft.com/office/drawing/2014/main" id="{2F5FE700-88A3-02F7-5D6A-DB7D423CBE42}"/>
                </a:ext>
              </a:extLst>
            </p:cNvPr>
            <p:cNvSpPr/>
            <p:nvPr/>
          </p:nvSpPr>
          <p:spPr>
            <a:xfrm>
              <a:off x="613147" y="4907364"/>
              <a:ext cx="357189" cy="360359"/>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5</a:t>
              </a:r>
              <a:endParaRPr lang="it-IT" dirty="0">
                <a:latin typeface="Bahnschrift Light Condensed" panose="020B0502040204020203" pitchFamily="34" charset="0"/>
              </a:endParaRPr>
            </a:p>
          </p:txBody>
        </p:sp>
        <p:sp>
          <p:nvSpPr>
            <p:cNvPr id="13" name="Ovale 12">
              <a:extLst>
                <a:ext uri="{FF2B5EF4-FFF2-40B4-BE49-F238E27FC236}">
                  <a16:creationId xmlns:a16="http://schemas.microsoft.com/office/drawing/2014/main" id="{ADBD344D-4379-BA9C-7FF4-B49B26228150}"/>
                </a:ext>
              </a:extLst>
            </p:cNvPr>
            <p:cNvSpPr/>
            <p:nvPr/>
          </p:nvSpPr>
          <p:spPr>
            <a:xfrm>
              <a:off x="611560" y="2757916"/>
              <a:ext cx="360363" cy="360359"/>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solidFill>
                    <a:schemeClr val="bg1"/>
                  </a:solidFill>
                  <a:latin typeface="Bahnschrift Light Condensed" panose="020B0502040204020203" pitchFamily="34" charset="0"/>
                </a:rPr>
                <a:t>1</a:t>
              </a:r>
              <a:endParaRPr lang="it-IT" dirty="0">
                <a:solidFill>
                  <a:schemeClr val="bg1"/>
                </a:solidFill>
                <a:latin typeface="Bahnschrift Light Condensed" panose="020B0502040204020203" pitchFamily="34" charset="0"/>
              </a:endParaRPr>
            </a:p>
          </p:txBody>
        </p:sp>
        <p:sp>
          <p:nvSpPr>
            <p:cNvPr id="14" name="Ovale 13">
              <a:extLst>
                <a:ext uri="{FF2B5EF4-FFF2-40B4-BE49-F238E27FC236}">
                  <a16:creationId xmlns:a16="http://schemas.microsoft.com/office/drawing/2014/main" id="{64A265A8-6FB7-F783-FB09-5A3FD57C6D8F}"/>
                </a:ext>
              </a:extLst>
            </p:cNvPr>
            <p:cNvSpPr/>
            <p:nvPr/>
          </p:nvSpPr>
          <p:spPr>
            <a:xfrm>
              <a:off x="613147" y="4402546"/>
              <a:ext cx="357189" cy="360359"/>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4</a:t>
              </a:r>
              <a:endParaRPr lang="it-IT" dirty="0">
                <a:latin typeface="Bahnschrift Light Condensed" panose="020B0502040204020203" pitchFamily="34" charset="0"/>
              </a:endParaRPr>
            </a:p>
          </p:txBody>
        </p:sp>
      </p:grpSp>
      <p:sp>
        <p:nvSpPr>
          <p:cNvPr id="15" name="Ovale 14">
            <a:extLst>
              <a:ext uri="{FF2B5EF4-FFF2-40B4-BE49-F238E27FC236}">
                <a16:creationId xmlns:a16="http://schemas.microsoft.com/office/drawing/2014/main" id="{037218F8-80C0-86F1-CC93-0F7907844ADB}"/>
              </a:ext>
            </a:extLst>
          </p:cNvPr>
          <p:cNvSpPr/>
          <p:nvPr/>
        </p:nvSpPr>
        <p:spPr>
          <a:xfrm>
            <a:off x="917352" y="2710061"/>
            <a:ext cx="360363" cy="360362"/>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2</a:t>
            </a:r>
            <a:endParaRPr lang="it-IT" dirty="0">
              <a:latin typeface="Bahnschrift Light Condensed" panose="020B0502040204020203" pitchFamily="34" charset="0"/>
            </a:endParaRPr>
          </a:p>
        </p:txBody>
      </p:sp>
      <p:pic>
        <p:nvPicPr>
          <p:cNvPr id="16" name="Elemento grafico 33" descr="Sveglia che suona con riempimento a tinta unita">
            <a:extLst>
              <a:ext uri="{FF2B5EF4-FFF2-40B4-BE49-F238E27FC236}">
                <a16:creationId xmlns:a16="http://schemas.microsoft.com/office/drawing/2014/main" id="{071BA6A2-86C4-5DB4-E03A-36852B556E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4650" y="1173360"/>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6029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testo, cielo, oggetto da esterni&#10;&#10;Descrizione generata automaticamente">
            <a:extLst>
              <a:ext uri="{FF2B5EF4-FFF2-40B4-BE49-F238E27FC236}">
                <a16:creationId xmlns:a16="http://schemas.microsoft.com/office/drawing/2014/main" id="{B8394C93-5064-1D4B-38EA-B74694E812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Immagine 7">
            <a:extLst>
              <a:ext uri="{FF2B5EF4-FFF2-40B4-BE49-F238E27FC236}">
                <a16:creationId xmlns:a16="http://schemas.microsoft.com/office/drawing/2014/main" id="{68F00D89-1290-1414-70E7-BEF7B79B7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0597" y="-106680"/>
            <a:ext cx="3707979" cy="1554480"/>
          </a:xfrm>
          <a:prstGeom prst="rect">
            <a:avLst/>
          </a:prstGeom>
        </p:spPr>
      </p:pic>
      <p:sp>
        <p:nvSpPr>
          <p:cNvPr id="2" name="Rectangle 2">
            <a:extLst>
              <a:ext uri="{FF2B5EF4-FFF2-40B4-BE49-F238E27FC236}">
                <a16:creationId xmlns:a16="http://schemas.microsoft.com/office/drawing/2014/main" id="{A5FD485D-762E-0593-78A0-BCB9DDC2ABD3}"/>
              </a:ext>
            </a:extLst>
          </p:cNvPr>
          <p:cNvSpPr txBox="1">
            <a:spLocks noChangeArrowheads="1"/>
          </p:cNvSpPr>
          <p:nvPr/>
        </p:nvSpPr>
        <p:spPr bwMode="auto">
          <a:xfrm>
            <a:off x="6096000" y="1125220"/>
            <a:ext cx="5095875" cy="858520"/>
          </a:xfrm>
          <a:prstGeom prst="rect">
            <a:avLst/>
          </a:prstGeom>
          <a:noFill/>
          <a:ln>
            <a:noFill/>
          </a:ln>
          <a:effectLst/>
        </p:spPr>
        <p:txBody>
          <a:bodyPr/>
          <a:lstStyle>
            <a:lvl1pPr algn="l" rtl="0" eaLnBrk="0" fontAlgn="base" hangingPunct="0">
              <a:spcBef>
                <a:spcPct val="0"/>
              </a:spcBef>
              <a:spcAft>
                <a:spcPct val="0"/>
              </a:spcAft>
              <a:defRPr sz="1600" b="1">
                <a:solidFill>
                  <a:srgbClr val="818A8F"/>
                </a:solidFill>
                <a:latin typeface="+mj-lt"/>
                <a:ea typeface="+mj-ea"/>
                <a:cs typeface="+mj-cs"/>
              </a:defRPr>
            </a:lvl1pPr>
            <a:lvl2pPr algn="l" rtl="0" eaLnBrk="0" fontAlgn="base" hangingPunct="0">
              <a:spcBef>
                <a:spcPct val="0"/>
              </a:spcBef>
              <a:spcAft>
                <a:spcPct val="0"/>
              </a:spcAft>
              <a:defRPr sz="1600" b="1">
                <a:solidFill>
                  <a:srgbClr val="818A8F"/>
                </a:solidFill>
                <a:latin typeface="Arial" charset="0"/>
                <a:ea typeface="ＭＳ Ｐゴシック" charset="0"/>
              </a:defRPr>
            </a:lvl2pPr>
            <a:lvl3pPr algn="l" rtl="0" eaLnBrk="0" fontAlgn="base" hangingPunct="0">
              <a:spcBef>
                <a:spcPct val="0"/>
              </a:spcBef>
              <a:spcAft>
                <a:spcPct val="0"/>
              </a:spcAft>
              <a:defRPr sz="1600" b="1">
                <a:solidFill>
                  <a:srgbClr val="818A8F"/>
                </a:solidFill>
                <a:latin typeface="Arial" charset="0"/>
                <a:ea typeface="ＭＳ Ｐゴシック" charset="0"/>
              </a:defRPr>
            </a:lvl3pPr>
            <a:lvl4pPr algn="l" rtl="0" eaLnBrk="0" fontAlgn="base" hangingPunct="0">
              <a:spcBef>
                <a:spcPct val="0"/>
              </a:spcBef>
              <a:spcAft>
                <a:spcPct val="0"/>
              </a:spcAft>
              <a:defRPr sz="1600" b="1">
                <a:solidFill>
                  <a:srgbClr val="818A8F"/>
                </a:solidFill>
                <a:latin typeface="Arial" charset="0"/>
                <a:ea typeface="ＭＳ Ｐゴシック" charset="0"/>
              </a:defRPr>
            </a:lvl4pPr>
            <a:lvl5pPr algn="l" rtl="0" eaLnBrk="0" fontAlgn="base" hangingPunct="0">
              <a:spcBef>
                <a:spcPct val="0"/>
              </a:spcBef>
              <a:spcAft>
                <a:spcPct val="0"/>
              </a:spcAft>
              <a:defRPr sz="1600" b="1">
                <a:solidFill>
                  <a:srgbClr val="818A8F"/>
                </a:solidFill>
                <a:latin typeface="Arial" charset="0"/>
                <a:ea typeface="ＭＳ Ｐゴシック" charset="0"/>
              </a:defRPr>
            </a:lvl5pPr>
            <a:lvl6pPr marL="457200" algn="l" rtl="0" fontAlgn="base">
              <a:spcBef>
                <a:spcPct val="0"/>
              </a:spcBef>
              <a:spcAft>
                <a:spcPct val="0"/>
              </a:spcAft>
              <a:defRPr sz="1600" b="1">
                <a:solidFill>
                  <a:srgbClr val="818A8F"/>
                </a:solidFill>
                <a:latin typeface="Arial" charset="0"/>
                <a:ea typeface="ＭＳ Ｐゴシック" charset="0"/>
              </a:defRPr>
            </a:lvl6pPr>
            <a:lvl7pPr marL="914400" algn="l" rtl="0" fontAlgn="base">
              <a:spcBef>
                <a:spcPct val="0"/>
              </a:spcBef>
              <a:spcAft>
                <a:spcPct val="0"/>
              </a:spcAft>
              <a:defRPr sz="1600" b="1">
                <a:solidFill>
                  <a:srgbClr val="818A8F"/>
                </a:solidFill>
                <a:latin typeface="Arial" charset="0"/>
                <a:ea typeface="ＭＳ Ｐゴシック" charset="0"/>
              </a:defRPr>
            </a:lvl7pPr>
            <a:lvl8pPr marL="1371600" algn="l" rtl="0" fontAlgn="base">
              <a:spcBef>
                <a:spcPct val="0"/>
              </a:spcBef>
              <a:spcAft>
                <a:spcPct val="0"/>
              </a:spcAft>
              <a:defRPr sz="1600" b="1">
                <a:solidFill>
                  <a:srgbClr val="818A8F"/>
                </a:solidFill>
                <a:latin typeface="Arial" charset="0"/>
                <a:ea typeface="ＭＳ Ｐゴシック" charset="0"/>
              </a:defRPr>
            </a:lvl8pPr>
            <a:lvl9pPr marL="1828800" algn="l" rtl="0" fontAlgn="base">
              <a:spcBef>
                <a:spcPct val="0"/>
              </a:spcBef>
              <a:spcAft>
                <a:spcPct val="0"/>
              </a:spcAft>
              <a:defRPr sz="1600" b="1">
                <a:solidFill>
                  <a:srgbClr val="818A8F"/>
                </a:solidFill>
                <a:latin typeface="Arial" charset="0"/>
                <a:ea typeface="ＭＳ Ｐゴシック" charset="0"/>
              </a:defRPr>
            </a:lvl9pPr>
          </a:lstStyle>
          <a:p>
            <a:pPr algn="ctr" eaLnBrk="1" hangingPunct="1">
              <a:defRPr/>
            </a:pPr>
            <a:endParaRPr lang="it-IT" sz="3600" b="0" kern="0" dirty="0">
              <a:solidFill>
                <a:schemeClr val="tx1">
                  <a:lumMod val="65000"/>
                  <a:lumOff val="35000"/>
                </a:schemeClr>
              </a:solidFill>
              <a:latin typeface="Bahnschrift SemiBold Condensed" panose="020B0502040204020203" pitchFamily="34" charset="0"/>
            </a:endParaRPr>
          </a:p>
          <a:p>
            <a:pPr eaLnBrk="1" hangingPunct="1">
              <a:defRPr/>
            </a:pPr>
            <a:r>
              <a:rPr lang="it-IT" sz="2800" kern="0" dirty="0">
                <a:solidFill>
                  <a:srgbClr val="990033"/>
                </a:solidFill>
              </a:rPr>
              <a:t>LINEA B</a:t>
            </a:r>
          </a:p>
          <a:p>
            <a:pPr eaLnBrk="1" hangingPunct="1">
              <a:defRPr/>
            </a:pPr>
            <a:endParaRPr lang="it-IT" sz="1800" b="0" kern="0" dirty="0">
              <a:solidFill>
                <a:srgbClr val="990033"/>
              </a:solidFill>
              <a:latin typeface="Arial Nova" panose="020B0504020202020204" pitchFamily="34" charset="0"/>
            </a:endParaRPr>
          </a:p>
          <a:p>
            <a:pPr eaLnBrk="1" hangingPunct="1">
              <a:defRPr/>
            </a:pPr>
            <a:r>
              <a:rPr lang="it-IT" altLang="it-IT" b="0" dirty="0">
                <a:solidFill>
                  <a:schemeClr val="bg2"/>
                </a:solidFill>
                <a:latin typeface="Arial Nova Light" panose="020B0304020202020204" pitchFamily="34" charset="0"/>
              </a:rPr>
              <a:t>MANIFESTAZIONE DI INTERESSE PER L’EVENTUALE ATTIVAZIONE DI TIROCINI ON THE JOB CON INDENNITÀ, CON POSSIBILE FRUIZIONE DI BONUS ASSUNZIONALI, IN FAVORE DEI SOGGETTI TARGET CHE SONO STATI INDIVIDUATI ANCHE NELL’AMBITO DEI PERCORSI DI CUI ALLA LINEA DI INTERVENTO A</a:t>
            </a:r>
          </a:p>
          <a:p>
            <a:pPr eaLnBrk="1" hangingPunct="1">
              <a:defRPr/>
            </a:pPr>
            <a:endParaRPr lang="it-IT" sz="2400" b="0" kern="0" dirty="0">
              <a:solidFill>
                <a:schemeClr val="tx1">
                  <a:lumMod val="65000"/>
                  <a:lumOff val="35000"/>
                </a:schemeClr>
              </a:solidFill>
              <a:latin typeface="Bahnschrift SemiBold Condensed" panose="020B0502040204020203" pitchFamily="34" charset="0"/>
            </a:endParaRPr>
          </a:p>
          <a:p>
            <a:pPr eaLnBrk="1" hangingPunct="1">
              <a:defRPr/>
            </a:pPr>
            <a:r>
              <a:rPr lang="it-IT" sz="2400" b="0" kern="0" dirty="0">
                <a:solidFill>
                  <a:schemeClr val="tx1">
                    <a:lumMod val="65000"/>
                    <a:lumOff val="35000"/>
                  </a:schemeClr>
                </a:solidFill>
                <a:latin typeface="Bahnschrift Light Condensed" panose="020B0502040204020203" pitchFamily="34" charset="0"/>
              </a:rPr>
              <a:t> </a:t>
            </a:r>
          </a:p>
        </p:txBody>
      </p:sp>
    </p:spTree>
    <p:extLst>
      <p:ext uri="{BB962C8B-B14F-4D97-AF65-F5344CB8AC3E}">
        <p14:creationId xmlns:p14="http://schemas.microsoft.com/office/powerpoint/2010/main" val="735474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4597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DESTINATARI FINALI</a:t>
            </a: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439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defRPr/>
            </a:pPr>
            <a:r>
              <a:rPr lang="it-IT" altLang="it-IT" sz="1400" dirty="0">
                <a:solidFill>
                  <a:schemeClr val="tx1">
                    <a:lumMod val="75000"/>
                    <a:lumOff val="25000"/>
                  </a:schemeClr>
                </a:solidFill>
                <a:latin typeface="+mj-lt"/>
              </a:rPr>
              <a:t>SOGGETTI SVANTAGGIATI CON PARTICOLARE RIFERIMENTO ALLE COMUNITÀ </a:t>
            </a:r>
            <a:r>
              <a:rPr lang="it-IT" altLang="it-IT" sz="1400" i="1" dirty="0">
                <a:solidFill>
                  <a:schemeClr val="tx1">
                    <a:lumMod val="75000"/>
                    <a:lumOff val="25000"/>
                  </a:schemeClr>
                </a:solidFill>
                <a:latin typeface="+mj-lt"/>
              </a:rPr>
              <a:t>RSC</a:t>
            </a:r>
            <a:r>
              <a:rPr lang="it-IT" altLang="it-IT" sz="1400" dirty="0">
                <a:solidFill>
                  <a:schemeClr val="tx1">
                    <a:lumMod val="75000"/>
                    <a:lumOff val="25000"/>
                  </a:schemeClr>
                </a:solidFill>
                <a:latin typeface="+mj-lt"/>
              </a:rPr>
              <a:t>, IN ETÀ LEGALMENTE RICONOSCIUTA PER ESSERE OCCUPATI NONCHÉ IN CONDIZIONI DI ESCLUSIONE DAL MONDO DEL LAVORO E DI PRECARIETÀ SOCIO-ECONOMICA CHE, ALTERNATIVAMENTE: </a:t>
            </a:r>
          </a:p>
          <a:p>
            <a:pPr marL="823913" lvl="1" indent="-285750">
              <a:spcBef>
                <a:spcPct val="0"/>
              </a:spcBef>
              <a:spcAft>
                <a:spcPts val="800"/>
              </a:spcAft>
              <a:buClrTx/>
              <a:buSzTx/>
              <a:tabLst>
                <a:tab pos="538163" algn="l"/>
              </a:tabLst>
              <a:defRPr/>
            </a:pPr>
            <a:r>
              <a:rPr lang="it-IT" altLang="it-IT" sz="1400" dirty="0">
                <a:solidFill>
                  <a:schemeClr val="tx1">
                    <a:lumMod val="75000"/>
                    <a:lumOff val="25000"/>
                  </a:schemeClr>
                </a:solidFill>
                <a:latin typeface="+mj-lt"/>
              </a:rPr>
              <a:t>SONO STATI COINVOLTI IN UN’ATTIVITÀ DI SCOUTING DA PARTE DI UN’ASSOCIAZIONE OPERANTE NEL SETTORE O DA PARTE DI UN MEDIATORE CULTURALE/FACILITATORE, ANCHE NELL’AMBITO DELLE PROGETTUALITÀ DI CUI ALLA LINEA A;</a:t>
            </a:r>
          </a:p>
          <a:p>
            <a:pPr marL="823913" lvl="1" indent="-285750">
              <a:spcBef>
                <a:spcPct val="0"/>
              </a:spcBef>
              <a:spcAft>
                <a:spcPts val="800"/>
              </a:spcAft>
              <a:buClrTx/>
              <a:buSzTx/>
              <a:tabLst>
                <a:tab pos="538163" algn="l"/>
              </a:tabLst>
              <a:defRPr/>
            </a:pPr>
            <a:r>
              <a:rPr lang="it-IT" altLang="it-IT" sz="1400" dirty="0">
                <a:solidFill>
                  <a:schemeClr val="tx1">
                    <a:lumMod val="75000"/>
                    <a:lumOff val="25000"/>
                  </a:schemeClr>
                </a:solidFill>
                <a:latin typeface="+mj-lt"/>
              </a:rPr>
              <a:t>HANNO POSITIVAMENTE CONCLUSO I PERCORSI FORMATIVI DI CUI ALLA LINEA A DEL PROGRAMMA ACCEDERE E SONO IN POSSESSO DELL’ATTESTATO FINALE DI PARTECIPAZIONE.</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Tree>
    <p:extLst>
      <p:ext uri="{BB962C8B-B14F-4D97-AF65-F5344CB8AC3E}">
        <p14:creationId xmlns:p14="http://schemas.microsoft.com/office/powerpoint/2010/main" val="2958354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45976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SOGGETTI OSPITANTI</a:t>
            </a:r>
          </a:p>
          <a:p>
            <a:pPr>
              <a:spcBef>
                <a:spcPct val="0"/>
              </a:spcBef>
            </a:pPr>
            <a:endParaRPr lang="it-IT" altLang="it-IT" sz="1800" dirty="0">
              <a:solidFill>
                <a:srgbClr val="4EA7A7"/>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917352" y="1898062"/>
            <a:ext cx="3607023" cy="2792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270510">
              <a:defRPr/>
            </a:pPr>
            <a:r>
              <a:rPr lang="it-IT" sz="1400" dirty="0">
                <a:solidFill>
                  <a:schemeClr val="tx1">
                    <a:lumMod val="75000"/>
                    <a:lumOff val="25000"/>
                  </a:schemeClr>
                </a:solidFill>
                <a:latin typeface="+mj-lt"/>
              </a:rPr>
              <a:t>POSSONO PRESENTARE LA MANIFESTAZIONE DI</a:t>
            </a:r>
          </a:p>
          <a:p>
            <a:pPr marL="270510">
              <a:defRPr/>
            </a:pPr>
            <a:r>
              <a:rPr lang="it-IT" sz="1400" dirty="0">
                <a:solidFill>
                  <a:schemeClr val="tx1">
                    <a:lumMod val="75000"/>
                    <a:lumOff val="25000"/>
                  </a:schemeClr>
                </a:solidFill>
                <a:latin typeface="+mj-lt"/>
              </a:rPr>
              <a:t>INTERESSE I SEGUENTI SOGGETTI:</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IMPRESE DI QUALUNQUE DIMENSIONE E FORMA GIURIDICA; </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ASSOCIAZIONI;</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COOPERATIVE; </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FONDAZIONI;</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STUDI PROFESSIONALI;</a:t>
            </a:r>
          </a:p>
          <a:p>
            <a:pPr marL="556260" indent="-285750">
              <a:lnSpc>
                <a:spcPct val="115000"/>
              </a:lnSpc>
              <a:buFont typeface="Wingdings" panose="05000000000000000000" pitchFamily="2" charset="2"/>
              <a:buChar char="§"/>
              <a:tabLst>
                <a:tab pos="263525" algn="l"/>
              </a:tabLst>
              <a:defRPr/>
            </a:pPr>
            <a:r>
              <a:rPr lang="it-IT" sz="1400" dirty="0">
                <a:solidFill>
                  <a:srgbClr val="4EA7A7"/>
                </a:solidFill>
                <a:latin typeface="+mj-lt"/>
              </a:rPr>
              <a:t>SOCIETÀ DI INTERMEDIAZIONE DEL MERCATO DEL LAVORO.</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2" name="CasellaDiTesto 12">
            <a:extLst>
              <a:ext uri="{FF2B5EF4-FFF2-40B4-BE49-F238E27FC236}">
                <a16:creationId xmlns:a16="http://schemas.microsoft.com/office/drawing/2014/main" id="{A79A8B17-9B66-8C41-9F38-7DD0374EC9F5}"/>
              </a:ext>
            </a:extLst>
          </p:cNvPr>
          <p:cNvSpPr txBox="1">
            <a:spLocks noChangeArrowheads="1"/>
          </p:cNvSpPr>
          <p:nvPr/>
        </p:nvSpPr>
        <p:spPr bwMode="auto">
          <a:xfrm>
            <a:off x="5244731" y="1882481"/>
            <a:ext cx="3890973" cy="3453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270510">
              <a:defRPr/>
            </a:pPr>
            <a:r>
              <a:rPr lang="it-IT" sz="1400" dirty="0">
                <a:solidFill>
                  <a:schemeClr val="tx1">
                    <a:lumMod val="75000"/>
                    <a:lumOff val="25000"/>
                  </a:schemeClr>
                </a:solidFill>
                <a:latin typeface="+mj-lt"/>
              </a:rPr>
              <a:t>CHE SIANO:</a:t>
            </a:r>
          </a:p>
          <a:p>
            <a:pPr marL="270510">
              <a:defRPr/>
            </a:pPr>
            <a:endParaRPr lang="it-IT" sz="1400" dirty="0">
              <a:solidFill>
                <a:schemeClr val="tx1">
                  <a:lumMod val="75000"/>
                  <a:lumOff val="25000"/>
                </a:schemeClr>
              </a:solidFill>
              <a:latin typeface="+mj-lt"/>
            </a:endParaRPr>
          </a:p>
          <a:p>
            <a:pPr marL="285750" indent="-285750">
              <a:buFont typeface="Arial" panose="020B0604020202020204" pitchFamily="34" charset="0"/>
              <a:buChar char="•"/>
              <a:defRPr/>
            </a:pPr>
            <a:r>
              <a:rPr lang="it-IT" sz="1400" dirty="0">
                <a:solidFill>
                  <a:schemeClr val="tx1">
                    <a:lumMod val="75000"/>
                    <a:lumOff val="25000"/>
                  </a:schemeClr>
                </a:solidFill>
                <a:latin typeface="+mj-lt"/>
              </a:rPr>
              <a:t>REGOLARMENTE COSTITUITI ED ISCRITTI COME ATTIVI NEL REGISTRO DELLE IMPRESE E/O REA; </a:t>
            </a:r>
          </a:p>
          <a:p>
            <a:pPr marL="285750" indent="-285750">
              <a:buFont typeface="Arial" panose="020B0604020202020204" pitchFamily="34" charset="0"/>
              <a:buChar char="•"/>
              <a:defRPr/>
            </a:pPr>
            <a:r>
              <a:rPr lang="it-IT" sz="1400" dirty="0">
                <a:solidFill>
                  <a:schemeClr val="tx1">
                    <a:lumMod val="75000"/>
                    <a:lumOff val="25000"/>
                  </a:schemeClr>
                </a:solidFill>
                <a:latin typeface="+mj-lt"/>
              </a:rPr>
              <a:t>NEL PIENO E LIBERO ESERCIZIO DEI PROPRI DIRITTI, NON SOTTOPOSTI A PROCEDURA CONCORSUALE E CHE NON SI TROVINO IN STATO DI FALLIMENTO, DI LIQUIDAZIONE COATTIVA O VOLONTARIA, DI AMMINISTRAZIONE CONTROLLATA, DI CONCORDATO PREVENTIVO (AD ECCEZIONE DEL CONCORDATO PREVENTIVO CON CONTINUITÀ AZIENDALE) O IN QUALSIASI ALTRA SITUAZIONE EQUIVALENTE SECONDO LA NORMATIVA VIGENTE.</a:t>
            </a:r>
          </a:p>
        </p:txBody>
      </p:sp>
    </p:spTree>
    <p:extLst>
      <p:ext uri="{BB962C8B-B14F-4D97-AF65-F5344CB8AC3E}">
        <p14:creationId xmlns:p14="http://schemas.microsoft.com/office/powerpoint/2010/main" val="3791229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459762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INTERVENTI AMMISSIBILI</a:t>
            </a: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964977" y="1892007"/>
            <a:ext cx="3890973"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0" indent="0">
              <a:defRPr/>
            </a:pPr>
            <a:r>
              <a:rPr lang="it-IT" sz="1400" dirty="0">
                <a:solidFill>
                  <a:schemeClr val="tx1">
                    <a:lumMod val="75000"/>
                    <a:lumOff val="25000"/>
                  </a:schemeClr>
                </a:solidFill>
                <a:latin typeface="+mj-lt"/>
              </a:rPr>
              <a:t>CIASCUN INTERVENTO AMMISSIBILE DEVE PREVEDERE LA STRUTTURAZIONE DI </a:t>
            </a:r>
            <a:r>
              <a:rPr lang="it-IT" sz="1400" dirty="0">
                <a:solidFill>
                  <a:srgbClr val="4EA7A7"/>
                </a:solidFill>
                <a:latin typeface="+mj-lt"/>
              </a:rPr>
              <a:t>TIROCINI ON THE JOB </a:t>
            </a:r>
            <a:r>
              <a:rPr lang="it-IT" sz="1400" dirty="0">
                <a:solidFill>
                  <a:schemeClr val="tx1">
                    <a:lumMod val="75000"/>
                    <a:lumOff val="25000"/>
                  </a:schemeClr>
                </a:solidFill>
                <a:latin typeface="+mj-lt"/>
              </a:rPr>
              <a:t>IN FAVORE DEI DESTINATARI FINALI LINEA B, CON UNA DURATA DI 2 MESI E UN MONTE ORE SETTIMANALE CHE PUÒ VARIARE DA UN </a:t>
            </a:r>
            <a:r>
              <a:rPr lang="it-IT" sz="1400" dirty="0">
                <a:solidFill>
                  <a:srgbClr val="4EA7A7"/>
                </a:solidFill>
                <a:latin typeface="+mj-lt"/>
              </a:rPr>
              <a:t>MINIMO DI 20 A UN MASSIMO DI 40 ORE SETTIMANALI</a:t>
            </a:r>
            <a:r>
              <a:rPr lang="it-IT" sz="1400" dirty="0">
                <a:solidFill>
                  <a:schemeClr val="tx1">
                    <a:lumMod val="75000"/>
                    <a:lumOff val="25000"/>
                  </a:schemeClr>
                </a:solidFill>
                <a:latin typeface="+mj-lt"/>
              </a:rPr>
              <a:t>, </a:t>
            </a:r>
            <a:r>
              <a:rPr lang="it-IT" sz="1400" dirty="0">
                <a:solidFill>
                  <a:srgbClr val="C00000"/>
                </a:solidFill>
                <a:latin typeface="+mj-lt"/>
              </a:rPr>
              <a:t>DA CONCLUDERSI ENTRO E NON OLTRE IL 19 MAGGIO 2023.</a:t>
            </a:r>
          </a:p>
          <a:p>
            <a:pPr marL="0" indent="0">
              <a:defRPr/>
            </a:pPr>
            <a:endParaRPr lang="it-IT" sz="1400" dirty="0">
              <a:solidFill>
                <a:schemeClr val="tx1">
                  <a:lumMod val="75000"/>
                  <a:lumOff val="25000"/>
                </a:schemeClr>
              </a:solidFill>
              <a:latin typeface="+mj-lt"/>
            </a:endParaRPr>
          </a:p>
          <a:p>
            <a:pPr marL="0" indent="0">
              <a:defRPr/>
            </a:pPr>
            <a:r>
              <a:rPr lang="it-IT" sz="1400" dirty="0">
                <a:solidFill>
                  <a:schemeClr val="tx1">
                    <a:lumMod val="75000"/>
                    <a:lumOff val="25000"/>
                  </a:schemeClr>
                </a:solidFill>
                <a:latin typeface="+mj-lt"/>
              </a:rPr>
              <a:t>IL SOGGETTO OSPITANTE DEVE METTERE A DISPOSIZIONE DEI TIROCINANTI UN REFERENTE/TUTOR AZIENDALE ESPERTO CHE SEGUA IL PERCORSO DI TIROCINIO ON THE JOB PER TUTTO IL PERIODO DI DURATA. CIASCUN REFERENTE/TUTOR AZIENDALE PUÒ GESTIRE IL PERCORSO FORMATIVO PER NON PIÙ DI 3 TIROCINANTI.</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Tree>
    <p:extLst>
      <p:ext uri="{BB962C8B-B14F-4D97-AF65-F5344CB8AC3E}">
        <p14:creationId xmlns:p14="http://schemas.microsoft.com/office/powerpoint/2010/main" val="2666658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459762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COSTI AMMISSIBILI</a:t>
            </a: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917352" y="1892007"/>
            <a:ext cx="3890973" cy="288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dirty="0">
                <a:solidFill>
                  <a:srgbClr val="4EA7A7"/>
                </a:solidFill>
                <a:latin typeface="+mj-lt"/>
              </a:rPr>
              <a:t>A) REFERENTE/TUTOR AZIENDALE</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rPr>
              <a:t>SE </a:t>
            </a:r>
            <a:r>
              <a:rPr lang="it-IT" altLang="it-IT" sz="1400" dirty="0">
                <a:solidFill>
                  <a:srgbClr val="C00000"/>
                </a:solidFill>
                <a:latin typeface="+mj-lt"/>
              </a:rPr>
              <a:t>PERSONALE INTERNO</a:t>
            </a:r>
            <a:r>
              <a:rPr lang="it-IT" altLang="it-IT" sz="1400" dirty="0">
                <a:solidFill>
                  <a:schemeClr val="tx1">
                    <a:lumMod val="75000"/>
                    <a:lumOff val="25000"/>
                  </a:schemeClr>
                </a:solidFill>
                <a:latin typeface="+mj-lt"/>
              </a:rPr>
              <a:t>: IL COSTO VIENE DETERMINATO SECONDO QUANTO STABILITO DALLA CIRCOLARE N. 2 DEL 2 FEBBRAIO 2009 DEL MINISTERO DEL LAVORO E DELLE POLITICHE SOCIALI.</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rPr>
              <a:t>SE </a:t>
            </a:r>
            <a:r>
              <a:rPr lang="it-IT" altLang="it-IT" sz="1400" dirty="0">
                <a:solidFill>
                  <a:srgbClr val="C00000"/>
                </a:solidFill>
                <a:latin typeface="+mj-lt"/>
              </a:rPr>
              <a:t>PERSONALE ESTERNO</a:t>
            </a:r>
            <a:r>
              <a:rPr lang="it-IT" altLang="it-IT" sz="1400" dirty="0">
                <a:solidFill>
                  <a:schemeClr val="tx1">
                    <a:lumMod val="75000"/>
                    <a:lumOff val="25000"/>
                  </a:schemeClr>
                </a:solidFill>
                <a:latin typeface="+mj-lt"/>
              </a:rPr>
              <a:t>: IL COSTO ORARIO NON PUÒ RISULTARE SUPERIORE A EURO 30 L’ORA, AL LORDO DI IRPEF E AL NETTO DI IVA E DELLA QUOTA DI CONTRIBUTO PREVIDENZIALE OBBLIGATORIAMENTE A CARICO DEL SOGGETTO OSPITANTE. </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2" name="CasellaDiTesto 12">
            <a:extLst>
              <a:ext uri="{FF2B5EF4-FFF2-40B4-BE49-F238E27FC236}">
                <a16:creationId xmlns:a16="http://schemas.microsoft.com/office/drawing/2014/main" id="{C81135FA-8A78-7193-B461-6F544F6DE0AD}"/>
              </a:ext>
            </a:extLst>
          </p:cNvPr>
          <p:cNvSpPr txBox="1">
            <a:spLocks noChangeArrowheads="1"/>
          </p:cNvSpPr>
          <p:nvPr/>
        </p:nvSpPr>
        <p:spPr bwMode="auto">
          <a:xfrm>
            <a:off x="5060727" y="1892007"/>
            <a:ext cx="3890973"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dirty="0">
                <a:solidFill>
                  <a:srgbClr val="4EA7A7"/>
                </a:solidFill>
                <a:latin typeface="+mj-lt"/>
              </a:rPr>
              <a:t>B) INDENNITÀ DI FREQUENZA MENSILE PER CIASCUN TIROCINANTE, </a:t>
            </a:r>
            <a:r>
              <a:rPr lang="it-IT" altLang="it-IT" sz="1400" dirty="0">
                <a:solidFill>
                  <a:schemeClr val="tx1">
                    <a:lumMod val="75000"/>
                    <a:lumOff val="25000"/>
                  </a:schemeClr>
                </a:solidFill>
                <a:latin typeface="+mj-lt"/>
              </a:rPr>
              <a:t>DA UN MINIMO DI EURO 400 AD UN MASSIMO DI EURO 800 LORDI, CALCOLATA SULLA BASE DEL NUMERO DI ORE SETTIMANALI COMPLESSIVAMENTE PREVISTE (DA 20 A 40 ORE/SETTIMANA).</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rPr>
              <a:t>È INOLTRE PREVISTO L’EVENTUALE RICONOSCIMENTO AI SOGGETTI OSPITANTI DI UN BONUS ASSUNZIONALE, PARI A EURO 5.000,00, PER CIASCUN TIROCINANTE ASSUNTO CON CONTRATTO DELLA DURATA DI ALMENO UN ANNO O A TEMPO INDETERMINATO.</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rPr>
              <a:t> </a:t>
            </a:r>
          </a:p>
        </p:txBody>
      </p:sp>
    </p:spTree>
    <p:extLst>
      <p:ext uri="{BB962C8B-B14F-4D97-AF65-F5344CB8AC3E}">
        <p14:creationId xmlns:p14="http://schemas.microsoft.com/office/powerpoint/2010/main" val="3455087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45927" y="1354138"/>
            <a:ext cx="921724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PRESENTAZIONE DELLE DOMANDE E ATTIVITÀ DI MATCHING</a:t>
            </a: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964977" y="1892007"/>
            <a:ext cx="3890973" cy="541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0" indent="0">
              <a:spcBef>
                <a:spcPct val="0"/>
              </a:spcBef>
              <a:spcAft>
                <a:spcPts val="800"/>
              </a:spcAft>
            </a:pPr>
            <a:r>
              <a:rPr lang="it-IT" altLang="it-IT" sz="1400" dirty="0">
                <a:solidFill>
                  <a:schemeClr val="tx1">
                    <a:lumMod val="75000"/>
                    <a:lumOff val="25000"/>
                  </a:schemeClr>
                </a:solidFill>
                <a:latin typeface="+mj-lt"/>
              </a:rPr>
              <a:t>I SOGGETTI INTERESSATI ALL’ATTIVAZIONE DI TIROCINI ON THE JOB CON L’EVENTUALE SUCCESSIVA FRUIZIONE DEI BONUS OCCUPAZIONALI, POSSONO INVIARE LA PROPRIA ISTANZA, PER MEZZO PEC, ALL’INDIRIZZO:</a:t>
            </a:r>
          </a:p>
          <a:p>
            <a:pPr>
              <a:spcBef>
                <a:spcPct val="0"/>
              </a:spcBef>
              <a:spcAft>
                <a:spcPts val="800"/>
              </a:spcAft>
            </a:pPr>
            <a:r>
              <a:rPr lang="it-IT" altLang="it-IT" sz="1400" dirty="0">
                <a:solidFill>
                  <a:srgbClr val="4EA7A7"/>
                </a:solidFill>
                <a:latin typeface="+mj-lt"/>
              </a:rPr>
              <a:t> </a:t>
            </a:r>
            <a:r>
              <a:rPr lang="it-IT" altLang="it-IT" sz="1400" dirty="0">
                <a:solidFill>
                  <a:srgbClr val="4EA7A7"/>
                </a:solidFill>
                <a:latin typeface="+mj-lt"/>
                <a:hlinkClick r:id="rId2">
                  <a:extLst>
                    <a:ext uri="{A12FA001-AC4F-418D-AE19-62706E023703}">
                      <ahyp:hlinkClr xmlns:ahyp="http://schemas.microsoft.com/office/drawing/2018/hyperlinkcolor" val="tx"/>
                    </a:ext>
                  </a:extLst>
                </a:hlinkClick>
              </a:rPr>
              <a:t>attuazione-po@postacert.invitalia.it</a:t>
            </a:r>
            <a:endParaRPr lang="it-IT" altLang="it-IT" sz="1400" dirty="0">
              <a:solidFill>
                <a:srgbClr val="4EA7A7"/>
              </a:solidFill>
              <a:latin typeface="+mj-lt"/>
            </a:endParaRPr>
          </a:p>
          <a:p>
            <a:pPr>
              <a:spcBef>
                <a:spcPct val="0"/>
              </a:spcBef>
              <a:spcAft>
                <a:spcPts val="800"/>
              </a:spcAft>
            </a:pPr>
            <a:endParaRPr lang="it-IT" altLang="it-IT" sz="1400" dirty="0">
              <a:solidFill>
                <a:srgbClr val="4EA7A7"/>
              </a:solidFill>
              <a:latin typeface="+mj-lt"/>
            </a:endParaRPr>
          </a:p>
          <a:p>
            <a:pPr lvl="1">
              <a:spcBef>
                <a:spcPct val="0"/>
              </a:spcBef>
              <a:spcAft>
                <a:spcPts val="800"/>
              </a:spcAft>
              <a:buClrTx/>
              <a:buSzTx/>
              <a:buFontTx/>
              <a:buNone/>
            </a:pPr>
            <a:r>
              <a:rPr lang="it-IT" altLang="it-IT" sz="1400" b="1" dirty="0">
                <a:solidFill>
                  <a:srgbClr val="FF0000"/>
                </a:solidFill>
                <a:latin typeface="+mj-lt"/>
              </a:rPr>
              <a:t>INFO</a:t>
            </a:r>
          </a:p>
          <a:p>
            <a:pPr lvl="1">
              <a:spcBef>
                <a:spcPct val="0"/>
              </a:spcBef>
              <a:spcAft>
                <a:spcPts val="800"/>
              </a:spcAft>
              <a:buClrTx/>
              <a:buSzTx/>
              <a:buFontTx/>
              <a:buNone/>
            </a:pPr>
            <a:r>
              <a:rPr lang="it-IT" altLang="it-IT" sz="1400" b="1" dirty="0">
                <a:solidFill>
                  <a:srgbClr val="FF0000"/>
                </a:solidFill>
                <a:latin typeface="+mj-lt"/>
              </a:rPr>
              <a:t>attuazione-po@invitalia.it</a:t>
            </a:r>
          </a:p>
          <a:p>
            <a:pPr marL="0" indent="0">
              <a:spcBef>
                <a:spcPct val="0"/>
              </a:spcBef>
              <a:spcAft>
                <a:spcPts val="800"/>
              </a:spcAft>
            </a:pPr>
            <a:r>
              <a:rPr lang="it-IT" altLang="it-IT" sz="1400" dirty="0">
                <a:solidFill>
                  <a:srgbClr val="4EA7A7"/>
                </a:solidFill>
                <a:latin typeface="+mj-lt"/>
              </a:rPr>
              <a:t>DAL 21/10/2022 ED ENTRO IL15/12/2022</a:t>
            </a:r>
          </a:p>
          <a:p>
            <a:pPr marL="0" indent="0">
              <a:lnSpc>
                <a:spcPct val="115000"/>
              </a:lnSpc>
              <a:spcBef>
                <a:spcPct val="0"/>
              </a:spcBef>
              <a:spcAft>
                <a:spcPts val="800"/>
              </a:spcAft>
            </a:pPr>
            <a:r>
              <a:rPr lang="it-IT" altLang="it-IT" sz="1400" dirty="0">
                <a:solidFill>
                  <a:schemeClr val="tx1">
                    <a:lumMod val="75000"/>
                    <a:lumOff val="25000"/>
                  </a:schemeClr>
                </a:solidFill>
                <a:latin typeface="+mj-lt"/>
              </a:rPr>
              <a:t>INVITALIA, DOPO AVER ANALIZZATO LE RISULTANZE DELLE ATTIVITÀ DI SCOUTING E DI PROGETTAZIONE TAILOR-MADE DEI PERCORSI PROFESSIONALIZZANTI, PROCEDE AD INDIVIDUARE, TRA I SOGGETTI DESTINATARI FINALI LINEA A, I PROFILI COMPATIBILI CON I FABBISOGNI DEGLI OPERATORI CHE HANNO MANIFESTATO INTERESSE AD ATTIVARE I PERCORSI DI FORMAZIONE ON THE JOB. </a:t>
            </a:r>
          </a:p>
          <a:p>
            <a:pPr>
              <a:spcBef>
                <a:spcPct val="0"/>
              </a:spcBef>
              <a:spcAft>
                <a:spcPts val="800"/>
              </a:spcAft>
            </a:pPr>
            <a:endParaRPr lang="it-IT" altLang="it-IT" sz="1400" dirty="0">
              <a:solidFill>
                <a:schemeClr val="tx1">
                  <a:lumMod val="75000"/>
                  <a:lumOff val="25000"/>
                </a:schemeClr>
              </a:solidFill>
              <a:latin typeface="+mj-lt"/>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3">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2" name="CasellaDiTesto 12">
            <a:extLst>
              <a:ext uri="{FF2B5EF4-FFF2-40B4-BE49-F238E27FC236}">
                <a16:creationId xmlns:a16="http://schemas.microsoft.com/office/drawing/2014/main" id="{C81135FA-8A78-7193-B461-6F544F6DE0AD}"/>
              </a:ext>
            </a:extLst>
          </p:cNvPr>
          <p:cNvSpPr txBox="1">
            <a:spLocks noChangeArrowheads="1"/>
          </p:cNvSpPr>
          <p:nvPr/>
        </p:nvSpPr>
        <p:spPr bwMode="auto">
          <a:xfrm>
            <a:off x="5251227" y="1892007"/>
            <a:ext cx="3890973" cy="4380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0" indent="0">
              <a:spcBef>
                <a:spcPct val="0"/>
              </a:spcBef>
              <a:spcAft>
                <a:spcPts val="800"/>
              </a:spcAft>
            </a:pPr>
            <a:r>
              <a:rPr lang="it-IT" altLang="it-IT" sz="1400" dirty="0">
                <a:solidFill>
                  <a:schemeClr val="tx1">
                    <a:lumMod val="75000"/>
                    <a:lumOff val="25000"/>
                  </a:schemeClr>
                </a:solidFill>
                <a:latin typeface="+mj-lt"/>
              </a:rPr>
              <a:t>TALI ATTIVITA’ POSSONO ESSERE REALIZZATE ANCHE TRAMITE INCONTRI TRA I SOGGETTI OSPITANTI E I SOGGETTI BENEFICIARI DELLA LINEA A, AL FINE DI INDIVIDUARE IL CORRETTO IMPIEGO DEI SOGGETTI TARGET TRA GLI OPERATORI CHE HANNO MANIFESTATO INTERESSE NELL’AMBITO DELLA LINEA B.</a:t>
            </a:r>
          </a:p>
          <a:p>
            <a:pPr marL="0" indent="0">
              <a:spcBef>
                <a:spcPct val="0"/>
              </a:spcBef>
              <a:spcAft>
                <a:spcPts val="800"/>
              </a:spcAft>
            </a:pPr>
            <a:r>
              <a:rPr lang="it-IT" altLang="it-IT" sz="1400" dirty="0">
                <a:solidFill>
                  <a:schemeClr val="tx1">
                    <a:lumMod val="75000"/>
                    <a:lumOff val="25000"/>
                  </a:schemeClr>
                </a:solidFill>
                <a:latin typeface="+mj-lt"/>
              </a:rPr>
              <a:t>TERMINATE </a:t>
            </a:r>
            <a:r>
              <a:rPr lang="it-IT" altLang="it-IT" sz="1400" dirty="0">
                <a:solidFill>
                  <a:srgbClr val="C00000"/>
                </a:solidFill>
                <a:latin typeface="+mj-lt"/>
              </a:rPr>
              <a:t>LE ATTIVITÀ DI MATCHING</a:t>
            </a:r>
            <a:r>
              <a:rPr lang="it-IT" altLang="it-IT" sz="1400" dirty="0">
                <a:solidFill>
                  <a:schemeClr val="tx1">
                    <a:lumMod val="75000"/>
                    <a:lumOff val="25000"/>
                  </a:schemeClr>
                </a:solidFill>
                <a:latin typeface="+mj-lt"/>
              </a:rPr>
              <a:t>, L’AGENZIA NE COMUNICA GLI ESITI AGLI OPERATORI, VIA PEC, RICHIEDENDO AGLI STESSI DI CONFERMARE, ENTRO E NON OLTRE 5 GIORNI LAVORATIVI, IL MANIFESTATO INTERESSE, QUANTIFICANDO, ALTRESÌ, IN TALE SEDE I RELATIVI COSTI CHE PREVEDONO DI SOSTENERE PER LA REALIZZAZIONE DEI PERCORSI.</a:t>
            </a:r>
          </a:p>
          <a:p>
            <a:pPr lvl="1">
              <a:spcBef>
                <a:spcPct val="0"/>
              </a:spcBef>
              <a:spcAft>
                <a:spcPts val="800"/>
              </a:spcAft>
              <a:buClrTx/>
              <a:buSzTx/>
              <a:buFont typeface="Wingdings" panose="05000000000000000000" pitchFamily="2" charset="2"/>
              <a:buNone/>
            </a:pPr>
            <a:endParaRPr lang="it-IT" altLang="it-IT" sz="1400" dirty="0">
              <a:solidFill>
                <a:schemeClr val="tx1">
                  <a:lumMod val="75000"/>
                  <a:lumOff val="25000"/>
                </a:schemeClr>
              </a:solidFill>
              <a:latin typeface="+mj-lt"/>
            </a:endParaRPr>
          </a:p>
          <a:p>
            <a:pPr lvl="1">
              <a:spcBef>
                <a:spcPct val="0"/>
              </a:spcBef>
              <a:spcAft>
                <a:spcPts val="800"/>
              </a:spcAft>
              <a:buClrTx/>
              <a:buSzTx/>
              <a:buFont typeface="Wingdings" panose="05000000000000000000" pitchFamily="2" charset="2"/>
              <a:buNone/>
            </a:pPr>
            <a:endParaRPr lang="it-IT" altLang="it-IT" sz="1400" dirty="0">
              <a:solidFill>
                <a:schemeClr val="tx1">
                  <a:lumMod val="75000"/>
                  <a:lumOff val="25000"/>
                </a:schemeClr>
              </a:solidFill>
              <a:latin typeface="+mj-lt"/>
            </a:endParaRP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rPr>
              <a:t> </a:t>
            </a:r>
          </a:p>
        </p:txBody>
      </p:sp>
    </p:spTree>
    <p:extLst>
      <p:ext uri="{BB962C8B-B14F-4D97-AF65-F5344CB8AC3E}">
        <p14:creationId xmlns:p14="http://schemas.microsoft.com/office/powerpoint/2010/main" val="27228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64977" y="1354138"/>
            <a:ext cx="511197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008080"/>
                </a:solidFill>
                <a:latin typeface="+mj-lt"/>
              </a:rPr>
              <a:t>ACCEDERE</a:t>
            </a:r>
            <a:r>
              <a:rPr lang="it-IT" altLang="it-IT" sz="1800" dirty="0">
                <a:solidFill>
                  <a:srgbClr val="990033"/>
                </a:solidFill>
                <a:latin typeface="+mj-lt"/>
              </a:rPr>
              <a:t> NEL PON INCLUSIONE 2014 - 2020</a:t>
            </a: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cs typeface="Calibri" panose="020F0502020204030204" pitchFamily="34" charset="0"/>
              </a:rPr>
              <a:t>NELL’AMBITO DEL PON INCLUSIONE 2014-2020, IL MINISTERO DEL LAVORO E DELLE POLITICHE SOCIALI HA STIPULATO UNA SPECIFICA CONVENZIONE CON L’UFFICIO PER LA PROMOZIONE DELLA PARITÀ DI TRATTAMENTO E LA RIMOZIONE DELLE DISCRIMINAZIONI FONDATE SULLA RAZZA O SULL’ORIGINE ETNICA (UNAR), QUALE BENEFICIARIO PER L’ATTUAZIONE DI INTERVENTI PREVISTI NELL’ASSE 3 “SISTEMI E MODELLI D’INTERVENTO SOCIALE” E NELL’ASSE 4 “CAPACITÀ AMMINISTRATIVA“ DEL MEDESIMO PON. </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12" name="CasellaDiTesto 12">
            <a:extLst>
              <a:ext uri="{FF2B5EF4-FFF2-40B4-BE49-F238E27FC236}">
                <a16:creationId xmlns:a16="http://schemas.microsoft.com/office/drawing/2014/main" id="{9F50FE19-9A6C-6ACA-01DE-A4745E211661}"/>
              </a:ext>
            </a:extLst>
          </p:cNvPr>
          <p:cNvSpPr txBox="1">
            <a:spLocks noChangeArrowheads="1"/>
          </p:cNvSpPr>
          <p:nvPr/>
        </p:nvSpPr>
        <p:spPr bwMode="auto">
          <a:xfrm>
            <a:off x="5071130" y="1884041"/>
            <a:ext cx="4234235"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cs typeface="Calibri" panose="020F0502020204030204" pitchFamily="34" charset="0"/>
              </a:rPr>
              <a:t>IN PARTICOLARE, NELL’AMBITO DELLA REALIZZAZIONE DEGLI OBIETTIVI PREVISTI DAL CITATO ASSE 3 DEL PON, OBIETTIVO SPECIFICO 9.5 “RIDUZIONE DELLA MARGINALITÀ ESTREMA E INTERVENTI DI INCLUSIONE A FAVORE DELLE PERSONE SENZA DIMORA E DELLE POPOLAZIONI DI ROM, SINTI E CAMINANTI”, È PREVISTA UNA SPECIFICA AZIONE (9.5.5) DENOMINATA “PROGETTO ACCEDERE” CHE HA L’OBIETTIVO DI FAVORIRE L’ACCESSO DA PARTE DEI SOGGETTI SVANTAGGIATI E, IN MODO PARTICOLARE, DELLE POPOLAZIONI ROM, SINTI E CAMINANTI (</a:t>
            </a:r>
            <a:r>
              <a:rPr lang="it-IT" altLang="it-IT" sz="1400" i="1" dirty="0">
                <a:solidFill>
                  <a:schemeClr val="tx1">
                    <a:lumMod val="75000"/>
                    <a:lumOff val="25000"/>
                  </a:schemeClr>
                </a:solidFill>
                <a:latin typeface="+mj-lt"/>
                <a:cs typeface="Calibri" panose="020F0502020204030204" pitchFamily="34" charset="0"/>
              </a:rPr>
              <a:t>RSC</a:t>
            </a:r>
            <a:r>
              <a:rPr lang="it-IT" altLang="it-IT" sz="1400" dirty="0">
                <a:solidFill>
                  <a:schemeClr val="tx1">
                    <a:lumMod val="75000"/>
                    <a:lumOff val="25000"/>
                  </a:schemeClr>
                </a:solidFill>
                <a:latin typeface="+mj-lt"/>
                <a:cs typeface="Calibri" panose="020F0502020204030204" pitchFamily="34" charset="0"/>
              </a:rPr>
              <a:t>), AL MERCATO DEL LAVORO AUTONOMO E DIPENDENTE.</a:t>
            </a:r>
          </a:p>
        </p:txBody>
      </p:sp>
    </p:spTree>
    <p:extLst>
      <p:ext uri="{BB962C8B-B14F-4D97-AF65-F5344CB8AC3E}">
        <p14:creationId xmlns:p14="http://schemas.microsoft.com/office/powerpoint/2010/main" val="3759138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64977" y="1354138"/>
            <a:ext cx="921724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EROGAZIONE DELLE AGEVOLAZIONI</a:t>
            </a: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907827" y="1892007"/>
            <a:ext cx="3890973" cy="2042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73025" indent="0">
              <a:lnSpc>
                <a:spcPct val="115000"/>
              </a:lnSpc>
              <a:defRPr/>
            </a:pPr>
            <a:r>
              <a:rPr lang="it-IT" sz="1400" dirty="0">
                <a:solidFill>
                  <a:schemeClr val="tx1">
                    <a:lumMod val="75000"/>
                    <a:lumOff val="25000"/>
                  </a:schemeClr>
                </a:solidFill>
                <a:latin typeface="+mj-lt"/>
              </a:rPr>
              <a:t>A SEGUITO DELLE OPPORTUNE VERIFICHE, L’AGENZIA EROGA L’AGEVOLAZIONE CONCESSA AI SOGGETTI OSPITANTI, ENTRO 30 GIORNI DALLA TRASMISSIONE A MEZZO PEC, ALL’INDIRIZZO ATTUAZIONE-PO@POSTACERT.INVITALIA.IT, DELLA SPECIFICA RICHIESTA DI EROGAZIONE, NELLE SEGUENTI MODALITÀ:</a:t>
            </a:r>
          </a:p>
          <a:p>
            <a:pPr>
              <a:spcBef>
                <a:spcPct val="0"/>
              </a:spcBef>
              <a:spcAft>
                <a:spcPts val="800"/>
              </a:spcAft>
            </a:pPr>
            <a:endParaRPr lang="it-IT" altLang="it-IT" sz="1400" dirty="0">
              <a:solidFill>
                <a:schemeClr val="tx1">
                  <a:lumMod val="75000"/>
                  <a:lumOff val="25000"/>
                </a:schemeClr>
              </a:solidFill>
              <a:latin typeface="+mj-lt"/>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pic>
        <p:nvPicPr>
          <p:cNvPr id="3" name="Elemento grafico 5" descr="Monete con riempimento a tinta unita">
            <a:extLst>
              <a:ext uri="{FF2B5EF4-FFF2-40B4-BE49-F238E27FC236}">
                <a16:creationId xmlns:a16="http://schemas.microsoft.com/office/drawing/2014/main" id="{DFB4AD45-8BAC-01DE-9E1A-EA0C7C9269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6013" y="1230313"/>
            <a:ext cx="554037"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12">
            <a:extLst>
              <a:ext uri="{FF2B5EF4-FFF2-40B4-BE49-F238E27FC236}">
                <a16:creationId xmlns:a16="http://schemas.microsoft.com/office/drawing/2014/main" id="{24F1D038-3833-862E-6DA8-C076BB30E417}"/>
              </a:ext>
            </a:extLst>
          </p:cNvPr>
          <p:cNvSpPr txBox="1">
            <a:spLocks noChangeArrowheads="1"/>
          </p:cNvSpPr>
          <p:nvPr/>
        </p:nvSpPr>
        <p:spPr bwMode="auto">
          <a:xfrm>
            <a:off x="5194077" y="1892007"/>
            <a:ext cx="3890973" cy="2871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415925">
              <a:lnSpc>
                <a:spcPct val="115000"/>
              </a:lnSpc>
              <a:buFont typeface="+mj-lt"/>
              <a:buAutoNum type="alphaUcPeriod"/>
              <a:defRPr/>
            </a:pPr>
            <a:r>
              <a:rPr lang="it-IT" sz="1400" dirty="0">
                <a:solidFill>
                  <a:srgbClr val="4EA7A7"/>
                </a:solidFill>
                <a:latin typeface="+mj-lt"/>
              </a:rPr>
              <a:t>UNA PRIMA EROGAZIONE, PARI AD ALMENO IL 40% DELL’AGEVOLAZIONE CONCESSA, </a:t>
            </a:r>
            <a:r>
              <a:rPr lang="it-IT" sz="1400" dirty="0">
                <a:solidFill>
                  <a:schemeClr val="tx1">
                    <a:lumMod val="75000"/>
                    <a:lumOff val="25000"/>
                  </a:schemeClr>
                </a:solidFill>
                <a:latin typeface="+mj-lt"/>
              </a:rPr>
              <a:t>PREVIA TRASMISSIONE ENTRO 10 GIORNI DALLA DATA DI CONTROFIRMA DEL DECRETO DI CONCESSIONE DELLA “RELAZIONE SULLO STATO DI AVANZAMENTO DELLE ATTIVITÀ REALIZZATE”;</a:t>
            </a:r>
          </a:p>
          <a:p>
            <a:pPr marL="415925">
              <a:lnSpc>
                <a:spcPct val="115000"/>
              </a:lnSpc>
              <a:buFont typeface="+mj-lt"/>
              <a:buAutoNum type="alphaUcPeriod"/>
              <a:defRPr/>
            </a:pPr>
            <a:endParaRPr lang="it-IT" sz="1400" dirty="0">
              <a:solidFill>
                <a:schemeClr val="tx1">
                  <a:lumMod val="75000"/>
                  <a:lumOff val="25000"/>
                </a:schemeClr>
              </a:solidFill>
              <a:latin typeface="+mj-lt"/>
            </a:endParaRPr>
          </a:p>
          <a:p>
            <a:pPr marL="415925">
              <a:lnSpc>
                <a:spcPct val="115000"/>
              </a:lnSpc>
              <a:buFont typeface="+mj-lt"/>
              <a:buAutoNum type="alphaUcPeriod"/>
              <a:defRPr/>
            </a:pPr>
            <a:r>
              <a:rPr lang="it-IT" sz="1400" dirty="0">
                <a:solidFill>
                  <a:srgbClr val="4EA7A7"/>
                </a:solidFill>
                <a:latin typeface="+mj-lt"/>
              </a:rPr>
              <a:t>IL SALDO FINALE, </a:t>
            </a:r>
            <a:r>
              <a:rPr lang="it-IT" sz="1400" dirty="0">
                <a:solidFill>
                  <a:schemeClr val="tx1">
                    <a:lumMod val="75000"/>
                    <a:lumOff val="25000"/>
                  </a:schemeClr>
                </a:solidFill>
                <a:latin typeface="+mj-lt"/>
              </a:rPr>
              <a:t>PREVIA TRASMISSIONE DELLA “RELAZIONE FINALE DI PROGETTO”.</a:t>
            </a:r>
            <a:endParaRPr lang="it-IT" altLang="it-IT" sz="1400" dirty="0">
              <a:solidFill>
                <a:schemeClr val="tx1">
                  <a:lumMod val="75000"/>
                  <a:lumOff val="25000"/>
                </a:schemeClr>
              </a:solidFill>
              <a:latin typeface="+mj-lt"/>
            </a:endParaRPr>
          </a:p>
          <a:p>
            <a:pPr>
              <a:spcBef>
                <a:spcPct val="0"/>
              </a:spcBef>
              <a:spcAft>
                <a:spcPts val="800"/>
              </a:spcAft>
            </a:pPr>
            <a:endParaRPr lang="it-IT" altLang="it-IT" sz="1400" dirty="0">
              <a:solidFill>
                <a:schemeClr val="tx1">
                  <a:lumMod val="75000"/>
                  <a:lumOff val="25000"/>
                </a:schemeClr>
              </a:solidFill>
              <a:latin typeface="+mj-lt"/>
            </a:endParaRPr>
          </a:p>
        </p:txBody>
      </p:sp>
    </p:spTree>
    <p:extLst>
      <p:ext uri="{BB962C8B-B14F-4D97-AF65-F5344CB8AC3E}">
        <p14:creationId xmlns:p14="http://schemas.microsoft.com/office/powerpoint/2010/main" val="236186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64977" y="1354138"/>
            <a:ext cx="921724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B </a:t>
            </a:r>
            <a:r>
              <a:rPr lang="it-IT" altLang="it-IT" sz="1800" dirty="0">
                <a:solidFill>
                  <a:srgbClr val="4EA7A7"/>
                </a:solidFill>
                <a:latin typeface="+mj-lt"/>
              </a:rPr>
              <a:t>– DEADLINE DELL’INTERVENTO</a:t>
            </a: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a:p>
            <a:pPr>
              <a:spcBef>
                <a:spcPct val="0"/>
              </a:spcBef>
            </a:pPr>
            <a:endParaRPr lang="it-IT" altLang="it-IT" sz="1800" dirty="0">
              <a:solidFill>
                <a:srgbClr val="4EA7A7"/>
              </a:solidFill>
              <a:latin typeface="+mj-lt"/>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2" name="CasellaDiTesto 3">
            <a:extLst>
              <a:ext uri="{FF2B5EF4-FFF2-40B4-BE49-F238E27FC236}">
                <a16:creationId xmlns:a16="http://schemas.microsoft.com/office/drawing/2014/main" id="{A57CB351-5F43-6D40-6C3D-F6A3DE195116}"/>
              </a:ext>
            </a:extLst>
          </p:cNvPr>
          <p:cNvSpPr txBox="1">
            <a:spLocks noChangeArrowheads="1"/>
          </p:cNvSpPr>
          <p:nvPr/>
        </p:nvSpPr>
        <p:spPr bwMode="auto">
          <a:xfrm>
            <a:off x="1439862" y="2009775"/>
            <a:ext cx="75310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APERTURA SPORTELLO PRESENTAZIONE DELLE DOMANDE: </a:t>
            </a:r>
            <a:r>
              <a:rPr lang="it-IT" altLang="it-IT" sz="1800" b="1" dirty="0">
                <a:solidFill>
                  <a:srgbClr val="990033"/>
                </a:solidFill>
                <a:latin typeface="+mj-lt"/>
              </a:rPr>
              <a:t>21/10/22</a:t>
            </a:r>
          </a:p>
        </p:txBody>
      </p:sp>
      <p:sp>
        <p:nvSpPr>
          <p:cNvPr id="5" name="CasellaDiTesto 3">
            <a:extLst>
              <a:ext uri="{FF2B5EF4-FFF2-40B4-BE49-F238E27FC236}">
                <a16:creationId xmlns:a16="http://schemas.microsoft.com/office/drawing/2014/main" id="{399B2B98-2C64-1449-FD45-278F11FAF613}"/>
              </a:ext>
            </a:extLst>
          </p:cNvPr>
          <p:cNvSpPr txBox="1">
            <a:spLocks noChangeArrowheads="1"/>
          </p:cNvSpPr>
          <p:nvPr/>
        </p:nvSpPr>
        <p:spPr bwMode="auto">
          <a:xfrm>
            <a:off x="1439862" y="2476500"/>
            <a:ext cx="75310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CHIUSURA SPORTELLO PRESENTAZIONE DELLE DOMANDE: </a:t>
            </a:r>
            <a:r>
              <a:rPr lang="it-IT" altLang="it-IT" sz="1800" b="1" dirty="0">
                <a:solidFill>
                  <a:srgbClr val="990033"/>
                </a:solidFill>
                <a:latin typeface="+mj-lt"/>
              </a:rPr>
              <a:t>15/12/22</a:t>
            </a:r>
            <a:r>
              <a:rPr lang="it-IT" altLang="it-IT" sz="1800" b="1" dirty="0">
                <a:solidFill>
                  <a:srgbClr val="008080"/>
                </a:solidFill>
                <a:latin typeface="+mj-lt"/>
              </a:rPr>
              <a:t> </a:t>
            </a:r>
          </a:p>
        </p:txBody>
      </p:sp>
      <p:grpSp>
        <p:nvGrpSpPr>
          <p:cNvPr id="8" name="Gruppo 40">
            <a:extLst>
              <a:ext uri="{FF2B5EF4-FFF2-40B4-BE49-F238E27FC236}">
                <a16:creationId xmlns:a16="http://schemas.microsoft.com/office/drawing/2014/main" id="{49863383-2425-BB8E-16C6-ED5A4DE16AEB}"/>
              </a:ext>
            </a:extLst>
          </p:cNvPr>
          <p:cNvGrpSpPr>
            <a:grpSpLocks/>
          </p:cNvGrpSpPr>
          <p:nvPr/>
        </p:nvGrpSpPr>
        <p:grpSpPr bwMode="auto">
          <a:xfrm>
            <a:off x="1000125" y="2027238"/>
            <a:ext cx="360363" cy="1747837"/>
            <a:chOff x="611560" y="2757916"/>
            <a:chExt cx="360363" cy="1747833"/>
          </a:xfrm>
        </p:grpSpPr>
        <p:sp>
          <p:nvSpPr>
            <p:cNvPr id="9" name="Ovale 8">
              <a:extLst>
                <a:ext uri="{FF2B5EF4-FFF2-40B4-BE49-F238E27FC236}">
                  <a16:creationId xmlns:a16="http://schemas.microsoft.com/office/drawing/2014/main" id="{A9745C62-DA19-74E6-50C3-B047FD814DB5}"/>
                </a:ext>
              </a:extLst>
            </p:cNvPr>
            <p:cNvSpPr/>
            <p:nvPr/>
          </p:nvSpPr>
          <p:spPr>
            <a:xfrm>
              <a:off x="611560" y="3677076"/>
              <a:ext cx="360363" cy="360362"/>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3</a:t>
              </a:r>
              <a:endParaRPr lang="it-IT" dirty="0">
                <a:latin typeface="Bahnschrift Light Condensed" panose="020B0502040204020203" pitchFamily="34" charset="0"/>
              </a:endParaRPr>
            </a:p>
          </p:txBody>
        </p:sp>
        <p:sp>
          <p:nvSpPr>
            <p:cNvPr id="10" name="Ovale 9">
              <a:extLst>
                <a:ext uri="{FF2B5EF4-FFF2-40B4-BE49-F238E27FC236}">
                  <a16:creationId xmlns:a16="http://schemas.microsoft.com/office/drawing/2014/main" id="{135F206E-4E95-9389-C4BB-67B3B64D6C06}"/>
                </a:ext>
              </a:extLst>
            </p:cNvPr>
            <p:cNvSpPr/>
            <p:nvPr/>
          </p:nvSpPr>
          <p:spPr>
            <a:xfrm>
              <a:off x="611560" y="2757916"/>
              <a:ext cx="360363" cy="360361"/>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solidFill>
                    <a:schemeClr val="bg1"/>
                  </a:solidFill>
                  <a:latin typeface="Bahnschrift Light Condensed" panose="020B0502040204020203" pitchFamily="34" charset="0"/>
                </a:rPr>
                <a:t>1</a:t>
              </a:r>
              <a:endParaRPr lang="it-IT" dirty="0">
                <a:solidFill>
                  <a:schemeClr val="bg1"/>
                </a:solidFill>
                <a:latin typeface="Bahnschrift Light Condensed" panose="020B0502040204020203" pitchFamily="34" charset="0"/>
              </a:endParaRPr>
            </a:p>
          </p:txBody>
        </p:sp>
        <p:sp>
          <p:nvSpPr>
            <p:cNvPr id="12" name="Ovale 11">
              <a:extLst>
                <a:ext uri="{FF2B5EF4-FFF2-40B4-BE49-F238E27FC236}">
                  <a16:creationId xmlns:a16="http://schemas.microsoft.com/office/drawing/2014/main" id="{DB122681-5E42-89C6-EC43-295E9828A533}"/>
                </a:ext>
              </a:extLst>
            </p:cNvPr>
            <p:cNvSpPr/>
            <p:nvPr/>
          </p:nvSpPr>
          <p:spPr>
            <a:xfrm>
              <a:off x="613148" y="4145388"/>
              <a:ext cx="357187" cy="360361"/>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4</a:t>
              </a:r>
              <a:endParaRPr lang="it-IT" dirty="0">
                <a:latin typeface="Bahnschrift Light Condensed" panose="020B0502040204020203" pitchFamily="34" charset="0"/>
              </a:endParaRPr>
            </a:p>
          </p:txBody>
        </p:sp>
      </p:grpSp>
      <p:sp>
        <p:nvSpPr>
          <p:cNvPr id="13" name="Ovale 12">
            <a:extLst>
              <a:ext uri="{FF2B5EF4-FFF2-40B4-BE49-F238E27FC236}">
                <a16:creationId xmlns:a16="http://schemas.microsoft.com/office/drawing/2014/main" id="{CF8A65CC-E997-CF85-89DC-F982DF53102C}"/>
              </a:ext>
            </a:extLst>
          </p:cNvPr>
          <p:cNvSpPr/>
          <p:nvPr/>
        </p:nvSpPr>
        <p:spPr>
          <a:xfrm>
            <a:off x="1000125" y="2471738"/>
            <a:ext cx="360363" cy="360362"/>
          </a:xfrm>
          <a:prstGeom prst="ellipse">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dirty="0">
                <a:latin typeface="Bahnschrift Light Condensed" panose="020B0502040204020203" pitchFamily="34" charset="0"/>
              </a:rPr>
              <a:t>2</a:t>
            </a:r>
            <a:endParaRPr lang="it-IT" dirty="0">
              <a:latin typeface="Bahnschrift Light Condensed" panose="020B0502040204020203" pitchFamily="34" charset="0"/>
            </a:endParaRPr>
          </a:p>
        </p:txBody>
      </p:sp>
      <p:sp>
        <p:nvSpPr>
          <p:cNvPr id="14" name="CasellaDiTesto 3">
            <a:extLst>
              <a:ext uri="{FF2B5EF4-FFF2-40B4-BE49-F238E27FC236}">
                <a16:creationId xmlns:a16="http://schemas.microsoft.com/office/drawing/2014/main" id="{7E39D22B-C16C-213B-A49D-14ADF17E3401}"/>
              </a:ext>
            </a:extLst>
          </p:cNvPr>
          <p:cNvSpPr txBox="1">
            <a:spLocks noChangeArrowheads="1"/>
          </p:cNvSpPr>
          <p:nvPr/>
        </p:nvSpPr>
        <p:spPr bwMode="auto">
          <a:xfrm>
            <a:off x="1431925" y="2879725"/>
            <a:ext cx="75311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TERMINE MAX CONCLUSIONE TIROCINI ON THE JOB: </a:t>
            </a:r>
            <a:r>
              <a:rPr lang="it-IT" altLang="it-IT" sz="1800" b="1" dirty="0">
                <a:solidFill>
                  <a:srgbClr val="990033"/>
                </a:solidFill>
                <a:latin typeface="+mj-lt"/>
              </a:rPr>
              <a:t>19/05/23</a:t>
            </a:r>
            <a:endParaRPr lang="it-IT" altLang="it-IT" sz="1800" b="1" dirty="0">
              <a:solidFill>
                <a:srgbClr val="008080"/>
              </a:solidFill>
              <a:latin typeface="+mj-lt"/>
            </a:endParaRPr>
          </a:p>
        </p:txBody>
      </p:sp>
      <p:sp>
        <p:nvSpPr>
          <p:cNvPr id="15" name="CasellaDiTesto 3">
            <a:extLst>
              <a:ext uri="{FF2B5EF4-FFF2-40B4-BE49-F238E27FC236}">
                <a16:creationId xmlns:a16="http://schemas.microsoft.com/office/drawing/2014/main" id="{50C8EAA1-2EE4-C2E9-AFEA-253C957DCC4A}"/>
              </a:ext>
            </a:extLst>
          </p:cNvPr>
          <p:cNvSpPr txBox="1">
            <a:spLocks noChangeArrowheads="1"/>
          </p:cNvSpPr>
          <p:nvPr/>
        </p:nvSpPr>
        <p:spPr bwMode="auto">
          <a:xfrm>
            <a:off x="1422400" y="3355975"/>
            <a:ext cx="75311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008080"/>
                </a:solidFill>
                <a:latin typeface="+mj-lt"/>
              </a:rPr>
              <a:t>TERMINE MAX TRASMISSIONE RENDICONTAZIONE FINALE: </a:t>
            </a:r>
            <a:r>
              <a:rPr lang="it-IT" altLang="it-IT" sz="1800" b="1" dirty="0">
                <a:solidFill>
                  <a:srgbClr val="990033"/>
                </a:solidFill>
                <a:latin typeface="+mj-lt"/>
              </a:rPr>
              <a:t>15/06/23</a:t>
            </a:r>
            <a:r>
              <a:rPr lang="it-IT" altLang="it-IT" sz="1800" b="1" dirty="0">
                <a:solidFill>
                  <a:srgbClr val="008080"/>
                </a:solidFill>
                <a:latin typeface="+mj-lt"/>
              </a:rPr>
              <a:t>  </a:t>
            </a:r>
          </a:p>
        </p:txBody>
      </p:sp>
    </p:spTree>
    <p:extLst>
      <p:ext uri="{BB962C8B-B14F-4D97-AF65-F5344CB8AC3E}">
        <p14:creationId xmlns:p14="http://schemas.microsoft.com/office/powerpoint/2010/main" val="157919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17352" y="1354138"/>
            <a:ext cx="14030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008080"/>
                </a:solidFill>
                <a:latin typeface="+mj-lt"/>
              </a:rPr>
              <a:t>OBIETTIVO</a:t>
            </a: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cs typeface="Calibri" panose="020F0502020204030204" pitchFamily="34" charset="0"/>
              </a:rPr>
              <a:t>FAVORIRE L’ACCESSO DEI SOGGETTI SVANTAGGIATI E, IN MODO PARTICOLARE, DELLE POPOLAZIONI RSC AL MERCATO DEL LAVORO AUTONOMO E DIPENDENTE, CON IL FINE DI UN MIGLIORAMENTO DELLA LORO OCCUPABILITÀ E UNA CONSEGUENTE PROGRESSIVA INTEGRAZIONE NELL’ECONOMIA FORMALE, ATTRAVERSO L’USO DI SERVIZI, RISORSE E BENI GENERALI. </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12" name="CasellaDiTesto 12">
            <a:extLst>
              <a:ext uri="{FF2B5EF4-FFF2-40B4-BE49-F238E27FC236}">
                <a16:creationId xmlns:a16="http://schemas.microsoft.com/office/drawing/2014/main" id="{9F50FE19-9A6C-6ACA-01DE-A4745E211661}"/>
              </a:ext>
            </a:extLst>
          </p:cNvPr>
          <p:cNvSpPr txBox="1">
            <a:spLocks noChangeArrowheads="1"/>
          </p:cNvSpPr>
          <p:nvPr/>
        </p:nvSpPr>
        <p:spPr bwMode="auto">
          <a:xfrm>
            <a:off x="720356" y="4237317"/>
            <a:ext cx="3890973"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cs typeface="Calibri" panose="020F0502020204030204" pitchFamily="34" charset="0"/>
              </a:rPr>
              <a:t>LA FINALITÀ DELLA MISURA È, IN PARTICOLARE, QUELLA DI DOTARE I DESTINATARI FINALI DEGLI INTERVENTI DI STRUMENTI BASILARI O AVANZATI SULLA BASE DELLE COMPETENZE INIZIALI, UTILI ED EFFICACI PER FAVORIRE I PROCESSI DI INTEGRAZIONE NELLE COMUNITÀ TERRITORIALI, L’ORIENTAMENTO, L’EMPOWERMENT E L’INSERIMENTO ATTIVO NEL MERCATO DEL LAVORO. </a:t>
            </a:r>
          </a:p>
        </p:txBody>
      </p:sp>
      <p:pic>
        <p:nvPicPr>
          <p:cNvPr id="2" name="Elemento grafico 2" descr="Tiro a segno con riempimento a tinta unita">
            <a:extLst>
              <a:ext uri="{FF2B5EF4-FFF2-40B4-BE49-F238E27FC236}">
                <a16:creationId xmlns:a16="http://schemas.microsoft.com/office/drawing/2014/main" id="{A578DC52-E37C-6310-D02A-9AE71D460D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5168" y="1226215"/>
            <a:ext cx="548200" cy="548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Elemento grafico 15" descr="Monete con riempimento a tinta unita">
            <a:extLst>
              <a:ext uri="{FF2B5EF4-FFF2-40B4-BE49-F238E27FC236}">
                <a16:creationId xmlns:a16="http://schemas.microsoft.com/office/drawing/2014/main" id="{A0DB8ED0-565E-90E4-9E51-5797017BD3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4205" y="2955755"/>
            <a:ext cx="657439" cy="732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16">
            <a:extLst>
              <a:ext uri="{FF2B5EF4-FFF2-40B4-BE49-F238E27FC236}">
                <a16:creationId xmlns:a16="http://schemas.microsoft.com/office/drawing/2014/main" id="{C790D447-0125-0AC8-A102-D199DB259E0B}"/>
              </a:ext>
            </a:extLst>
          </p:cNvPr>
          <p:cNvSpPr txBox="1">
            <a:spLocks noChangeArrowheads="1"/>
          </p:cNvSpPr>
          <p:nvPr/>
        </p:nvSpPr>
        <p:spPr bwMode="auto">
          <a:xfrm>
            <a:off x="7682259" y="2920181"/>
            <a:ext cx="3390508" cy="48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b="1" dirty="0">
                <a:solidFill>
                  <a:srgbClr val="990033"/>
                </a:solidFill>
                <a:latin typeface="Arial Nova Light" panose="020B0304020202020204" pitchFamily="34" charset="0"/>
              </a:rPr>
              <a:t>DOTAZIONE FINANZIARIA</a:t>
            </a:r>
          </a:p>
        </p:txBody>
      </p:sp>
      <p:sp>
        <p:nvSpPr>
          <p:cNvPr id="5" name="CasellaDiTesto 30">
            <a:extLst>
              <a:ext uri="{FF2B5EF4-FFF2-40B4-BE49-F238E27FC236}">
                <a16:creationId xmlns:a16="http://schemas.microsoft.com/office/drawing/2014/main" id="{48F1D65A-C573-FD29-1BD2-029A3A347CDC}"/>
              </a:ext>
            </a:extLst>
          </p:cNvPr>
          <p:cNvSpPr txBox="1">
            <a:spLocks noChangeArrowheads="1"/>
          </p:cNvSpPr>
          <p:nvPr/>
        </p:nvSpPr>
        <p:spPr bwMode="auto">
          <a:xfrm>
            <a:off x="9290823" y="3321979"/>
            <a:ext cx="2180821" cy="4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lgn="just">
              <a:spcBef>
                <a:spcPct val="0"/>
              </a:spcBef>
            </a:pPr>
            <a:r>
              <a:rPr lang="it-IT" altLang="it-IT" sz="1800" b="1" dirty="0">
                <a:solidFill>
                  <a:schemeClr val="accent1">
                    <a:lumMod val="50000"/>
                  </a:schemeClr>
                </a:solidFill>
                <a:latin typeface="Arial Nova Cond Light" panose="020B0306020202020204" pitchFamily="34" charset="0"/>
              </a:rPr>
              <a:t>€ 7.400.000,00</a:t>
            </a:r>
          </a:p>
        </p:txBody>
      </p:sp>
      <p:cxnSp>
        <p:nvCxnSpPr>
          <p:cNvPr id="8" name="Connettore 2 7">
            <a:extLst>
              <a:ext uri="{FF2B5EF4-FFF2-40B4-BE49-F238E27FC236}">
                <a16:creationId xmlns:a16="http://schemas.microsoft.com/office/drawing/2014/main" id="{EC39F46F-31FC-1AF2-8BA3-9CE0B5C8E567}"/>
              </a:ext>
            </a:extLst>
          </p:cNvPr>
          <p:cNvCxnSpPr>
            <a:cxnSpLocks/>
          </p:cNvCxnSpPr>
          <p:nvPr/>
        </p:nvCxnSpPr>
        <p:spPr>
          <a:xfrm>
            <a:off x="5863330" y="3206881"/>
            <a:ext cx="1693076" cy="0"/>
          </a:xfrm>
          <a:prstGeom prst="straightConnector1">
            <a:avLst/>
          </a:prstGeom>
          <a:ln cap="rnd">
            <a:solidFill>
              <a:srgbClr val="008080"/>
            </a:solidFill>
            <a:prstDash val="lgDash"/>
            <a:miter lim="800000"/>
            <a:tailEnd type="arrow"/>
          </a:ln>
          <a:effectLst/>
        </p:spPr>
        <p:style>
          <a:lnRef idx="2">
            <a:schemeClr val="accent1"/>
          </a:lnRef>
          <a:fillRef idx="0">
            <a:schemeClr val="accent1"/>
          </a:fillRef>
          <a:effectRef idx="1">
            <a:schemeClr val="accent1"/>
          </a:effectRef>
          <a:fontRef idx="minor">
            <a:schemeClr val="tx1"/>
          </a:fontRef>
        </p:style>
      </p:cxnSp>
      <p:sp>
        <p:nvSpPr>
          <p:cNvPr id="9" name="CasellaDiTesto 30">
            <a:extLst>
              <a:ext uri="{FF2B5EF4-FFF2-40B4-BE49-F238E27FC236}">
                <a16:creationId xmlns:a16="http://schemas.microsoft.com/office/drawing/2014/main" id="{4F8A572F-B01E-594D-DC52-5CB9117E7FC5}"/>
              </a:ext>
            </a:extLst>
          </p:cNvPr>
          <p:cNvSpPr txBox="1">
            <a:spLocks noChangeArrowheads="1"/>
          </p:cNvSpPr>
          <p:nvPr/>
        </p:nvSpPr>
        <p:spPr bwMode="auto">
          <a:xfrm>
            <a:off x="5863330" y="4058612"/>
            <a:ext cx="3230845" cy="48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lgn="just">
              <a:spcBef>
                <a:spcPct val="0"/>
              </a:spcBef>
            </a:pPr>
            <a:r>
              <a:rPr lang="it-IT" altLang="it-IT" sz="1800" b="1" dirty="0">
                <a:solidFill>
                  <a:srgbClr val="990033"/>
                </a:solidFill>
                <a:latin typeface="Arial Nova Cond Light" panose="020B0306020202020204" pitchFamily="34" charset="0"/>
              </a:rPr>
              <a:t>€ 3.350.000,00</a:t>
            </a:r>
            <a:r>
              <a:rPr lang="it-IT" altLang="it-IT" sz="1800" b="1" dirty="0">
                <a:solidFill>
                  <a:schemeClr val="bg2"/>
                </a:solidFill>
                <a:latin typeface="Arial Nova Cond Light" panose="020B0306020202020204" pitchFamily="34" charset="0"/>
              </a:rPr>
              <a:t> </a:t>
            </a:r>
            <a:r>
              <a:rPr lang="it-IT" altLang="it-IT" sz="1800" b="1" dirty="0">
                <a:solidFill>
                  <a:schemeClr val="accent1">
                    <a:lumMod val="50000"/>
                  </a:schemeClr>
                </a:solidFill>
                <a:latin typeface="Arial Nova Cond Light" panose="020B0306020202020204" pitchFamily="34" charset="0"/>
              </a:rPr>
              <a:t>per la Linea A</a:t>
            </a:r>
          </a:p>
        </p:txBody>
      </p:sp>
      <p:sp>
        <p:nvSpPr>
          <p:cNvPr id="10" name="CasellaDiTesto 30">
            <a:extLst>
              <a:ext uri="{FF2B5EF4-FFF2-40B4-BE49-F238E27FC236}">
                <a16:creationId xmlns:a16="http://schemas.microsoft.com/office/drawing/2014/main" id="{25DA7CEE-1DD0-EC8E-4B73-896935099564}"/>
              </a:ext>
            </a:extLst>
          </p:cNvPr>
          <p:cNvSpPr txBox="1">
            <a:spLocks noChangeArrowheads="1"/>
          </p:cNvSpPr>
          <p:nvPr/>
        </p:nvSpPr>
        <p:spPr bwMode="auto">
          <a:xfrm>
            <a:off x="5863330" y="4556807"/>
            <a:ext cx="3178250" cy="4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lgn="just">
              <a:spcBef>
                <a:spcPct val="0"/>
              </a:spcBef>
            </a:pPr>
            <a:r>
              <a:rPr lang="it-IT" altLang="it-IT" sz="1800" b="1" dirty="0">
                <a:solidFill>
                  <a:srgbClr val="008080"/>
                </a:solidFill>
                <a:latin typeface="Arial Nova Cond Light" panose="020B0306020202020204" pitchFamily="34" charset="0"/>
              </a:rPr>
              <a:t>€ 4.050.000,00 </a:t>
            </a:r>
            <a:r>
              <a:rPr lang="it-IT" altLang="it-IT" sz="1800" b="1" dirty="0">
                <a:solidFill>
                  <a:schemeClr val="accent1">
                    <a:lumMod val="50000"/>
                  </a:schemeClr>
                </a:solidFill>
                <a:latin typeface="Arial Nova Cond Light" panose="020B0306020202020204" pitchFamily="34" charset="0"/>
              </a:rPr>
              <a:t>per la Linea B</a:t>
            </a:r>
          </a:p>
        </p:txBody>
      </p:sp>
      <p:cxnSp>
        <p:nvCxnSpPr>
          <p:cNvPr id="13" name="Connettore 2 4">
            <a:extLst>
              <a:ext uri="{FF2B5EF4-FFF2-40B4-BE49-F238E27FC236}">
                <a16:creationId xmlns:a16="http://schemas.microsoft.com/office/drawing/2014/main" id="{AA928B39-A6A6-D03E-CD86-D85863F5B3C4}"/>
              </a:ext>
            </a:extLst>
          </p:cNvPr>
          <p:cNvCxnSpPr>
            <a:cxnSpLocks/>
            <a:stCxn id="5" idx="2"/>
          </p:cNvCxnSpPr>
          <p:nvPr/>
        </p:nvCxnSpPr>
        <p:spPr>
          <a:xfrm rot="5400000">
            <a:off x="9131489" y="3249487"/>
            <a:ext cx="690592" cy="1810776"/>
          </a:xfrm>
          <a:prstGeom prst="bentConnector2">
            <a:avLst/>
          </a:prstGeom>
          <a:ln cap="rnd">
            <a:solidFill>
              <a:srgbClr val="008080"/>
            </a:solidFill>
            <a:prstDash val="lgDash"/>
            <a:miter lim="800000"/>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3070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3064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4EA7A7"/>
                </a:solidFill>
                <a:latin typeface="+mj-lt"/>
              </a:rPr>
              <a:t>LE LINEE DI INTERVENTO</a:t>
            </a: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14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b="1" dirty="0">
                <a:solidFill>
                  <a:srgbClr val="4EA7A7"/>
                </a:solidFill>
                <a:latin typeface="+mj-lt"/>
                <a:cs typeface="Calibri" panose="020F0502020204030204" pitchFamily="34" charset="0"/>
              </a:rPr>
              <a:t>LINEA DI INTERVENTO A</a:t>
            </a:r>
          </a:p>
          <a:p>
            <a:pPr lvl="1">
              <a:spcBef>
                <a:spcPct val="0"/>
              </a:spcBef>
              <a:spcAft>
                <a:spcPts val="800"/>
              </a:spcAft>
              <a:buClrTx/>
              <a:buSzTx/>
              <a:buFontTx/>
              <a:buNone/>
            </a:pPr>
            <a:r>
              <a:rPr lang="it-IT" altLang="it-IT" sz="1400" dirty="0">
                <a:solidFill>
                  <a:schemeClr val="tx1">
                    <a:lumMod val="75000"/>
                    <a:lumOff val="25000"/>
                  </a:schemeClr>
                </a:solidFill>
                <a:latin typeface="+mj-lt"/>
                <a:cs typeface="Calibri" panose="020F0502020204030204" pitchFamily="34" charset="0"/>
              </a:rPr>
              <a:t>SELEZIONE DI PROGETTI DI FORMAZIONE PROFESSIONALE PERSONALIZZATA E DI ACCOMPAGNAMENTO AL LAVORO E ALL’AVVIO DI IMPRESA, VOLTI A FAVORIRE L’INSERIMENTO SOCIO-LAVORATIVO.</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12" name="CasellaDiTesto 12">
            <a:extLst>
              <a:ext uri="{FF2B5EF4-FFF2-40B4-BE49-F238E27FC236}">
                <a16:creationId xmlns:a16="http://schemas.microsoft.com/office/drawing/2014/main" id="{9F50FE19-9A6C-6ACA-01DE-A4745E211661}"/>
              </a:ext>
            </a:extLst>
          </p:cNvPr>
          <p:cNvSpPr txBox="1">
            <a:spLocks noChangeArrowheads="1"/>
          </p:cNvSpPr>
          <p:nvPr/>
        </p:nvSpPr>
        <p:spPr bwMode="auto">
          <a:xfrm>
            <a:off x="5056381" y="1882482"/>
            <a:ext cx="3890973" cy="1918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b="1" dirty="0">
                <a:solidFill>
                  <a:srgbClr val="4EA7A7"/>
                </a:solidFill>
                <a:latin typeface="+mj-lt"/>
                <a:cs typeface="Calibri" panose="020F0502020204030204" pitchFamily="34" charset="0"/>
              </a:rPr>
              <a:t>LINEA DI INTERVENTO B </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cs typeface="Calibri" panose="020F0502020204030204" pitchFamily="34" charset="0"/>
              </a:rPr>
              <a:t>MANIFESTAZIONE DI INTERESSE PER L’EVENTUALE ATTIVAZIONE DI TIROCINI ON THE JOB CON INDENNITÀ, CON POSSIBILE FRUIZIONE DI BONUS ASSUNZIONALI, IN FAVORE DEI SOGGETTI TARGET CHE SONO STATI INDIVIDUATI ANCHE NELL’AMBITO DEI PERCORSI DI CUI ALLA LINEA DI INTERVENTO A.</a:t>
            </a:r>
          </a:p>
        </p:txBody>
      </p:sp>
    </p:spTree>
    <p:extLst>
      <p:ext uri="{BB962C8B-B14F-4D97-AF65-F5344CB8AC3E}">
        <p14:creationId xmlns:p14="http://schemas.microsoft.com/office/powerpoint/2010/main" val="3191029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testo, cielo, oggetto da esterni&#10;&#10;Descrizione generata automaticamente">
            <a:extLst>
              <a:ext uri="{FF2B5EF4-FFF2-40B4-BE49-F238E27FC236}">
                <a16:creationId xmlns:a16="http://schemas.microsoft.com/office/drawing/2014/main" id="{B8394C93-5064-1D4B-38EA-B74694E812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Immagine 7">
            <a:extLst>
              <a:ext uri="{FF2B5EF4-FFF2-40B4-BE49-F238E27FC236}">
                <a16:creationId xmlns:a16="http://schemas.microsoft.com/office/drawing/2014/main" id="{68F00D89-1290-1414-70E7-BEF7B79B7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0597" y="-106680"/>
            <a:ext cx="3707979" cy="1554480"/>
          </a:xfrm>
          <a:prstGeom prst="rect">
            <a:avLst/>
          </a:prstGeom>
        </p:spPr>
      </p:pic>
      <p:sp>
        <p:nvSpPr>
          <p:cNvPr id="2" name="Rectangle 2">
            <a:extLst>
              <a:ext uri="{FF2B5EF4-FFF2-40B4-BE49-F238E27FC236}">
                <a16:creationId xmlns:a16="http://schemas.microsoft.com/office/drawing/2014/main" id="{A5FD485D-762E-0593-78A0-BCB9DDC2ABD3}"/>
              </a:ext>
            </a:extLst>
          </p:cNvPr>
          <p:cNvSpPr txBox="1">
            <a:spLocks noChangeArrowheads="1"/>
          </p:cNvSpPr>
          <p:nvPr/>
        </p:nvSpPr>
        <p:spPr bwMode="auto">
          <a:xfrm>
            <a:off x="6096000" y="1125220"/>
            <a:ext cx="4504139" cy="858520"/>
          </a:xfrm>
          <a:prstGeom prst="rect">
            <a:avLst/>
          </a:prstGeom>
          <a:noFill/>
          <a:ln>
            <a:noFill/>
          </a:ln>
          <a:effectLst/>
        </p:spPr>
        <p:txBody>
          <a:bodyPr/>
          <a:lstStyle>
            <a:lvl1pPr algn="l" rtl="0" eaLnBrk="0" fontAlgn="base" hangingPunct="0">
              <a:spcBef>
                <a:spcPct val="0"/>
              </a:spcBef>
              <a:spcAft>
                <a:spcPct val="0"/>
              </a:spcAft>
              <a:defRPr sz="1600" b="1">
                <a:solidFill>
                  <a:srgbClr val="818A8F"/>
                </a:solidFill>
                <a:latin typeface="+mj-lt"/>
                <a:ea typeface="+mj-ea"/>
                <a:cs typeface="+mj-cs"/>
              </a:defRPr>
            </a:lvl1pPr>
            <a:lvl2pPr algn="l" rtl="0" eaLnBrk="0" fontAlgn="base" hangingPunct="0">
              <a:spcBef>
                <a:spcPct val="0"/>
              </a:spcBef>
              <a:spcAft>
                <a:spcPct val="0"/>
              </a:spcAft>
              <a:defRPr sz="1600" b="1">
                <a:solidFill>
                  <a:srgbClr val="818A8F"/>
                </a:solidFill>
                <a:latin typeface="Arial" charset="0"/>
                <a:ea typeface="ＭＳ Ｐゴシック" charset="0"/>
              </a:defRPr>
            </a:lvl2pPr>
            <a:lvl3pPr algn="l" rtl="0" eaLnBrk="0" fontAlgn="base" hangingPunct="0">
              <a:spcBef>
                <a:spcPct val="0"/>
              </a:spcBef>
              <a:spcAft>
                <a:spcPct val="0"/>
              </a:spcAft>
              <a:defRPr sz="1600" b="1">
                <a:solidFill>
                  <a:srgbClr val="818A8F"/>
                </a:solidFill>
                <a:latin typeface="Arial" charset="0"/>
                <a:ea typeface="ＭＳ Ｐゴシック" charset="0"/>
              </a:defRPr>
            </a:lvl3pPr>
            <a:lvl4pPr algn="l" rtl="0" eaLnBrk="0" fontAlgn="base" hangingPunct="0">
              <a:spcBef>
                <a:spcPct val="0"/>
              </a:spcBef>
              <a:spcAft>
                <a:spcPct val="0"/>
              </a:spcAft>
              <a:defRPr sz="1600" b="1">
                <a:solidFill>
                  <a:srgbClr val="818A8F"/>
                </a:solidFill>
                <a:latin typeface="Arial" charset="0"/>
                <a:ea typeface="ＭＳ Ｐゴシック" charset="0"/>
              </a:defRPr>
            </a:lvl4pPr>
            <a:lvl5pPr algn="l" rtl="0" eaLnBrk="0" fontAlgn="base" hangingPunct="0">
              <a:spcBef>
                <a:spcPct val="0"/>
              </a:spcBef>
              <a:spcAft>
                <a:spcPct val="0"/>
              </a:spcAft>
              <a:defRPr sz="1600" b="1">
                <a:solidFill>
                  <a:srgbClr val="818A8F"/>
                </a:solidFill>
                <a:latin typeface="Arial" charset="0"/>
                <a:ea typeface="ＭＳ Ｐゴシック" charset="0"/>
              </a:defRPr>
            </a:lvl5pPr>
            <a:lvl6pPr marL="457200" algn="l" rtl="0" fontAlgn="base">
              <a:spcBef>
                <a:spcPct val="0"/>
              </a:spcBef>
              <a:spcAft>
                <a:spcPct val="0"/>
              </a:spcAft>
              <a:defRPr sz="1600" b="1">
                <a:solidFill>
                  <a:srgbClr val="818A8F"/>
                </a:solidFill>
                <a:latin typeface="Arial" charset="0"/>
                <a:ea typeface="ＭＳ Ｐゴシック" charset="0"/>
              </a:defRPr>
            </a:lvl6pPr>
            <a:lvl7pPr marL="914400" algn="l" rtl="0" fontAlgn="base">
              <a:spcBef>
                <a:spcPct val="0"/>
              </a:spcBef>
              <a:spcAft>
                <a:spcPct val="0"/>
              </a:spcAft>
              <a:defRPr sz="1600" b="1">
                <a:solidFill>
                  <a:srgbClr val="818A8F"/>
                </a:solidFill>
                <a:latin typeface="Arial" charset="0"/>
                <a:ea typeface="ＭＳ Ｐゴシック" charset="0"/>
              </a:defRPr>
            </a:lvl7pPr>
            <a:lvl8pPr marL="1371600" algn="l" rtl="0" fontAlgn="base">
              <a:spcBef>
                <a:spcPct val="0"/>
              </a:spcBef>
              <a:spcAft>
                <a:spcPct val="0"/>
              </a:spcAft>
              <a:defRPr sz="1600" b="1">
                <a:solidFill>
                  <a:srgbClr val="818A8F"/>
                </a:solidFill>
                <a:latin typeface="Arial" charset="0"/>
                <a:ea typeface="ＭＳ Ｐゴシック" charset="0"/>
              </a:defRPr>
            </a:lvl8pPr>
            <a:lvl9pPr marL="1828800" algn="l" rtl="0" fontAlgn="base">
              <a:spcBef>
                <a:spcPct val="0"/>
              </a:spcBef>
              <a:spcAft>
                <a:spcPct val="0"/>
              </a:spcAft>
              <a:defRPr sz="1600" b="1">
                <a:solidFill>
                  <a:srgbClr val="818A8F"/>
                </a:solidFill>
                <a:latin typeface="Arial" charset="0"/>
                <a:ea typeface="ＭＳ Ｐゴシック" charset="0"/>
              </a:defRPr>
            </a:lvl9pPr>
          </a:lstStyle>
          <a:p>
            <a:pPr algn="ctr" eaLnBrk="1" hangingPunct="1">
              <a:defRPr/>
            </a:pPr>
            <a:endParaRPr lang="it-IT" sz="3600" b="0" kern="0" dirty="0">
              <a:solidFill>
                <a:schemeClr val="tx1">
                  <a:lumMod val="65000"/>
                  <a:lumOff val="35000"/>
                </a:schemeClr>
              </a:solidFill>
              <a:latin typeface="Bahnschrift SemiBold Condensed" panose="020B0502040204020203" pitchFamily="34" charset="0"/>
            </a:endParaRPr>
          </a:p>
          <a:p>
            <a:pPr eaLnBrk="1" hangingPunct="1">
              <a:defRPr/>
            </a:pPr>
            <a:r>
              <a:rPr lang="it-IT" sz="2800" kern="0" dirty="0">
                <a:solidFill>
                  <a:srgbClr val="990033"/>
                </a:solidFill>
              </a:rPr>
              <a:t>LINEA A</a:t>
            </a:r>
          </a:p>
          <a:p>
            <a:pPr eaLnBrk="1" hangingPunct="1">
              <a:defRPr/>
            </a:pPr>
            <a:endParaRPr lang="it-IT" sz="1800" b="0" kern="0" dirty="0">
              <a:solidFill>
                <a:srgbClr val="990033"/>
              </a:solidFill>
              <a:latin typeface="Arial Nova" panose="020B0504020202020204" pitchFamily="34" charset="0"/>
            </a:endParaRPr>
          </a:p>
          <a:p>
            <a:pPr eaLnBrk="1" hangingPunct="1">
              <a:defRPr/>
            </a:pPr>
            <a:r>
              <a:rPr lang="it-IT" altLang="it-IT" b="0" dirty="0">
                <a:solidFill>
                  <a:schemeClr val="bg2"/>
                </a:solidFill>
                <a:latin typeface="Arial Nova Light" panose="020B0304020202020204" pitchFamily="34" charset="0"/>
              </a:rPr>
              <a:t>SELEZIONE DEI PROGETTI DI FORMAZIONE PROFESSIONALE PERSONALIZZATA E DI ACCOMPAGNAMENTO AL LAVORO E ALL’AVVIO DI IMPRESA, VOLTI A FAVORIRE L’INSERIMENTO SOCIO-LAVORATIVO DI SOGGETTI SVANTAGGIATI CON PARTICOLARE RIFERIMENTO ALLE COMUNITÀ </a:t>
            </a:r>
            <a:r>
              <a:rPr lang="it-IT" altLang="it-IT" b="0" i="1" dirty="0">
                <a:solidFill>
                  <a:schemeClr val="bg2"/>
                </a:solidFill>
                <a:latin typeface="Arial Nova Light" panose="020B0304020202020204" pitchFamily="34" charset="0"/>
              </a:rPr>
              <a:t>RSC</a:t>
            </a:r>
            <a:endParaRPr lang="it-IT" altLang="it-IT" b="0" dirty="0">
              <a:solidFill>
                <a:schemeClr val="bg2"/>
              </a:solidFill>
              <a:latin typeface="Arial Nova Light" panose="020B0304020202020204" pitchFamily="34" charset="0"/>
            </a:endParaRPr>
          </a:p>
          <a:p>
            <a:pPr eaLnBrk="1" hangingPunct="1">
              <a:defRPr/>
            </a:pPr>
            <a:endParaRPr lang="it-IT" sz="2400" b="0" kern="0" dirty="0">
              <a:solidFill>
                <a:schemeClr val="tx1">
                  <a:lumMod val="65000"/>
                  <a:lumOff val="35000"/>
                </a:schemeClr>
              </a:solidFill>
              <a:latin typeface="Bahnschrift SemiBold Condensed" panose="020B0502040204020203" pitchFamily="34" charset="0"/>
            </a:endParaRPr>
          </a:p>
          <a:p>
            <a:pPr eaLnBrk="1" hangingPunct="1">
              <a:defRPr/>
            </a:pPr>
            <a:r>
              <a:rPr lang="it-IT" sz="2400" b="0" kern="0" dirty="0">
                <a:solidFill>
                  <a:schemeClr val="tx1">
                    <a:lumMod val="65000"/>
                    <a:lumOff val="35000"/>
                  </a:schemeClr>
                </a:solidFill>
                <a:latin typeface="Bahnschrift Light Condensed" panose="020B0502040204020203" pitchFamily="34" charset="0"/>
              </a:rPr>
              <a:t> </a:t>
            </a:r>
          </a:p>
        </p:txBody>
      </p:sp>
    </p:spTree>
    <p:extLst>
      <p:ext uri="{BB962C8B-B14F-4D97-AF65-F5344CB8AC3E}">
        <p14:creationId xmlns:p14="http://schemas.microsoft.com/office/powerpoint/2010/main" val="393144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3064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a:t>
            </a: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170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b="1" dirty="0">
                <a:solidFill>
                  <a:srgbClr val="4EA7A7"/>
                </a:solidFill>
                <a:latin typeface="+mj-lt"/>
                <a:cs typeface="Calibri" panose="020F0502020204030204" pitchFamily="34" charset="0"/>
              </a:rPr>
              <a:t>DESTINATARI FINALI</a:t>
            </a:r>
          </a:p>
          <a:p>
            <a:pPr lvl="1">
              <a:spcBef>
                <a:spcPct val="0"/>
              </a:spcBef>
              <a:spcAft>
                <a:spcPts val="800"/>
              </a:spcAft>
              <a:buClrTx/>
              <a:buSzTx/>
              <a:buFontTx/>
              <a:buNone/>
            </a:pPr>
            <a:r>
              <a:rPr lang="it-IT" altLang="it-IT" sz="1400" dirty="0">
                <a:solidFill>
                  <a:schemeClr val="tx1">
                    <a:lumMod val="75000"/>
                    <a:lumOff val="25000"/>
                  </a:schemeClr>
                </a:solidFill>
                <a:latin typeface="+mj-lt"/>
                <a:cs typeface="Calibri" panose="020F0502020204030204" pitchFamily="34" charset="0"/>
              </a:rPr>
              <a:t>SOGGETTI SVANTAGGIATI CON PARTICOLARE RIFERIMENTO ALLE COMUNITÀ RSC, IN ETÀ LEGALMENTE RICONOSCIUTA PER ESSERE OCCUPATI NONCHÉ IN CONDIZIONI DI ESCLUSIONE DAL MONDO DEL LAVORO E DI PRECARIETÀ SOCIO-ECONOMICA.</a:t>
            </a: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12" name="CasellaDiTesto 12">
            <a:extLst>
              <a:ext uri="{FF2B5EF4-FFF2-40B4-BE49-F238E27FC236}">
                <a16:creationId xmlns:a16="http://schemas.microsoft.com/office/drawing/2014/main" id="{9F50FE19-9A6C-6ACA-01DE-A4745E211661}"/>
              </a:ext>
            </a:extLst>
          </p:cNvPr>
          <p:cNvSpPr txBox="1">
            <a:spLocks noChangeArrowheads="1"/>
          </p:cNvSpPr>
          <p:nvPr/>
        </p:nvSpPr>
        <p:spPr bwMode="auto">
          <a:xfrm>
            <a:off x="5056381" y="1882482"/>
            <a:ext cx="3890973"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 typeface="Wingdings" panose="05000000000000000000" pitchFamily="2" charset="2"/>
              <a:buNone/>
            </a:pPr>
            <a:r>
              <a:rPr lang="it-IT" altLang="it-IT" sz="1400" b="1" dirty="0">
                <a:solidFill>
                  <a:srgbClr val="4EA7A7"/>
                </a:solidFill>
                <a:latin typeface="+mj-lt"/>
                <a:cs typeface="Calibri" panose="020F0502020204030204" pitchFamily="34" charset="0"/>
              </a:rPr>
              <a:t>SOGGETTI PROPONENTI</a:t>
            </a:r>
          </a:p>
          <a:p>
            <a:pPr lvl="1">
              <a:spcBef>
                <a:spcPct val="0"/>
              </a:spcBef>
              <a:spcAft>
                <a:spcPts val="800"/>
              </a:spcAft>
              <a:buClrTx/>
              <a:buSzTx/>
              <a:buFont typeface="Wingdings" panose="05000000000000000000" pitchFamily="2" charset="2"/>
              <a:buNone/>
            </a:pPr>
            <a:r>
              <a:rPr lang="it-IT" altLang="it-IT" sz="1400" dirty="0">
                <a:solidFill>
                  <a:schemeClr val="tx1">
                    <a:lumMod val="75000"/>
                    <a:lumOff val="25000"/>
                  </a:schemeClr>
                </a:solidFill>
                <a:latin typeface="+mj-lt"/>
                <a:cs typeface="Calibri" panose="020F0502020204030204" pitchFamily="34" charset="0"/>
              </a:rPr>
              <a:t>POSSONO PRESENTARE LE PROPOSTE PROGETTUALI GLI ENTI E LE ASSOCIAZIONI CON PERSONALITÀ GIURIDICA OPERANTI NEL SETTORE DELLA TUTELA E DEL CONTRASTO ALLE DISCRIMINAZIONI DELLA MINORANZA RSC O DELL’INCLUSIONE SOCIO-ECONOMICA DI SOGGETTI VULNERABILI AD ALTO TASSO DI MARGINALITÀ, NONCHÉ ALTRI OPERATORI ECONOMICI IMPEGNATI NELL’AMBITO DELLA FORMAZIONE PROFESSIONALE E/O NELLE POLITICHE ATTIVE DEL LAVORO, ANCHE COSTITUITI O COSTITUENDI NELLA FORMA DELL’ASSOCIAZIONE TEMPORANEA DI SCOPO (ATS).</a:t>
            </a:r>
          </a:p>
        </p:txBody>
      </p:sp>
    </p:spTree>
    <p:extLst>
      <p:ext uri="{BB962C8B-B14F-4D97-AF65-F5344CB8AC3E}">
        <p14:creationId xmlns:p14="http://schemas.microsoft.com/office/powerpoint/2010/main" val="193231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49214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PROGETTI AMMISSIBILI</a:t>
            </a:r>
          </a:p>
          <a:p>
            <a:pPr>
              <a:spcBef>
                <a:spcPct val="0"/>
              </a:spcBef>
            </a:pPr>
            <a:endParaRPr lang="it-IT" altLang="it-IT" sz="1800" dirty="0">
              <a:solidFill>
                <a:srgbClr val="990033"/>
              </a:solidFill>
              <a:latin typeface="Arial Nova Light" panose="020B0304020202020204" pitchFamily="34" charset="0"/>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127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rPr>
              <a:t>CIASCUNA PROPOSTA PROGETTUALE AMMISSIBILE DEVE PREVEDERE LA REALIZZAZIONE DI TUTTE LE ATTIVITÀ SEGUENTI, NELL’ORDINE DI SVOLGIMENTO ATTESO:</a:t>
            </a: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3" name="CasellaDiTesto 12">
            <a:extLst>
              <a:ext uri="{FF2B5EF4-FFF2-40B4-BE49-F238E27FC236}">
                <a16:creationId xmlns:a16="http://schemas.microsoft.com/office/drawing/2014/main" id="{ACCC9FB2-B8D3-0A91-C212-0AFF27C3ED46}"/>
              </a:ext>
            </a:extLst>
          </p:cNvPr>
          <p:cNvSpPr txBox="1">
            <a:spLocks noChangeArrowheads="1"/>
          </p:cNvSpPr>
          <p:nvPr/>
        </p:nvSpPr>
        <p:spPr bwMode="auto">
          <a:xfrm>
            <a:off x="5067566" y="1932450"/>
            <a:ext cx="3890973"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rPr>
              <a:t>A) </a:t>
            </a:r>
            <a:r>
              <a:rPr lang="it-IT" altLang="it-IT" sz="1400" dirty="0">
                <a:solidFill>
                  <a:srgbClr val="4EA7A7"/>
                </a:solidFill>
                <a:latin typeface="+mj-lt"/>
              </a:rPr>
              <a:t>SCOUTING DEI DESTINATARI FINALI </a:t>
            </a:r>
            <a:r>
              <a:rPr lang="it-IT" altLang="it-IT" sz="1400" dirty="0">
                <a:solidFill>
                  <a:schemeClr val="tx1">
                    <a:lumMod val="75000"/>
                    <a:lumOff val="25000"/>
                  </a:schemeClr>
                </a:solidFill>
                <a:latin typeface="+mj-lt"/>
              </a:rPr>
              <a:t>LINEA A DEL PROGETTO, RILEVAZIONE DEI RELATIVI FABBISOGNI DI FORMAZIONE E DELLE INCLINAZIONI SOGGETTIVE, CONDOTTA ANCHE CON L’AUSILIO DI ESPERTI MULTIDISCIPLINARI;</a:t>
            </a:r>
          </a:p>
          <a:p>
            <a:pPr lvl="1">
              <a:spcBef>
                <a:spcPct val="0"/>
              </a:spcBef>
              <a:spcAft>
                <a:spcPts val="800"/>
              </a:spcAft>
              <a:buClrTx/>
              <a:buSzTx/>
              <a:buFontTx/>
              <a:buNone/>
            </a:pPr>
            <a:r>
              <a:rPr lang="it-IT" altLang="it-IT" sz="1400" dirty="0">
                <a:solidFill>
                  <a:schemeClr val="tx1">
                    <a:lumMod val="75000"/>
                    <a:lumOff val="25000"/>
                  </a:schemeClr>
                </a:solidFill>
                <a:latin typeface="+mj-lt"/>
              </a:rPr>
              <a:t>B) </a:t>
            </a:r>
            <a:r>
              <a:rPr lang="it-IT" altLang="it-IT" sz="1400" dirty="0">
                <a:solidFill>
                  <a:srgbClr val="4EA7A7"/>
                </a:solidFill>
                <a:latin typeface="+mj-lt"/>
              </a:rPr>
              <a:t>PROGETTAZIONE TAILOR-MADE DI PERCORSI PROFESSIONALIZZANTI</a:t>
            </a:r>
            <a:r>
              <a:rPr lang="it-IT" altLang="it-IT" sz="1400" dirty="0">
                <a:solidFill>
                  <a:schemeClr val="tx1">
                    <a:lumMod val="75000"/>
                    <a:lumOff val="25000"/>
                  </a:schemeClr>
                </a:solidFill>
                <a:latin typeface="+mj-lt"/>
              </a:rPr>
              <a:t> CHE TENGANO CONTO DELLE COMPETENZE INIZIALI E DELLE CARATTERISTICHE SPECIFICHE DEI DESTINATARI FINALI LINEA A; </a:t>
            </a:r>
          </a:p>
          <a:p>
            <a:pPr lvl="1">
              <a:spcBef>
                <a:spcPct val="0"/>
              </a:spcBef>
              <a:spcAft>
                <a:spcPts val="800"/>
              </a:spcAft>
              <a:buClrTx/>
              <a:buSzTx/>
              <a:buFontTx/>
              <a:buNone/>
            </a:pPr>
            <a:r>
              <a:rPr lang="it-IT" altLang="it-IT" sz="1400" dirty="0">
                <a:solidFill>
                  <a:schemeClr val="tx1">
                    <a:lumMod val="75000"/>
                    <a:lumOff val="25000"/>
                  </a:schemeClr>
                </a:solidFill>
                <a:latin typeface="+mj-lt"/>
              </a:rPr>
              <a:t>C</a:t>
            </a:r>
            <a:r>
              <a:rPr lang="it-IT" altLang="it-IT" sz="1400" dirty="0">
                <a:solidFill>
                  <a:srgbClr val="4EA7A7"/>
                </a:solidFill>
                <a:latin typeface="+mj-lt"/>
              </a:rPr>
              <a:t>) ORGANIZZAZIONE E REALIZZAZIONE DI UN CORSO DI FORMAZIONE PERSONALIZZATA</a:t>
            </a:r>
            <a:r>
              <a:rPr lang="it-IT" altLang="it-IT" sz="1400" dirty="0">
                <a:solidFill>
                  <a:schemeClr val="tx1">
                    <a:lumMod val="75000"/>
                    <a:lumOff val="25000"/>
                  </a:schemeClr>
                </a:solidFill>
                <a:latin typeface="+mj-lt"/>
              </a:rPr>
              <a:t>, VOLTO A FAVORIRE L’INSERIMENTO LAVORATIVO DEI DESTINATARI FINALI LINEA A IN AZIENDE O ALTRE TIPOLOGIE DI SOGGETTI OSPITANTI OVVERO L’AVVIO DI IMPRESA. </a:t>
            </a:r>
          </a:p>
          <a:p>
            <a:pPr lvl="1" algn="just">
              <a:spcBef>
                <a:spcPct val="0"/>
              </a:spcBef>
              <a:spcAft>
                <a:spcPts val="800"/>
              </a:spcAft>
              <a:buClrTx/>
              <a:buSzTx/>
              <a:buFontTx/>
              <a:buNone/>
            </a:pPr>
            <a:r>
              <a:rPr lang="it-IT" altLang="it-IT" sz="1400" dirty="0">
                <a:solidFill>
                  <a:schemeClr val="tx1">
                    <a:lumMod val="75000"/>
                    <a:lumOff val="25000"/>
                  </a:schemeClr>
                </a:solidFill>
                <a:latin typeface="+mj-lt"/>
              </a:rPr>
              <a:t>.</a:t>
            </a:r>
            <a:endParaRPr lang="it-IT" altLang="it-IT" sz="1400" dirty="0">
              <a:solidFill>
                <a:schemeClr val="tx1">
                  <a:lumMod val="75000"/>
                  <a:lumOff val="25000"/>
                </a:schemeClr>
              </a:solidFill>
              <a:latin typeface="+mj-lt"/>
              <a:cs typeface="Calibri" panose="020F0502020204030204" pitchFamily="34" charset="0"/>
            </a:endParaRPr>
          </a:p>
        </p:txBody>
      </p:sp>
    </p:spTree>
    <p:extLst>
      <p:ext uri="{BB962C8B-B14F-4D97-AF65-F5344CB8AC3E}">
        <p14:creationId xmlns:p14="http://schemas.microsoft.com/office/powerpoint/2010/main" val="351174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39431" y="1330627"/>
            <a:ext cx="602637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I CORSI DI FORMAZIONE PERSONALIZZATA</a:t>
            </a:r>
          </a:p>
          <a:p>
            <a:pPr>
              <a:spcBef>
                <a:spcPct val="0"/>
              </a:spcBef>
            </a:pPr>
            <a:endParaRPr lang="it-IT" altLang="it-IT" sz="1800" dirty="0">
              <a:solidFill>
                <a:srgbClr val="008080"/>
              </a:solidFill>
              <a:latin typeface="Arial Nova Light" panose="020B0304020202020204" pitchFamily="34" charset="0"/>
            </a:endParaRPr>
          </a:p>
          <a:p>
            <a:pPr>
              <a:spcBef>
                <a:spcPct val="0"/>
              </a:spcBef>
            </a:pPr>
            <a:endParaRPr lang="it-IT" altLang="it-IT" sz="1800" dirty="0">
              <a:solidFill>
                <a:srgbClr val="990033"/>
              </a:solidFill>
              <a:latin typeface="Arial Nova Light" panose="020B0304020202020204" pitchFamily="34" charset="0"/>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2780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rPr>
              <a:t>CIASCUN SOGGETTO PROPONENTE DEVE PROGRAMMARE ALMENO UN CORSO DI FORMAZIONE PERSONALIZZATA, DA CONCLUDERSI NECESSARIAMENTE</a:t>
            </a:r>
            <a:r>
              <a:rPr lang="it-IT" altLang="it-IT" sz="1400" dirty="0">
                <a:solidFill>
                  <a:srgbClr val="4EA7A7"/>
                </a:solidFill>
                <a:latin typeface="+mj-lt"/>
              </a:rPr>
              <a:t> ENTRO E NON OLTRE IL 17 FEBBRAIO 2023</a:t>
            </a:r>
            <a:r>
              <a:rPr lang="it-IT" altLang="it-IT" sz="1400" dirty="0">
                <a:solidFill>
                  <a:schemeClr val="tx1">
                    <a:lumMod val="75000"/>
                    <a:lumOff val="25000"/>
                  </a:schemeClr>
                </a:solidFill>
                <a:latin typeface="+mj-lt"/>
              </a:rPr>
              <a:t>, CON </a:t>
            </a:r>
            <a:r>
              <a:rPr lang="it-IT" altLang="it-IT" sz="1400" dirty="0">
                <a:solidFill>
                  <a:srgbClr val="4EA7A7"/>
                </a:solidFill>
                <a:latin typeface="+mj-lt"/>
              </a:rPr>
              <a:t>DURATA DI ALMENO 15 GIORNATE,</a:t>
            </a:r>
            <a:r>
              <a:rPr lang="it-IT" altLang="it-IT" sz="1400" dirty="0">
                <a:solidFill>
                  <a:schemeClr val="tx1">
                    <a:lumMod val="75000"/>
                    <a:lumOff val="25000"/>
                  </a:schemeClr>
                </a:solidFill>
                <a:latin typeface="+mj-lt"/>
              </a:rPr>
              <a:t> PER UN TOTALE DI ALMENO </a:t>
            </a:r>
            <a:r>
              <a:rPr lang="it-IT" altLang="it-IT" sz="1400" dirty="0">
                <a:solidFill>
                  <a:srgbClr val="4EA7A7"/>
                </a:solidFill>
                <a:latin typeface="+mj-lt"/>
              </a:rPr>
              <a:t>5 ORE AL GIORNO</a:t>
            </a:r>
            <a:r>
              <a:rPr lang="it-IT" altLang="it-IT" sz="1400" dirty="0">
                <a:solidFill>
                  <a:schemeClr val="tx1">
                    <a:lumMod val="75000"/>
                    <a:lumOff val="25000"/>
                  </a:schemeClr>
                </a:solidFill>
                <a:latin typeface="+mj-lt"/>
              </a:rPr>
              <a:t>, CHE PREVEDA L'ACQUISIZIONE DI COMPETENZE DI BASE E TECNICO-PROFESSIONALI, MEDIANTE </a:t>
            </a:r>
            <a:r>
              <a:rPr lang="it-IT" altLang="it-IT" sz="1400" dirty="0">
                <a:solidFill>
                  <a:srgbClr val="4EA7A7"/>
                </a:solidFill>
                <a:latin typeface="+mj-lt"/>
              </a:rPr>
              <a:t>L’APPROFONDIMENTO DI ALMENO 3 DELLE SEGUENTI TEMATICHE</a:t>
            </a:r>
            <a:r>
              <a:rPr lang="it-IT" altLang="it-IT" sz="1400" dirty="0">
                <a:solidFill>
                  <a:schemeClr val="tx1">
                    <a:lumMod val="75000"/>
                    <a:lumOff val="25000"/>
                  </a:schemeClr>
                </a:solidFill>
                <a:latin typeface="+mj-lt"/>
              </a:rPr>
              <a:t>:</a:t>
            </a: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3" name="CasellaDiTesto 12">
            <a:extLst>
              <a:ext uri="{FF2B5EF4-FFF2-40B4-BE49-F238E27FC236}">
                <a16:creationId xmlns:a16="http://schemas.microsoft.com/office/drawing/2014/main" id="{ACCC9FB2-B8D3-0A91-C212-0AFF27C3ED46}"/>
              </a:ext>
            </a:extLst>
          </p:cNvPr>
          <p:cNvSpPr txBox="1">
            <a:spLocks noChangeArrowheads="1"/>
          </p:cNvSpPr>
          <p:nvPr/>
        </p:nvSpPr>
        <p:spPr bwMode="auto">
          <a:xfrm>
            <a:off x="4611329" y="1891121"/>
            <a:ext cx="4469612" cy="4041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marL="685800" lvl="1" indent="-285750">
              <a:lnSpc>
                <a:spcPct val="115000"/>
              </a:lnSpc>
              <a:spcBef>
                <a:spcPct val="0"/>
              </a:spcBef>
            </a:pPr>
            <a:r>
              <a:rPr lang="it-IT" altLang="it-IT" sz="1400" dirty="0">
                <a:solidFill>
                  <a:schemeClr val="tx1">
                    <a:lumMod val="75000"/>
                    <a:lumOff val="25000"/>
                  </a:schemeClr>
                </a:solidFill>
                <a:latin typeface="+mj-lt"/>
              </a:rPr>
              <a:t>BILANCIO DELLE CONOSCENZE E DELLE ATTITUDINI E ORIENTAMENTO AL MONDO DEL LAVORO; </a:t>
            </a:r>
          </a:p>
          <a:p>
            <a:pPr marL="685800" lvl="1" indent="-285750">
              <a:lnSpc>
                <a:spcPct val="115000"/>
              </a:lnSpc>
              <a:spcBef>
                <a:spcPct val="0"/>
              </a:spcBef>
            </a:pPr>
            <a:r>
              <a:rPr lang="it-IT" altLang="it-IT" sz="1400" dirty="0">
                <a:solidFill>
                  <a:schemeClr val="tx1">
                    <a:lumMod val="75000"/>
                    <a:lumOff val="25000"/>
                  </a:schemeClr>
                </a:solidFill>
                <a:latin typeface="+mj-lt"/>
              </a:rPr>
              <a:t>REDAZIONE DEL CURRICULUM VITAE E PREPARAZIONE AL COLLOQUIO DI LAVORO;</a:t>
            </a:r>
          </a:p>
          <a:p>
            <a:pPr marL="685800" lvl="1" indent="-285750">
              <a:lnSpc>
                <a:spcPct val="115000"/>
              </a:lnSpc>
              <a:spcBef>
                <a:spcPct val="0"/>
              </a:spcBef>
            </a:pPr>
            <a:r>
              <a:rPr lang="it-IT" altLang="it-IT" sz="1400" dirty="0">
                <a:solidFill>
                  <a:schemeClr val="tx1">
                    <a:lumMod val="75000"/>
                    <a:lumOff val="25000"/>
                  </a:schemeClr>
                </a:solidFill>
                <a:latin typeface="+mj-lt"/>
              </a:rPr>
              <a:t>RAPPORTI CON L’AZIENDA E IL DATORE DI LAVORO E FAMILIARIZZAZIONE CON I DIRITTI E DOVERI, CON GLI OBBLIGHI E LE REGOLE DI COMPORTAMENTO SUL POSTO DI LAVORO;</a:t>
            </a:r>
          </a:p>
          <a:p>
            <a:pPr marL="685800" lvl="1" indent="-285750">
              <a:lnSpc>
                <a:spcPct val="115000"/>
              </a:lnSpc>
              <a:spcBef>
                <a:spcPct val="0"/>
              </a:spcBef>
            </a:pPr>
            <a:r>
              <a:rPr lang="it-IT" altLang="it-IT" sz="1400" dirty="0">
                <a:solidFill>
                  <a:schemeClr val="tx1">
                    <a:lumMod val="75000"/>
                    <a:lumOff val="25000"/>
                  </a:schemeClr>
                </a:solidFill>
                <a:latin typeface="+mj-lt"/>
              </a:rPr>
              <a:t>SVILUPPO DI COMPETENZE DI BASE (ECONOMICO, IMPRENDITORIALI, LINGUISTICHE) E/O TRASVERSALI (CREATIVITÀ, CAPACITÀ ORGANIZZATIVA, ABILITÀ COMUNICATIVA, INTELLIGENZA EMOTIVA);</a:t>
            </a:r>
          </a:p>
          <a:p>
            <a:pPr marL="685800" lvl="1" indent="-285750">
              <a:lnSpc>
                <a:spcPct val="115000"/>
              </a:lnSpc>
              <a:spcBef>
                <a:spcPct val="0"/>
              </a:spcBef>
            </a:pPr>
            <a:r>
              <a:rPr lang="it-IT" altLang="it-IT" sz="1400" dirty="0">
                <a:solidFill>
                  <a:schemeClr val="tx1">
                    <a:lumMod val="75000"/>
                    <a:lumOff val="25000"/>
                  </a:schemeClr>
                </a:solidFill>
                <a:latin typeface="+mj-lt"/>
              </a:rPr>
              <a:t>INFORMATICA DI BASE/ALFABETIZZAZIONE INFORMATICA.</a:t>
            </a:r>
          </a:p>
        </p:txBody>
      </p:sp>
      <p:sp>
        <p:nvSpPr>
          <p:cNvPr id="2" name="CasellaDiTesto 2">
            <a:extLst>
              <a:ext uri="{FF2B5EF4-FFF2-40B4-BE49-F238E27FC236}">
                <a16:creationId xmlns:a16="http://schemas.microsoft.com/office/drawing/2014/main" id="{447B5166-7932-7057-D0DD-DB30F0D8CC88}"/>
              </a:ext>
            </a:extLst>
          </p:cNvPr>
          <p:cNvSpPr txBox="1">
            <a:spLocks noChangeArrowheads="1"/>
          </p:cNvSpPr>
          <p:nvPr/>
        </p:nvSpPr>
        <p:spPr bwMode="auto">
          <a:xfrm>
            <a:off x="165370" y="6066378"/>
            <a:ext cx="11713103" cy="573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MS PGothic" panose="020B0600070205080204" pitchFamily="34" charset="-128"/>
              </a:defRPr>
            </a:lvl1pPr>
            <a:lvl2pPr marL="742950" indent="-285750">
              <a:defRPr sz="2000">
                <a:solidFill>
                  <a:schemeClr val="tx1"/>
                </a:solidFill>
                <a:latin typeface="Arial" panose="020B0604020202020204" pitchFamily="34" charset="0"/>
                <a:ea typeface="MS PGothic" panose="020B0600070205080204" pitchFamily="34" charset="-128"/>
              </a:defRPr>
            </a:lvl2pPr>
            <a:lvl3pPr marL="1143000" indent="-228600">
              <a:defRPr sz="2000">
                <a:solidFill>
                  <a:schemeClr val="tx1"/>
                </a:solidFill>
                <a:latin typeface="Arial" panose="020B0604020202020204" pitchFamily="34" charset="0"/>
                <a:ea typeface="MS PGothic" panose="020B0600070205080204" pitchFamily="34" charset="-128"/>
              </a:defRPr>
            </a:lvl3pPr>
            <a:lvl4pPr marL="1600200" indent="-228600">
              <a:defRPr sz="2000">
                <a:solidFill>
                  <a:schemeClr val="tx1"/>
                </a:solidFill>
                <a:latin typeface="Arial" panose="020B0604020202020204" pitchFamily="34" charset="0"/>
                <a:ea typeface="MS PGothic" panose="020B0600070205080204" pitchFamily="34" charset="-128"/>
              </a:defRPr>
            </a:lvl4pPr>
            <a:lvl5pPr marL="2057400" indent="-228600">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marL="0" lvl="1" indent="0">
              <a:lnSpc>
                <a:spcPct val="115000"/>
              </a:lnSpc>
              <a:spcBef>
                <a:spcPct val="0"/>
              </a:spcBef>
              <a:buClr>
                <a:srgbClr val="D52B1E"/>
              </a:buClr>
              <a:buSzPct val="80000"/>
            </a:pPr>
            <a:r>
              <a:rPr lang="it-IT" altLang="it-IT" sz="1400" dirty="0">
                <a:solidFill>
                  <a:schemeClr val="tx1">
                    <a:lumMod val="75000"/>
                    <a:lumOff val="25000"/>
                  </a:schemeClr>
                </a:solidFill>
                <a:latin typeface="+mj-lt"/>
              </a:rPr>
              <a:t>SULLA BASE DELLE MANIFESTAZIONI DI INTERESSE DI CUI ALLA LINEA DI INTERVENTO B, INVITALIA POTRÀ RICHIEDERE AL SOGGETTO PROPONENTE L’ATTIVAZIONE DI UNO SPECIFICO MODULO DELLA DURATA DI 5 GIORNATE, FOCALIZZATO SUGLI AMBITI DI COMPETENZA MAGGIORMENTE RICHIESTI DAI SOGGETTI OSPITANTI .</a:t>
            </a:r>
          </a:p>
        </p:txBody>
      </p:sp>
    </p:spTree>
    <p:extLst>
      <p:ext uri="{BB962C8B-B14F-4D97-AF65-F5344CB8AC3E}">
        <p14:creationId xmlns:p14="http://schemas.microsoft.com/office/powerpoint/2010/main" val="1796142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8">
            <a:extLst>
              <a:ext uri="{FF2B5EF4-FFF2-40B4-BE49-F238E27FC236}">
                <a16:creationId xmlns:a16="http://schemas.microsoft.com/office/drawing/2014/main" id="{98872D01-863C-6EB6-4D83-473633D392A6}"/>
              </a:ext>
            </a:extLst>
          </p:cNvPr>
          <p:cNvSpPr txBox="1">
            <a:spLocks noChangeArrowheads="1"/>
          </p:cNvSpPr>
          <p:nvPr/>
        </p:nvSpPr>
        <p:spPr bwMode="auto">
          <a:xfrm>
            <a:off x="955452" y="1354138"/>
            <a:ext cx="602637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1600">
                <a:solidFill>
                  <a:srgbClr val="37424A"/>
                </a:solidFill>
                <a:latin typeface="Arial" panose="020B0604020202020204" pitchFamily="34" charset="0"/>
                <a:ea typeface="MS PGothic" panose="020B0600070205080204" pitchFamily="34" charset="-128"/>
              </a:defRPr>
            </a:lvl1pPr>
            <a:lvl2pPr marL="742950" indent="-28575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a:spcBef>
                <a:spcPct val="0"/>
              </a:spcBef>
            </a:pPr>
            <a:r>
              <a:rPr lang="it-IT" altLang="it-IT" sz="1800" dirty="0">
                <a:solidFill>
                  <a:srgbClr val="990033"/>
                </a:solidFill>
                <a:latin typeface="+mj-lt"/>
              </a:rPr>
              <a:t>LINEA A – </a:t>
            </a:r>
            <a:r>
              <a:rPr lang="it-IT" altLang="it-IT" sz="1800" dirty="0">
                <a:solidFill>
                  <a:srgbClr val="008080"/>
                </a:solidFill>
                <a:latin typeface="+mj-lt"/>
              </a:rPr>
              <a:t>IL GRUPPO DI LAVORO</a:t>
            </a:r>
          </a:p>
          <a:p>
            <a:pPr>
              <a:spcBef>
                <a:spcPct val="0"/>
              </a:spcBef>
            </a:pPr>
            <a:endParaRPr lang="it-IT" altLang="it-IT" sz="1800" dirty="0">
              <a:solidFill>
                <a:srgbClr val="008080"/>
              </a:solidFill>
              <a:latin typeface="Arial Nova Light" panose="020B0304020202020204" pitchFamily="34" charset="0"/>
            </a:endParaRPr>
          </a:p>
          <a:p>
            <a:pPr>
              <a:spcBef>
                <a:spcPct val="0"/>
              </a:spcBef>
            </a:pPr>
            <a:endParaRPr lang="it-IT" altLang="it-IT" sz="1800" dirty="0">
              <a:solidFill>
                <a:srgbClr val="990033"/>
              </a:solidFill>
              <a:latin typeface="Arial Nova Light" panose="020B0304020202020204" pitchFamily="34" charset="0"/>
            </a:endParaRPr>
          </a:p>
        </p:txBody>
      </p:sp>
      <p:sp>
        <p:nvSpPr>
          <p:cNvPr id="7" name="CasellaDiTesto 12">
            <a:extLst>
              <a:ext uri="{FF2B5EF4-FFF2-40B4-BE49-F238E27FC236}">
                <a16:creationId xmlns:a16="http://schemas.microsoft.com/office/drawing/2014/main" id="{B5396F29-A25C-823E-AC3A-BBBC8B3B9010}"/>
              </a:ext>
            </a:extLst>
          </p:cNvPr>
          <p:cNvSpPr txBox="1">
            <a:spLocks noChangeArrowheads="1"/>
          </p:cNvSpPr>
          <p:nvPr/>
        </p:nvSpPr>
        <p:spPr bwMode="auto">
          <a:xfrm>
            <a:off x="720356" y="1882482"/>
            <a:ext cx="3890973" cy="841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FontTx/>
              <a:buNone/>
            </a:pPr>
            <a:r>
              <a:rPr lang="it-IT" altLang="it-IT" sz="1400" dirty="0">
                <a:solidFill>
                  <a:schemeClr val="tx1">
                    <a:lumMod val="75000"/>
                    <a:lumOff val="25000"/>
                  </a:schemeClr>
                </a:solidFill>
                <a:latin typeface="+mj-lt"/>
              </a:rPr>
              <a:t>IL GRUPPO DI LAVORO PUÒ ESSERE COMPOSTO DA:</a:t>
            </a:r>
          </a:p>
          <a:p>
            <a:pPr lvl="1">
              <a:spcBef>
                <a:spcPct val="0"/>
              </a:spcBef>
              <a:spcAft>
                <a:spcPts val="800"/>
              </a:spcAft>
              <a:buClrTx/>
              <a:buSzTx/>
              <a:buFontTx/>
              <a:buNone/>
            </a:pPr>
            <a:endParaRPr lang="it-IT" altLang="it-IT" sz="1400" dirty="0">
              <a:solidFill>
                <a:schemeClr val="tx1">
                  <a:lumMod val="75000"/>
                  <a:lumOff val="25000"/>
                </a:schemeClr>
              </a:solidFill>
              <a:latin typeface="+mj-lt"/>
              <a:cs typeface="Calibri" panose="020F0502020204030204" pitchFamily="34" charset="0"/>
            </a:endParaRPr>
          </a:p>
        </p:txBody>
      </p:sp>
      <p:pic>
        <p:nvPicPr>
          <p:cNvPr id="11" name="Immagine 10">
            <a:extLst>
              <a:ext uri="{FF2B5EF4-FFF2-40B4-BE49-F238E27FC236}">
                <a16:creationId xmlns:a16="http://schemas.microsoft.com/office/drawing/2014/main" id="{F2DF7F0C-D0A3-FA32-DE86-5EDD4F63BAAA}"/>
              </a:ext>
            </a:extLst>
          </p:cNvPr>
          <p:cNvPicPr>
            <a:picLocks noChangeAspect="1"/>
          </p:cNvPicPr>
          <p:nvPr/>
        </p:nvPicPr>
        <p:blipFill rotWithShape="1">
          <a:blip r:embed="rId2">
            <a:extLst>
              <a:ext uri="{28A0092B-C50C-407E-A947-70E740481C1C}">
                <a14:useLocalDpi xmlns:a14="http://schemas.microsoft.com/office/drawing/2010/main" val="0"/>
              </a:ext>
            </a:extLst>
          </a:blip>
          <a:srcRect l="6501"/>
          <a:stretch/>
        </p:blipFill>
        <p:spPr>
          <a:xfrm>
            <a:off x="0" y="-64904"/>
            <a:ext cx="12192000" cy="998354"/>
          </a:xfrm>
          <a:prstGeom prst="rect">
            <a:avLst/>
          </a:prstGeom>
        </p:spPr>
      </p:pic>
      <p:sp>
        <p:nvSpPr>
          <p:cNvPr id="3" name="CasellaDiTesto 12">
            <a:extLst>
              <a:ext uri="{FF2B5EF4-FFF2-40B4-BE49-F238E27FC236}">
                <a16:creationId xmlns:a16="http://schemas.microsoft.com/office/drawing/2014/main" id="{ACCC9FB2-B8D3-0A91-C212-0AFF27C3ED46}"/>
              </a:ext>
            </a:extLst>
          </p:cNvPr>
          <p:cNvSpPr txBox="1">
            <a:spLocks noChangeArrowheads="1"/>
          </p:cNvSpPr>
          <p:nvPr/>
        </p:nvSpPr>
        <p:spPr bwMode="auto">
          <a:xfrm>
            <a:off x="4998238" y="1879014"/>
            <a:ext cx="3890973"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None/>
            </a:pPr>
            <a:r>
              <a:rPr lang="it-IT" altLang="it-IT" sz="1400" dirty="0">
                <a:solidFill>
                  <a:schemeClr val="tx1">
                    <a:lumMod val="75000"/>
                    <a:lumOff val="25000"/>
                  </a:schemeClr>
                </a:solidFill>
                <a:latin typeface="+mj-lt"/>
              </a:rPr>
              <a:t>N. 1 DOCENTE, CON COMPETENZE IN MATERIA DI SOFT SKILLS E PREFERIBILMENTE CON ESPERIENZA LAVORATIVA IN CONTESTI AD ELEVATA ESCLUSIONE SOCIALE (</a:t>
            </a:r>
            <a:r>
              <a:rPr lang="it-IT" altLang="it-IT" sz="1400" dirty="0">
                <a:solidFill>
                  <a:srgbClr val="4EA7A7"/>
                </a:solidFill>
                <a:latin typeface="+mj-lt"/>
              </a:rPr>
              <a:t>OPZIONALE</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DOCENTE, CON COMPETENZE IN MATERIA DI DIRITTO E MERCATO DEL LAVORO E PREFERIBILMENTE CON ESPERIENZA LAVORATIVA IN CONTESTI AD ELEVATA ESCLUSIONE SOCIALE (</a:t>
            </a:r>
            <a:r>
              <a:rPr lang="it-IT" altLang="it-IT" sz="1400" dirty="0">
                <a:solidFill>
                  <a:srgbClr val="4EA7A7"/>
                </a:solidFill>
                <a:latin typeface="+mj-lt"/>
              </a:rPr>
              <a:t>OPZIONALE</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DOCENTE, CON COMPETENZE INFORMATICHE E PREFERIBILMENTE CON ESPERIENZA LAVORATIVA IN CONTESTI AD ELEVATA ESCLUSIONE SOCIALE (</a:t>
            </a:r>
            <a:r>
              <a:rPr lang="it-IT" altLang="it-IT" sz="1400" dirty="0">
                <a:solidFill>
                  <a:srgbClr val="4EA7A7"/>
                </a:solidFill>
                <a:latin typeface="+mj-lt"/>
              </a:rPr>
              <a:t>OPZIONALE</a:t>
            </a:r>
            <a:r>
              <a:rPr lang="it-IT" altLang="it-IT" sz="1400" dirty="0">
                <a:solidFill>
                  <a:schemeClr val="tx1">
                    <a:lumMod val="75000"/>
                    <a:lumOff val="25000"/>
                  </a:schemeClr>
                </a:solidFill>
                <a:latin typeface="+mj-lt"/>
              </a:rPr>
              <a:t>).</a:t>
            </a:r>
          </a:p>
        </p:txBody>
      </p:sp>
      <p:sp>
        <p:nvSpPr>
          <p:cNvPr id="2" name="CasellaDiTesto 2">
            <a:extLst>
              <a:ext uri="{FF2B5EF4-FFF2-40B4-BE49-F238E27FC236}">
                <a16:creationId xmlns:a16="http://schemas.microsoft.com/office/drawing/2014/main" id="{447B5166-7932-7057-D0DD-DB30F0D8CC88}"/>
              </a:ext>
            </a:extLst>
          </p:cNvPr>
          <p:cNvSpPr txBox="1">
            <a:spLocks noChangeArrowheads="1"/>
          </p:cNvSpPr>
          <p:nvPr/>
        </p:nvSpPr>
        <p:spPr bwMode="auto">
          <a:xfrm>
            <a:off x="8889211" y="5502174"/>
            <a:ext cx="2989262"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ea typeface="MS PGothic" panose="020B0600070205080204" pitchFamily="34" charset="-128"/>
              </a:defRPr>
            </a:lvl1pPr>
            <a:lvl2pPr marL="742950" indent="-285750">
              <a:defRPr sz="2000">
                <a:solidFill>
                  <a:schemeClr val="tx1"/>
                </a:solidFill>
                <a:latin typeface="Arial" panose="020B0604020202020204" pitchFamily="34" charset="0"/>
                <a:ea typeface="MS PGothic" panose="020B0600070205080204" pitchFamily="34" charset="-128"/>
              </a:defRPr>
            </a:lvl2pPr>
            <a:lvl3pPr marL="1143000" indent="-228600">
              <a:defRPr sz="2000">
                <a:solidFill>
                  <a:schemeClr val="tx1"/>
                </a:solidFill>
                <a:latin typeface="Arial" panose="020B0604020202020204" pitchFamily="34" charset="0"/>
                <a:ea typeface="MS PGothic" panose="020B0600070205080204" pitchFamily="34" charset="-128"/>
              </a:defRPr>
            </a:lvl3pPr>
            <a:lvl4pPr marL="1600200" indent="-228600">
              <a:defRPr sz="2000">
                <a:solidFill>
                  <a:schemeClr val="tx1"/>
                </a:solidFill>
                <a:latin typeface="Arial" panose="020B0604020202020204" pitchFamily="34" charset="0"/>
                <a:ea typeface="MS PGothic" panose="020B0600070205080204" pitchFamily="34" charset="-128"/>
              </a:defRPr>
            </a:lvl4pPr>
            <a:lvl5pPr marL="2057400" indent="-228600">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a:spcBef>
                <a:spcPct val="0"/>
              </a:spcBef>
              <a:spcAft>
                <a:spcPts val="800"/>
              </a:spcAft>
            </a:pPr>
            <a:r>
              <a:rPr lang="it-IT" altLang="it-IT" sz="1000" i="1" dirty="0">
                <a:solidFill>
                  <a:schemeClr val="tx1">
                    <a:lumMod val="75000"/>
                    <a:lumOff val="25000"/>
                  </a:schemeClr>
                </a:solidFill>
                <a:latin typeface="Arial Nova Light" panose="020B0304020202020204" pitchFamily="34" charset="0"/>
              </a:rPr>
              <a:t>CIASCUN PROGETTO DEVE NECESSARIAMENTE PREVEDERE IL COINVOLGIMENTO DI ALMENO DUE FIGURE PROFESSIONALI OPZIONALI, OLTRE A QUELLE INDICATE COME OBBLIGATORIE. </a:t>
            </a:r>
          </a:p>
        </p:txBody>
      </p:sp>
      <p:sp>
        <p:nvSpPr>
          <p:cNvPr id="4" name="CasellaDiTesto 12">
            <a:extLst>
              <a:ext uri="{FF2B5EF4-FFF2-40B4-BE49-F238E27FC236}">
                <a16:creationId xmlns:a16="http://schemas.microsoft.com/office/drawing/2014/main" id="{F580CAD4-63D5-9704-2C4C-43FCAF1C0094}"/>
              </a:ext>
            </a:extLst>
          </p:cNvPr>
          <p:cNvSpPr txBox="1">
            <a:spLocks noChangeArrowheads="1"/>
          </p:cNvSpPr>
          <p:nvPr/>
        </p:nvSpPr>
        <p:spPr bwMode="auto">
          <a:xfrm>
            <a:off x="747131" y="2492082"/>
            <a:ext cx="3890973" cy="3303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defRPr sz="1600">
                <a:solidFill>
                  <a:srgbClr val="37424A"/>
                </a:solidFill>
                <a:latin typeface="Arial" panose="020B0604020202020204" pitchFamily="34" charset="0"/>
                <a:ea typeface="MS PGothic" panose="020B0600070205080204" pitchFamily="34" charset="-128"/>
              </a:defRPr>
            </a:lvl1pPr>
            <a:lvl2pPr marL="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2pPr>
            <a:lvl3pPr marL="11430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3pPr>
            <a:lvl4pPr marL="16002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4pPr>
            <a:lvl5pPr marL="2057400" indent="-228600">
              <a:spcBef>
                <a:spcPct val="20000"/>
              </a:spcBef>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D52B1E"/>
              </a:buClr>
              <a:buSzPct val="80000"/>
              <a:buFont typeface="Wingdings" panose="05000000000000000000" pitchFamily="2" charset="2"/>
              <a:buChar char="§"/>
              <a:defRPr sz="1600">
                <a:solidFill>
                  <a:srgbClr val="37424A"/>
                </a:solidFill>
                <a:latin typeface="Arial" panose="020B0604020202020204" pitchFamily="34" charset="0"/>
                <a:ea typeface="MS PGothic" panose="020B0600070205080204" pitchFamily="34" charset="-128"/>
              </a:defRPr>
            </a:lvl9pPr>
          </a:lstStyle>
          <a:p>
            <a:pPr lvl="1">
              <a:spcBef>
                <a:spcPct val="0"/>
              </a:spcBef>
              <a:spcAft>
                <a:spcPts val="800"/>
              </a:spcAft>
              <a:buClrTx/>
              <a:buSzTx/>
              <a:buNone/>
            </a:pPr>
            <a:r>
              <a:rPr lang="it-IT" altLang="it-IT" sz="1400" dirty="0">
                <a:solidFill>
                  <a:schemeClr val="tx1">
                    <a:lumMod val="75000"/>
                    <a:lumOff val="25000"/>
                  </a:schemeClr>
                </a:solidFill>
                <a:latin typeface="+mj-lt"/>
              </a:rPr>
              <a:t>N. 1 COORDINATORE DI PROGETTO (</a:t>
            </a:r>
            <a:r>
              <a:rPr lang="it-IT" altLang="it-IT" sz="1400" dirty="0">
                <a:solidFill>
                  <a:srgbClr val="4EA7A7"/>
                </a:solidFill>
                <a:latin typeface="+mj-lt"/>
              </a:rPr>
              <a:t>OBBLIGATORIO</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TUTOR D’AULA (</a:t>
            </a:r>
            <a:r>
              <a:rPr lang="it-IT" altLang="it-IT" sz="1400" dirty="0">
                <a:solidFill>
                  <a:srgbClr val="4EA7A7"/>
                </a:solidFill>
                <a:latin typeface="+mj-lt"/>
              </a:rPr>
              <a:t>OBBLIGATORIO</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MEDIATORE O FACILITATORE, CON UNA CONOSCENZA DIRETTA DELLE COMUNITÀ RSC E/O DEL TESSUTO PRODUTTIVO DEL TERRITORIO DI RIFERIMENTO (</a:t>
            </a:r>
            <a:r>
              <a:rPr lang="it-IT" altLang="it-IT" sz="1400" dirty="0">
                <a:solidFill>
                  <a:srgbClr val="4EA7A7"/>
                </a:solidFill>
                <a:latin typeface="+mj-lt"/>
              </a:rPr>
              <a:t>OBBLIGATORIO</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PSICOLOGO O ASSISTENTE SOCIALE (</a:t>
            </a:r>
            <a:r>
              <a:rPr lang="it-IT" altLang="it-IT" sz="1400" dirty="0">
                <a:solidFill>
                  <a:srgbClr val="4EA7A7"/>
                </a:solidFill>
                <a:latin typeface="+mj-lt"/>
              </a:rPr>
              <a:t>OPZIONALE</a:t>
            </a:r>
            <a:r>
              <a:rPr lang="it-IT" altLang="it-IT" sz="1400" dirty="0">
                <a:solidFill>
                  <a:schemeClr val="tx1">
                    <a:lumMod val="75000"/>
                    <a:lumOff val="25000"/>
                  </a:schemeClr>
                </a:solidFill>
                <a:latin typeface="+mj-lt"/>
              </a:rPr>
              <a:t>);</a:t>
            </a:r>
          </a:p>
          <a:p>
            <a:pPr lvl="1">
              <a:spcBef>
                <a:spcPct val="0"/>
              </a:spcBef>
              <a:spcAft>
                <a:spcPts val="800"/>
              </a:spcAft>
              <a:buClrTx/>
              <a:buSzTx/>
              <a:buNone/>
            </a:pPr>
            <a:r>
              <a:rPr lang="it-IT" altLang="it-IT" sz="1400" dirty="0">
                <a:solidFill>
                  <a:schemeClr val="tx1">
                    <a:lumMod val="75000"/>
                    <a:lumOff val="25000"/>
                  </a:schemeClr>
                </a:solidFill>
                <a:latin typeface="+mj-lt"/>
              </a:rPr>
              <a:t>N. 1 DOCENTE, CON COMPETENZE LINGUISTICHE E PREFERIBILMENTE CON ESPERIENZA LAVORATIVA IN CONTESTI AD ELEVATA ESCLUSIONE SOCIALE (</a:t>
            </a:r>
            <a:r>
              <a:rPr lang="it-IT" altLang="it-IT" sz="1400" dirty="0">
                <a:solidFill>
                  <a:srgbClr val="4EA7A7"/>
                </a:solidFill>
                <a:latin typeface="+mj-lt"/>
              </a:rPr>
              <a:t>OPZIONALE</a:t>
            </a:r>
            <a:r>
              <a:rPr lang="it-IT" altLang="it-IT" sz="1400" dirty="0">
                <a:solidFill>
                  <a:schemeClr val="tx1">
                    <a:lumMod val="75000"/>
                    <a:lumOff val="25000"/>
                  </a:schemeClr>
                </a:solidFill>
                <a:latin typeface="+mj-lt"/>
              </a:rPr>
              <a:t>);</a:t>
            </a:r>
          </a:p>
        </p:txBody>
      </p:sp>
    </p:spTree>
    <p:extLst>
      <p:ext uri="{BB962C8B-B14F-4D97-AF65-F5344CB8AC3E}">
        <p14:creationId xmlns:p14="http://schemas.microsoft.com/office/powerpoint/2010/main" val="1041294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2399</Words>
  <Application>Microsoft Office PowerPoint</Application>
  <PresentationFormat>Widescreen</PresentationFormat>
  <Paragraphs>167</Paragraphs>
  <Slides>21</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21</vt:i4>
      </vt:variant>
    </vt:vector>
  </HeadingPairs>
  <TitlesOfParts>
    <vt:vector size="31" baseType="lpstr">
      <vt:lpstr>Arial</vt:lpstr>
      <vt:lpstr>Arial Nova</vt:lpstr>
      <vt:lpstr>Arial Nova Cond Light</vt:lpstr>
      <vt:lpstr>Arial Nova Light</vt:lpstr>
      <vt:lpstr>Bahnschrift Light Condensed</vt:lpstr>
      <vt:lpstr>Bahnschrift SemiBold Condensed</vt:lpstr>
      <vt:lpstr>Calibri</vt:lpstr>
      <vt:lpstr>Calibri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Invitalia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Pacella Lucia</dc:creator>
  <cp:lastModifiedBy>Nano Gloria Rita</cp:lastModifiedBy>
  <cp:revision>21</cp:revision>
  <dcterms:created xsi:type="dcterms:W3CDTF">2022-11-10T07:46:57Z</dcterms:created>
  <dcterms:modified xsi:type="dcterms:W3CDTF">2022-11-10T14:36:38Z</dcterms:modified>
</cp:coreProperties>
</file>