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1057" r:id="rId5"/>
    <p:sldId id="1062" r:id="rId6"/>
    <p:sldId id="300" r:id="rId7"/>
    <p:sldId id="849" r:id="rId8"/>
    <p:sldId id="301" r:id="rId9"/>
    <p:sldId id="847" r:id="rId10"/>
    <p:sldId id="1081" r:id="rId11"/>
    <p:sldId id="1082" r:id="rId12"/>
    <p:sldId id="1058" r:id="rId13"/>
    <p:sldId id="1100" r:id="rId14"/>
    <p:sldId id="1098" r:id="rId15"/>
    <p:sldId id="1097" r:id="rId16"/>
    <p:sldId id="846" r:id="rId17"/>
    <p:sldId id="754" r:id="rId18"/>
    <p:sldId id="1039" r:id="rId19"/>
    <p:sldId id="1096" r:id="rId20"/>
    <p:sldId id="757" r:id="rId21"/>
    <p:sldId id="298" r:id="rId22"/>
    <p:sldId id="1056" r:id="rId23"/>
    <p:sldId id="759" r:id="rId24"/>
    <p:sldId id="1064" r:id="rId25"/>
    <p:sldId id="1094" r:id="rId26"/>
    <p:sldId id="1055" r:id="rId27"/>
    <p:sldId id="1066" r:id="rId28"/>
    <p:sldId id="1040" r:id="rId29"/>
    <p:sldId id="1095" r:id="rId30"/>
    <p:sldId id="1042" r:id="rId31"/>
    <p:sldId id="758" r:id="rId32"/>
    <p:sldId id="1059"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le Anna" initials="MA" lastIdx="5" clrIdx="0">
    <p:extLst>
      <p:ext uri="{19B8F6BF-5375-455C-9EA6-DF929625EA0E}">
        <p15:presenceInfo xmlns:p15="http://schemas.microsoft.com/office/powerpoint/2012/main" userId="S::amiele@invitalia.it::1ede49fa-9c80-4ef6-9548-cac833ddc59c" providerId="AD"/>
      </p:ext>
    </p:extLst>
  </p:cmAuthor>
  <p:cmAuthor id="2" name="Ambrosio Laura" initials="AL" lastIdx="1" clrIdx="1">
    <p:extLst>
      <p:ext uri="{19B8F6BF-5375-455C-9EA6-DF929625EA0E}">
        <p15:presenceInfo xmlns:p15="http://schemas.microsoft.com/office/powerpoint/2012/main" userId="S::lambrosio@invitalia.it::ee5db337-4218-4e5a-a680-ee48a3c4ec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598"/>
    <a:srgbClr val="F28D2C"/>
    <a:srgbClr val="957BB6"/>
    <a:srgbClr val="007859"/>
    <a:srgbClr val="A8C830"/>
    <a:srgbClr val="2C7658"/>
    <a:srgbClr val="336F4A"/>
    <a:srgbClr val="366C3C"/>
    <a:srgbClr val="3D6026"/>
    <a:srgbClr val="4360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Stile scuro 1 - Colore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ile scuro 1 - Color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ile 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Stile con tema 2 - Color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754" autoAdjust="0"/>
    <p:restoredTop sz="96357" autoAdjust="0"/>
  </p:normalViewPr>
  <p:slideViewPr>
    <p:cSldViewPr snapToGrid="0">
      <p:cViewPr varScale="1">
        <p:scale>
          <a:sx n="74" d="100"/>
          <a:sy n="74" d="100"/>
        </p:scale>
        <p:origin x="684" y="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69ACB-C048-4763-8124-09B7E7BBD128}" type="datetimeFigureOut">
              <a:rPr lang="it-IT" smtClean="0"/>
              <a:t>27/08/2026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9A80D-9740-4498-8AFC-BA16B449E92C}" type="slidenum">
              <a:rPr lang="it-IT" smtClean="0"/>
              <a:t>‹N›</a:t>
            </a:fld>
            <a:endParaRPr lang="it-IT"/>
          </a:p>
        </p:txBody>
      </p:sp>
    </p:spTree>
    <p:extLst>
      <p:ext uri="{BB962C8B-B14F-4D97-AF65-F5344CB8AC3E}">
        <p14:creationId xmlns:p14="http://schemas.microsoft.com/office/powerpoint/2010/main" val="60209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2</a:t>
            </a:fld>
            <a:endParaRPr lang="it-IT"/>
          </a:p>
        </p:txBody>
      </p:sp>
    </p:spTree>
    <p:extLst>
      <p:ext uri="{BB962C8B-B14F-4D97-AF65-F5344CB8AC3E}">
        <p14:creationId xmlns:p14="http://schemas.microsoft.com/office/powerpoint/2010/main" val="2010688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28</a:t>
            </a:fld>
            <a:endParaRPr lang="it-IT"/>
          </a:p>
        </p:txBody>
      </p:sp>
    </p:spTree>
    <p:extLst>
      <p:ext uri="{BB962C8B-B14F-4D97-AF65-F5344CB8AC3E}">
        <p14:creationId xmlns:p14="http://schemas.microsoft.com/office/powerpoint/2010/main" val="1765137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3</a:t>
            </a:fld>
            <a:endParaRPr lang="it-IT"/>
          </a:p>
        </p:txBody>
      </p:sp>
    </p:spTree>
    <p:extLst>
      <p:ext uri="{BB962C8B-B14F-4D97-AF65-F5344CB8AC3E}">
        <p14:creationId xmlns:p14="http://schemas.microsoft.com/office/powerpoint/2010/main" val="179970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7</a:t>
            </a:fld>
            <a:endParaRPr lang="it-IT"/>
          </a:p>
        </p:txBody>
      </p:sp>
    </p:spTree>
    <p:extLst>
      <p:ext uri="{BB962C8B-B14F-4D97-AF65-F5344CB8AC3E}">
        <p14:creationId xmlns:p14="http://schemas.microsoft.com/office/powerpoint/2010/main" val="2127310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8</a:t>
            </a:fld>
            <a:endParaRPr lang="it-IT"/>
          </a:p>
        </p:txBody>
      </p:sp>
    </p:spTree>
    <p:extLst>
      <p:ext uri="{BB962C8B-B14F-4D97-AF65-F5344CB8AC3E}">
        <p14:creationId xmlns:p14="http://schemas.microsoft.com/office/powerpoint/2010/main" val="2954780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14</a:t>
            </a:fld>
            <a:endParaRPr lang="it-IT"/>
          </a:p>
        </p:txBody>
      </p:sp>
    </p:spTree>
    <p:extLst>
      <p:ext uri="{BB962C8B-B14F-4D97-AF65-F5344CB8AC3E}">
        <p14:creationId xmlns:p14="http://schemas.microsoft.com/office/powerpoint/2010/main" val="8554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23</a:t>
            </a:fld>
            <a:endParaRPr lang="it-IT"/>
          </a:p>
        </p:txBody>
      </p:sp>
    </p:spTree>
    <p:extLst>
      <p:ext uri="{BB962C8B-B14F-4D97-AF65-F5344CB8AC3E}">
        <p14:creationId xmlns:p14="http://schemas.microsoft.com/office/powerpoint/2010/main" val="1445437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24</a:t>
            </a:fld>
            <a:endParaRPr lang="it-IT"/>
          </a:p>
        </p:txBody>
      </p:sp>
    </p:spTree>
    <p:extLst>
      <p:ext uri="{BB962C8B-B14F-4D97-AF65-F5344CB8AC3E}">
        <p14:creationId xmlns:p14="http://schemas.microsoft.com/office/powerpoint/2010/main" val="2810166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1C9A80D-9740-4498-8AFC-BA16B449E92C}" type="slidenum">
              <a:rPr lang="it-IT" smtClean="0"/>
              <a:t>25</a:t>
            </a:fld>
            <a:endParaRPr lang="it-IT"/>
          </a:p>
        </p:txBody>
      </p:sp>
    </p:spTree>
    <p:extLst>
      <p:ext uri="{BB962C8B-B14F-4D97-AF65-F5344CB8AC3E}">
        <p14:creationId xmlns:p14="http://schemas.microsoft.com/office/powerpoint/2010/main" val="119262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B3D0C-CAE0-AA50-0B01-71B8BD597DF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DB592B-5B78-F30C-9CFB-A41F0B6D84C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1A52F40-0498-C1D0-20E8-953B68DCB68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B38CA81-AFDD-C2E0-245F-36FB001B5EBC}"/>
              </a:ext>
            </a:extLst>
          </p:cNvPr>
          <p:cNvSpPr>
            <a:spLocks noGrp="1"/>
          </p:cNvSpPr>
          <p:nvPr>
            <p:ph type="sldNum" sz="quarter" idx="5"/>
          </p:nvPr>
        </p:nvSpPr>
        <p:spPr/>
        <p:txBody>
          <a:bodyPr/>
          <a:lstStyle/>
          <a:p>
            <a:fld id="{41C9A80D-9740-4498-8AFC-BA16B449E92C}" type="slidenum">
              <a:rPr lang="it-IT" smtClean="0"/>
              <a:t>26</a:t>
            </a:fld>
            <a:endParaRPr lang="it-IT"/>
          </a:p>
        </p:txBody>
      </p:sp>
    </p:spTree>
    <p:extLst>
      <p:ext uri="{BB962C8B-B14F-4D97-AF65-F5344CB8AC3E}">
        <p14:creationId xmlns:p14="http://schemas.microsoft.com/office/powerpoint/2010/main" val="2930826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63A9FC-0CFD-1243-A3E6-95F235EE4CD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0637D2E-A28E-2A48-926A-2412D0CB11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5174A5A-439B-8248-8AE6-2260D49B9411}"/>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8F4BFB02-22FC-B74A-B226-1C9C582550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FE2B39-911A-AC41-9C4E-4337CF1ACE26}"/>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2457834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B55A6A-3BA8-4A45-98F6-89320367854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7512CEA-339D-D445-9AA5-896B355A108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0D679F-F2C4-4341-BB4A-C5DF74968900}"/>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8543D60A-AC84-C849-80C6-6F4F9B5A12B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2A86AD0-D268-6C4F-B86E-BB1484B172EE}"/>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223088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732795B-4F3D-F44F-9205-BC1F16BB853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B96505-82D5-4E47-868E-4A8A71D15C2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FAEB822-8471-FC4C-9D98-35E7826E48DE}"/>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9A46BC83-5C7C-654E-AE6C-A82425E661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249CB1-901B-2245-8F0C-F1089221BBA6}"/>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3100601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olo e contenuto">
    <p:bg>
      <p:bgRef idx="1001">
        <a:schemeClr val="bg1"/>
      </p:bgRef>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02BD08B3-E16D-452F-97DD-ECD299AB9053}"/>
              </a:ext>
            </a:extLst>
          </p:cNvPr>
          <p:cNvSpPr/>
          <p:nvPr userDrawn="1"/>
        </p:nvSpPr>
        <p:spPr>
          <a:xfrm>
            <a:off x="0" y="-2541"/>
            <a:ext cx="12192000" cy="1343309"/>
          </a:xfrm>
          <a:prstGeom prst="rect">
            <a:avLst/>
          </a:prstGeom>
          <a:solidFill>
            <a:srgbClr val="007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FFFFFF"/>
              </a:solidFill>
              <a:effectLst/>
              <a:uLnTx/>
              <a:uFillTx/>
              <a:latin typeface="Arial"/>
              <a:ea typeface="ＭＳ Ｐゴシック"/>
              <a:cs typeface="+mn-cs"/>
            </a:endParaRPr>
          </a:p>
        </p:txBody>
      </p:sp>
      <p:pic>
        <p:nvPicPr>
          <p:cNvPr id="8" name="Immagine 7" descr="Immagine che contiene disegnando&#10;&#10;Descrizione generata automaticamente">
            <a:extLst>
              <a:ext uri="{FF2B5EF4-FFF2-40B4-BE49-F238E27FC236}">
                <a16:creationId xmlns:a16="http://schemas.microsoft.com/office/drawing/2014/main" id="{FD26152F-521E-4F1C-BF71-F5BBDC95B4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04401" y="215900"/>
            <a:ext cx="1249511" cy="819007"/>
          </a:xfrm>
          <a:prstGeom prst="rect">
            <a:avLst/>
          </a:prstGeom>
        </p:spPr>
      </p:pic>
      <p:sp>
        <p:nvSpPr>
          <p:cNvPr id="5" name="Rectangle 5">
            <a:extLst>
              <a:ext uri="{FF2B5EF4-FFF2-40B4-BE49-F238E27FC236}">
                <a16:creationId xmlns:a16="http://schemas.microsoft.com/office/drawing/2014/main" id="{14708473-969B-4705-9ABF-1ADCF977DFB3}"/>
              </a:ext>
            </a:extLst>
          </p:cNvPr>
          <p:cNvSpPr>
            <a:spLocks noGrp="1" noChangeArrowheads="1"/>
          </p:cNvSpPr>
          <p:nvPr>
            <p:ph type="ftr" sz="quarter" idx="10"/>
          </p:nvPr>
        </p:nvSpPr>
        <p:spPr>
          <a:xfrm>
            <a:off x="10608733" y="6165850"/>
            <a:ext cx="1219200" cy="476250"/>
          </a:xfrm>
        </p:spPr>
        <p:txBody>
          <a:bodyPr/>
          <a:lstStyle>
            <a:lvl1pPr algn="r" eaLnBrk="1" hangingPunct="1">
              <a:defRPr sz="1100" smtClean="0">
                <a:solidFill>
                  <a:srgbClr val="37424A"/>
                </a:solidFill>
                <a:latin typeface="Arial" charset="0"/>
                <a:ea typeface="ＭＳ Ｐゴシック" charset="0"/>
              </a:defRPr>
            </a:lvl1pPr>
          </a:lstStyle>
          <a:p>
            <a:pPr>
              <a:defRPr/>
            </a:pPr>
            <a:fld id="{D3DE7BD6-63D8-4DBE-A58F-8B7683BEAB61}" type="slidenum">
              <a:rPr lang="it-IT" smtClean="0"/>
              <a:pPr>
                <a:defRPr/>
              </a:pPr>
              <a:t>‹N›</a:t>
            </a:fld>
            <a:endParaRPr lang="it-IT"/>
          </a:p>
        </p:txBody>
      </p:sp>
      <p:sp>
        <p:nvSpPr>
          <p:cNvPr id="3" name="Segnaposto contenuto 2">
            <a:extLst>
              <a:ext uri="{FF2B5EF4-FFF2-40B4-BE49-F238E27FC236}">
                <a16:creationId xmlns:a16="http://schemas.microsoft.com/office/drawing/2014/main" id="{A5EB842A-7D89-2942-0CB4-94C261D9DF09}"/>
              </a:ext>
            </a:extLst>
          </p:cNvPr>
          <p:cNvSpPr>
            <a:spLocks noGrp="1"/>
          </p:cNvSpPr>
          <p:nvPr>
            <p:ph sz="quarter" idx="11"/>
          </p:nvPr>
        </p:nvSpPr>
        <p:spPr>
          <a:xfrm>
            <a:off x="1992313" y="404813"/>
            <a:ext cx="4319587" cy="503237"/>
          </a:xfrm>
          <a:prstGeom prst="rect">
            <a:avLst/>
          </a:prstGeom>
        </p:spPr>
        <p:txBody>
          <a:bodyPr/>
          <a:lstStyle>
            <a:lvl1pPr>
              <a:defRPr sz="2600">
                <a:solidFill>
                  <a:schemeClr val="bg1"/>
                </a:solidFill>
                <a:latin typeface="DINPro-Bold"/>
              </a:defRPr>
            </a:lvl1pPr>
          </a:lstStyle>
          <a:p>
            <a:pPr lvl="0"/>
            <a:r>
              <a:rPr lang="it-IT"/>
              <a:t>Fare clic per modificare </a:t>
            </a:r>
          </a:p>
        </p:txBody>
      </p:sp>
    </p:spTree>
    <p:extLst>
      <p:ext uri="{BB962C8B-B14F-4D97-AF65-F5344CB8AC3E}">
        <p14:creationId xmlns:p14="http://schemas.microsoft.com/office/powerpoint/2010/main" val="140606976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6D575-308C-BF43-B090-0FF5CD4DEF5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2D216C-E547-614B-9ADA-2BA8CA09768A}"/>
              </a:ext>
            </a:extLst>
          </p:cNvPr>
          <p:cNvSpPr>
            <a:spLocks noGrp="1"/>
          </p:cNvSpPr>
          <p:nvPr>
            <p:ph idx="1"/>
          </p:nvPr>
        </p:nvSpPr>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D6E0A89-DE68-B44C-83C0-7EA70BCC6525}"/>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6F0684F0-EA4E-7446-9B98-B6A5C2BE45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3B92BC1-9131-1A44-8398-900854D38869}"/>
              </a:ext>
            </a:extLst>
          </p:cNvPr>
          <p:cNvSpPr>
            <a:spLocks noGrp="1"/>
          </p:cNvSpPr>
          <p:nvPr>
            <p:ph type="sldNum" sz="quarter" idx="12"/>
          </p:nvPr>
        </p:nvSpPr>
        <p:spPr/>
        <p:txBody>
          <a:bodyPr/>
          <a:lstStyle/>
          <a:p>
            <a:fld id="{5E5861DC-E96E-BF49-897D-FCC906D88635}" type="slidenum">
              <a:rPr lang="it-IT" smtClean="0"/>
              <a:t>‹N›</a:t>
            </a:fld>
            <a:endParaRPr lang="it-IT"/>
          </a:p>
        </p:txBody>
      </p:sp>
      <p:pic>
        <p:nvPicPr>
          <p:cNvPr id="8" name="Immagine 7">
            <a:extLst>
              <a:ext uri="{FF2B5EF4-FFF2-40B4-BE49-F238E27FC236}">
                <a16:creationId xmlns:a16="http://schemas.microsoft.com/office/drawing/2014/main" id="{5E6874E4-9BC0-F7AC-07FF-DA353C5F3844}"/>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tretch>
            <a:fillRect/>
          </a:stretch>
        </p:blipFill>
        <p:spPr>
          <a:xfrm>
            <a:off x="10878751" y="355841"/>
            <a:ext cx="981158" cy="601132"/>
          </a:xfrm>
          <a:prstGeom prst="rect">
            <a:avLst/>
          </a:prstGeom>
        </p:spPr>
      </p:pic>
      <p:sp>
        <p:nvSpPr>
          <p:cNvPr id="7" name="Rettangolo 6">
            <a:extLst>
              <a:ext uri="{FF2B5EF4-FFF2-40B4-BE49-F238E27FC236}">
                <a16:creationId xmlns:a16="http://schemas.microsoft.com/office/drawing/2014/main" id="{F04FAE9D-74EB-629A-4364-0DFF5EC45BF3}"/>
              </a:ext>
            </a:extLst>
          </p:cNvPr>
          <p:cNvSpPr/>
          <p:nvPr userDrawn="1"/>
        </p:nvSpPr>
        <p:spPr>
          <a:xfrm>
            <a:off x="0" y="-2541"/>
            <a:ext cx="12192000" cy="1343309"/>
          </a:xfrm>
          <a:prstGeom prst="rect">
            <a:avLst/>
          </a:prstGeom>
          <a:solidFill>
            <a:srgbClr val="007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FFFFFF"/>
              </a:solidFill>
              <a:effectLst/>
              <a:uLnTx/>
              <a:uFillTx/>
              <a:latin typeface="Arial"/>
              <a:ea typeface="ＭＳ Ｐゴシック"/>
              <a:cs typeface="+mn-cs"/>
            </a:endParaRPr>
          </a:p>
        </p:txBody>
      </p:sp>
    </p:spTree>
    <p:extLst>
      <p:ext uri="{BB962C8B-B14F-4D97-AF65-F5344CB8AC3E}">
        <p14:creationId xmlns:p14="http://schemas.microsoft.com/office/powerpoint/2010/main" val="2295586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F937BE-5300-D944-AC8A-87400F748C3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FB1BFF2-DBA8-1C4C-AB41-B2B9557A9D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89B22A1-B4CF-F741-815C-EBD4D910CB2B}"/>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EBD09DB0-AE5A-D840-A7F7-F765A7D813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EAD4148-86AC-FA44-85C6-9A60AA6BEEA3}"/>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744818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381F0C-9172-4E46-A1F8-315DC06B246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8BFC06C-E44C-BC46-9CF8-591B3E03337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AA5501E-0E3E-4647-AA04-747D621D5AA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46FE537-4B8A-574B-A1E3-CE83465F22A5}"/>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6" name="Segnaposto piè di pagina 5">
            <a:extLst>
              <a:ext uri="{FF2B5EF4-FFF2-40B4-BE49-F238E27FC236}">
                <a16:creationId xmlns:a16="http://schemas.microsoft.com/office/drawing/2014/main" id="{77906377-ABA7-074F-98B1-93907E6A2BC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C3A0C09-43C4-6349-A466-D84497AE42F2}"/>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381129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3F1EB4-75D8-7F4A-A01C-19A0B8A868C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9EA27C3-B309-6346-B032-47A030A953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4BC175D-2CB9-8844-9C44-3C9ED6710B0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6F16690-EBF7-BC42-B613-5F4C20DE69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E538DF1-D1CA-6947-A3E8-9E71403919A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ADB9A65-DED0-8F4F-A2B8-819289B4B942}"/>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8" name="Segnaposto piè di pagina 7">
            <a:extLst>
              <a:ext uri="{FF2B5EF4-FFF2-40B4-BE49-F238E27FC236}">
                <a16:creationId xmlns:a16="http://schemas.microsoft.com/office/drawing/2014/main" id="{36DD2D8C-A232-F84C-80D6-D80A29F90A1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119F880-218C-1048-B054-E1B0777ACAE2}"/>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242180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97B141-63BF-EF4D-AD38-C78A9ECCFB1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800887A-3031-614E-BD96-A76E36AEB09B}"/>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4" name="Segnaposto piè di pagina 3">
            <a:extLst>
              <a:ext uri="{FF2B5EF4-FFF2-40B4-BE49-F238E27FC236}">
                <a16:creationId xmlns:a16="http://schemas.microsoft.com/office/drawing/2014/main" id="{A8D04708-42BA-CA48-82FA-DC11EBF94A2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715503-E587-FA45-80A9-D50BC08B7288}"/>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977269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80E2B95-5EDC-BF41-8868-C5E924E53FB3}"/>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3" name="Segnaposto piè di pagina 2">
            <a:extLst>
              <a:ext uri="{FF2B5EF4-FFF2-40B4-BE49-F238E27FC236}">
                <a16:creationId xmlns:a16="http://schemas.microsoft.com/office/drawing/2014/main" id="{0FBC5594-F714-AB43-9DA2-F6932E2B5FE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BFF7160-84CE-164C-B682-BD9B4D6E1F47}"/>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863731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96BBDE-439E-4F46-B258-1EDF55FE8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FB03D5-37FD-0940-8B09-F8AACF2CB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25A26AA-EA8B-2140-8E7C-84041C86E2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E83423B-6053-4F46-90B2-652830CF12D1}"/>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6" name="Segnaposto piè di pagina 5">
            <a:extLst>
              <a:ext uri="{FF2B5EF4-FFF2-40B4-BE49-F238E27FC236}">
                <a16:creationId xmlns:a16="http://schemas.microsoft.com/office/drawing/2014/main" id="{5E57AB06-9C6A-3C47-912E-D7D826FD8E2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4737D7-ED7F-124C-9E4D-5EAAB21A3DA3}"/>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204138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09800-70CE-A447-937D-0F86712DED2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0D4A723-233C-BE41-B36A-BF6D8E3A90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60080FF-3E5C-F54E-9A43-196DD3A66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F94A901-C28D-7647-BBAC-3F1148DBCC16}"/>
              </a:ext>
            </a:extLst>
          </p:cNvPr>
          <p:cNvSpPr>
            <a:spLocks noGrp="1"/>
          </p:cNvSpPr>
          <p:nvPr>
            <p:ph type="dt" sz="half" idx="10"/>
          </p:nvPr>
        </p:nvSpPr>
        <p:spPr/>
        <p:txBody>
          <a:bodyPr/>
          <a:lstStyle/>
          <a:p>
            <a:fld id="{579B19F8-D1A3-EE4F-A742-7A2F9C0F9D90}" type="datetimeFigureOut">
              <a:rPr lang="it-IT" smtClean="0"/>
              <a:t>27/08/2026</a:t>
            </a:fld>
            <a:endParaRPr lang="it-IT"/>
          </a:p>
        </p:txBody>
      </p:sp>
      <p:sp>
        <p:nvSpPr>
          <p:cNvPr id="6" name="Segnaposto piè di pagina 5">
            <a:extLst>
              <a:ext uri="{FF2B5EF4-FFF2-40B4-BE49-F238E27FC236}">
                <a16:creationId xmlns:a16="http://schemas.microsoft.com/office/drawing/2014/main" id="{62017E45-B481-C541-9540-F9CFCED4B33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262483D-D406-5244-B124-CB9DBA5B9BCD}"/>
              </a:ext>
            </a:extLst>
          </p:cNvPr>
          <p:cNvSpPr>
            <a:spLocks noGrp="1"/>
          </p:cNvSpPr>
          <p:nvPr>
            <p:ph type="sldNum" sz="quarter" idx="12"/>
          </p:nvPr>
        </p:nvSpPr>
        <p:spPr/>
        <p:txBody>
          <a:bodyPr/>
          <a:lstStyle/>
          <a:p>
            <a:fld id="{5E5861DC-E96E-BF49-897D-FCC906D88635}" type="slidenum">
              <a:rPr lang="it-IT" smtClean="0"/>
              <a:t>‹N›</a:t>
            </a:fld>
            <a:endParaRPr lang="it-IT"/>
          </a:p>
        </p:txBody>
      </p:sp>
    </p:spTree>
    <p:extLst>
      <p:ext uri="{BB962C8B-B14F-4D97-AF65-F5344CB8AC3E}">
        <p14:creationId xmlns:p14="http://schemas.microsoft.com/office/powerpoint/2010/main" val="3171093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BEA9200-E3F6-CA42-A425-692553061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226FEAB-930E-634A-B714-61BE869154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EABF26-CA3E-0149-BD79-A48D0A0519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9B19F8-D1A3-EE4F-A742-7A2F9C0F9D90}" type="datetimeFigureOut">
              <a:rPr lang="it-IT" smtClean="0"/>
              <a:t>27/08/2026</a:t>
            </a:fld>
            <a:endParaRPr lang="it-IT"/>
          </a:p>
        </p:txBody>
      </p:sp>
      <p:sp>
        <p:nvSpPr>
          <p:cNvPr id="5" name="Segnaposto piè di pagina 4">
            <a:extLst>
              <a:ext uri="{FF2B5EF4-FFF2-40B4-BE49-F238E27FC236}">
                <a16:creationId xmlns:a16="http://schemas.microsoft.com/office/drawing/2014/main" id="{9094E4A1-7E18-E046-9211-C84DBDFF6E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760FF7B-9958-4445-B551-ECA6638283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861DC-E96E-BF49-897D-FCC906D88635}" type="slidenum">
              <a:rPr lang="it-IT" smtClean="0"/>
              <a:t>‹N›</a:t>
            </a:fld>
            <a:endParaRPr lang="it-IT"/>
          </a:p>
        </p:txBody>
      </p:sp>
    </p:spTree>
    <p:extLst>
      <p:ext uri="{BB962C8B-B14F-4D97-AF65-F5344CB8AC3E}">
        <p14:creationId xmlns:p14="http://schemas.microsoft.com/office/powerpoint/2010/main" val="1959948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20sportelloassicurativo.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emf"/><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invitalia.it/sites/invitalia.it/files/2026-08/DD_5_agosto_2026-nf%20-%20Contratti%20di%20sviluppo%20filiera%20automotive.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ommission.europa.eu/strategy-and-policy/priorities-2019-2024/europe-fit-digital-age/european-chips-act_it"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emf"/><Relationship Id="rId7" Type="http://schemas.openxmlformats.org/officeDocument/2006/relationships/image" Target="../media/image9.sv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5B526991-BF84-415C-AAC4-4FDB888AB6A0}"/>
              </a:ext>
            </a:extLst>
          </p:cNvPr>
          <p:cNvSpPr/>
          <p:nvPr/>
        </p:nvSpPr>
        <p:spPr>
          <a:xfrm>
            <a:off x="6096000" y="2173778"/>
            <a:ext cx="5276849" cy="2510444"/>
          </a:xfrm>
          <a:prstGeom prst="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itolo 1">
            <a:extLst>
              <a:ext uri="{FF2B5EF4-FFF2-40B4-BE49-F238E27FC236}">
                <a16:creationId xmlns:a16="http://schemas.microsoft.com/office/drawing/2014/main" id="{5FB11AEB-6CB3-824A-8A84-8460DD06103A}"/>
              </a:ext>
            </a:extLst>
          </p:cNvPr>
          <p:cNvSpPr txBox="1">
            <a:spLocks/>
          </p:cNvSpPr>
          <p:nvPr/>
        </p:nvSpPr>
        <p:spPr>
          <a:xfrm>
            <a:off x="6554754" y="2921240"/>
            <a:ext cx="4572000" cy="12572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solidFill>
                  <a:schemeClr val="bg1"/>
                </a:solidFill>
                <a:latin typeface="+mn-lt"/>
              </a:rPr>
              <a:t>CONTRATTI </a:t>
            </a:r>
          </a:p>
          <a:p>
            <a:pPr algn="ctr"/>
            <a:r>
              <a:rPr lang="it-IT" sz="3600" b="1" dirty="0">
                <a:solidFill>
                  <a:schemeClr val="bg1"/>
                </a:solidFill>
                <a:latin typeface="+mn-lt"/>
              </a:rPr>
              <a:t>DI SVILUPPO</a:t>
            </a:r>
          </a:p>
          <a:p>
            <a:pPr algn="ctr"/>
            <a:r>
              <a:rPr lang="it-IT" sz="1800" b="1" dirty="0">
                <a:solidFill>
                  <a:schemeClr val="bg1"/>
                </a:solidFill>
                <a:latin typeface="+mn-lt"/>
              </a:rPr>
              <a:t>DM 9.12.2014 e </a:t>
            </a:r>
            <a:r>
              <a:rPr lang="it-IT" sz="1800" b="1" dirty="0" err="1">
                <a:solidFill>
                  <a:schemeClr val="bg1"/>
                </a:solidFill>
                <a:latin typeface="+mn-lt"/>
              </a:rPr>
              <a:t>ss.mm.ii</a:t>
            </a:r>
            <a:r>
              <a:rPr lang="it-IT" sz="1800" b="1" dirty="0">
                <a:solidFill>
                  <a:schemeClr val="bg1"/>
                </a:solidFill>
                <a:latin typeface="+mn-lt"/>
              </a:rPr>
              <a:t>.</a:t>
            </a:r>
          </a:p>
        </p:txBody>
      </p:sp>
      <p:pic>
        <p:nvPicPr>
          <p:cNvPr id="6" name="Immagine 5">
            <a:extLst>
              <a:ext uri="{FF2B5EF4-FFF2-40B4-BE49-F238E27FC236}">
                <a16:creationId xmlns:a16="http://schemas.microsoft.com/office/drawing/2014/main" id="{C5277ECE-E392-4DD7-9DE5-D9A941636DFE}"/>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606994" y="411913"/>
            <a:ext cx="1225163" cy="750628"/>
          </a:xfrm>
          <a:prstGeom prst="rect">
            <a:avLst/>
          </a:prstGeom>
        </p:spPr>
      </p:pic>
      <p:pic>
        <p:nvPicPr>
          <p:cNvPr id="5" name="Immagine 4">
            <a:extLst>
              <a:ext uri="{FF2B5EF4-FFF2-40B4-BE49-F238E27FC236}">
                <a16:creationId xmlns:a16="http://schemas.microsoft.com/office/drawing/2014/main" id="{1B0D354F-A438-D1D7-7A08-A9CD6992A8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36175" y="411913"/>
            <a:ext cx="981158" cy="601132"/>
          </a:xfrm>
          <a:prstGeom prst="rect">
            <a:avLst/>
          </a:prstGeom>
        </p:spPr>
      </p:pic>
      <p:sp>
        <p:nvSpPr>
          <p:cNvPr id="10" name="CasellaDiTesto 9">
            <a:extLst>
              <a:ext uri="{FF2B5EF4-FFF2-40B4-BE49-F238E27FC236}">
                <a16:creationId xmlns:a16="http://schemas.microsoft.com/office/drawing/2014/main" id="{D3968FAF-49AD-9346-D810-A01E8648043B}"/>
              </a:ext>
            </a:extLst>
          </p:cNvPr>
          <p:cNvSpPr txBox="1"/>
          <p:nvPr/>
        </p:nvSpPr>
        <p:spPr>
          <a:xfrm>
            <a:off x="7150210" y="5053554"/>
            <a:ext cx="3925455" cy="369332"/>
          </a:xfrm>
          <a:prstGeom prst="rect">
            <a:avLst/>
          </a:prstGeom>
          <a:noFill/>
        </p:spPr>
        <p:txBody>
          <a:bodyPr wrap="square">
            <a:spAutoFit/>
          </a:bodyPr>
          <a:lstStyle/>
          <a:p>
            <a:r>
              <a:rPr lang="it-IT" dirty="0"/>
              <a:t>Versione aggiornata al 6.08.2026</a:t>
            </a:r>
          </a:p>
        </p:txBody>
      </p:sp>
      <p:sp>
        <p:nvSpPr>
          <p:cNvPr id="13" name="CasellaDiTesto 12">
            <a:extLst>
              <a:ext uri="{FF2B5EF4-FFF2-40B4-BE49-F238E27FC236}">
                <a16:creationId xmlns:a16="http://schemas.microsoft.com/office/drawing/2014/main" id="{6DFBE5C2-58A3-5E95-25B3-75B6FB0D1FDA}"/>
              </a:ext>
            </a:extLst>
          </p:cNvPr>
          <p:cNvSpPr txBox="1"/>
          <p:nvPr/>
        </p:nvSpPr>
        <p:spPr>
          <a:xfrm>
            <a:off x="7164064" y="2406690"/>
            <a:ext cx="3472111" cy="369332"/>
          </a:xfrm>
          <a:prstGeom prst="rect">
            <a:avLst/>
          </a:prstGeom>
          <a:noFill/>
        </p:spPr>
        <p:txBody>
          <a:bodyPr wrap="square">
            <a:spAutoFit/>
          </a:bodyPr>
          <a:lstStyle/>
          <a:p>
            <a:pPr lvl="0" eaLnBrk="1" fontAlgn="auto" hangingPunct="1">
              <a:spcBef>
                <a:spcPts val="1800"/>
              </a:spcBef>
              <a:spcAft>
                <a:spcPts val="0"/>
              </a:spcAft>
              <a:defRPr/>
            </a:pPr>
            <a:r>
              <a:rPr lang="it-IT" altLang="it-IT" sz="1800" b="0" kern="0" dirty="0">
                <a:solidFill>
                  <a:schemeClr val="bg1"/>
                </a:solidFill>
              </a:rPr>
              <a:t>Invitalia -</a:t>
            </a:r>
            <a:r>
              <a:rPr lang="it-IT" altLang="it-IT" sz="1800" b="0" kern="0" dirty="0">
                <a:solidFill>
                  <a:srgbClr val="C00000"/>
                </a:solidFill>
              </a:rPr>
              <a:t> </a:t>
            </a:r>
            <a:r>
              <a:rPr lang="it-IT" altLang="it-IT" sz="1800" b="0" kern="0" dirty="0">
                <a:solidFill>
                  <a:schemeClr val="bg1"/>
                </a:solidFill>
              </a:rPr>
              <a:t>Area Grandi Investimenti</a:t>
            </a:r>
          </a:p>
        </p:txBody>
      </p:sp>
      <p:pic>
        <p:nvPicPr>
          <p:cNvPr id="14" name="Picture 3">
            <a:extLst>
              <a:ext uri="{FF2B5EF4-FFF2-40B4-BE49-F238E27FC236}">
                <a16:creationId xmlns:a16="http://schemas.microsoft.com/office/drawing/2014/main" id="{FFF02248-78E4-F555-A49D-79763E39B4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9082" y="421149"/>
            <a:ext cx="1257527" cy="520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623153DB-878B-39CD-A271-9EB2670EDEEB}"/>
              </a:ext>
            </a:extLst>
          </p:cNvPr>
          <p:cNvPicPr>
            <a:picLocks noChangeAspect="1"/>
          </p:cNvPicPr>
          <p:nvPr/>
        </p:nvPicPr>
        <p:blipFill>
          <a:blip r:embed="rId4"/>
          <a:stretch>
            <a:fillRect/>
          </a:stretch>
        </p:blipFill>
        <p:spPr>
          <a:xfrm>
            <a:off x="-5243" y="0"/>
            <a:ext cx="4909751" cy="6871855"/>
          </a:xfrm>
          <a:prstGeom prst="rect">
            <a:avLst/>
          </a:prstGeom>
        </p:spPr>
      </p:pic>
    </p:spTree>
    <p:extLst>
      <p:ext uri="{BB962C8B-B14F-4D97-AF65-F5344CB8AC3E}">
        <p14:creationId xmlns:p14="http://schemas.microsoft.com/office/powerpoint/2010/main" val="3823141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4FBD1-172F-EA2D-5CA9-EB0049F2340D}"/>
            </a:ext>
          </a:extLst>
        </p:cNvPr>
        <p:cNvGrpSpPr/>
        <p:nvPr/>
      </p:nvGrpSpPr>
      <p:grpSpPr>
        <a:xfrm>
          <a:off x="0" y="0"/>
          <a:ext cx="0" cy="0"/>
          <a:chOff x="0" y="0"/>
          <a:chExt cx="0" cy="0"/>
        </a:xfrm>
      </p:grpSpPr>
      <p:sp>
        <p:nvSpPr>
          <p:cNvPr id="16" name="Freccia a destra 15">
            <a:extLst>
              <a:ext uri="{FF2B5EF4-FFF2-40B4-BE49-F238E27FC236}">
                <a16:creationId xmlns:a16="http://schemas.microsoft.com/office/drawing/2014/main" id="{ACC80C07-F9ED-18CB-813D-143726643FDE}"/>
              </a:ext>
            </a:extLst>
          </p:cNvPr>
          <p:cNvSpPr/>
          <p:nvPr/>
        </p:nvSpPr>
        <p:spPr>
          <a:xfrm>
            <a:off x="292736" y="4817690"/>
            <a:ext cx="1929469" cy="1322730"/>
          </a:xfrm>
          <a:prstGeom prst="rightArrow">
            <a:avLst/>
          </a:prstGeom>
          <a:solidFill>
            <a:srgbClr val="EF75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a:extLst>
              <a:ext uri="{FF2B5EF4-FFF2-40B4-BE49-F238E27FC236}">
                <a16:creationId xmlns:a16="http://schemas.microsoft.com/office/drawing/2014/main" id="{FDA31CD3-6F7A-05D0-C9B5-F20250E1B1F2}"/>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82" name="Titolo 1">
            <a:extLst>
              <a:ext uri="{FF2B5EF4-FFF2-40B4-BE49-F238E27FC236}">
                <a16:creationId xmlns:a16="http://schemas.microsoft.com/office/drawing/2014/main" id="{5339DB4A-44A1-088D-1A9A-2EAE6EF4142A}"/>
              </a:ext>
            </a:extLst>
          </p:cNvPr>
          <p:cNvSpPr txBox="1">
            <a:spLocks/>
          </p:cNvSpPr>
          <p:nvPr/>
        </p:nvSpPr>
        <p:spPr>
          <a:xfrm>
            <a:off x="489527" y="-28280"/>
            <a:ext cx="9144000" cy="8449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Regime TPA:</a:t>
            </a:r>
          </a:p>
        </p:txBody>
      </p:sp>
      <p:sp>
        <p:nvSpPr>
          <p:cNvPr id="6" name="CasellaDiTesto 5">
            <a:extLst>
              <a:ext uri="{FF2B5EF4-FFF2-40B4-BE49-F238E27FC236}">
                <a16:creationId xmlns:a16="http://schemas.microsoft.com/office/drawing/2014/main" id="{CD1870A9-5644-9DA0-C5F7-770F5A1FA585}"/>
              </a:ext>
            </a:extLst>
          </p:cNvPr>
          <p:cNvSpPr txBox="1"/>
          <p:nvPr/>
        </p:nvSpPr>
        <p:spPr>
          <a:xfrm>
            <a:off x="196765" y="1296279"/>
            <a:ext cx="11798470" cy="553998"/>
          </a:xfrm>
          <a:prstGeom prst="rect">
            <a:avLst/>
          </a:prstGeom>
          <a:noFill/>
        </p:spPr>
        <p:txBody>
          <a:bodyPr wrap="square" rtlCol="0">
            <a:spAutoFit/>
          </a:bodyPr>
          <a:lstStyle/>
          <a:p>
            <a:pPr marL="0" lvl="1" algn="just" fontAlgn="base">
              <a:spcBef>
                <a:spcPct val="0"/>
              </a:spcBef>
              <a:spcAft>
                <a:spcPct val="0"/>
              </a:spcAft>
              <a:buClr>
                <a:srgbClr val="C00000"/>
              </a:buClr>
              <a:defRPr/>
            </a:pPr>
            <a:endParaRPr lang="it-IT" sz="500" i="1" kern="0" dirty="0">
              <a:solidFill>
                <a:schemeClr val="tx1"/>
              </a:solidFill>
              <a:latin typeface="Trebuchet MS" panose="020B0603020202020204" pitchFamily="34" charset="0"/>
            </a:endParaRPr>
          </a:p>
          <a:p>
            <a:pPr marL="0" lvl="1" algn="just" fontAlgn="base">
              <a:spcBef>
                <a:spcPct val="0"/>
              </a:spcBef>
              <a:spcAft>
                <a:spcPct val="0"/>
              </a:spcAft>
              <a:buClr>
                <a:srgbClr val="C00000"/>
              </a:buClr>
              <a:defRPr/>
            </a:pPr>
            <a:r>
              <a:rPr lang="it-IT" sz="1250" b="1" kern="0" dirty="0">
                <a:solidFill>
                  <a:schemeClr val="tx1"/>
                </a:solidFill>
              </a:rPr>
              <a:t>Per essere compatibile con il regime TPA il progetto deve riguardare la realizzazione di processi produttivi nel quale come input entri un </a:t>
            </a:r>
            <a:r>
              <a:rPr lang="it-IT" sz="1250" b="1" u="sng" kern="0" dirty="0">
                <a:solidFill>
                  <a:schemeClr val="tx1"/>
                </a:solidFill>
              </a:rPr>
              <a:t>prodotto agricolo</a:t>
            </a:r>
            <a:r>
              <a:rPr lang="it-IT" sz="1250" b="1" kern="0" dirty="0">
                <a:solidFill>
                  <a:schemeClr val="tx1"/>
                </a:solidFill>
              </a:rPr>
              <a:t> e come output esca sempre un </a:t>
            </a:r>
            <a:r>
              <a:rPr lang="it-IT" sz="1250" b="1" u="sng" kern="0" dirty="0">
                <a:solidFill>
                  <a:schemeClr val="tx1"/>
                </a:solidFill>
              </a:rPr>
              <a:t>prodotto agricolo</a:t>
            </a:r>
            <a:r>
              <a:rPr lang="it-IT" sz="1250" b="1" kern="0" dirty="0">
                <a:solidFill>
                  <a:schemeClr val="tx1"/>
                </a:solidFill>
              </a:rPr>
              <a:t>;</a:t>
            </a:r>
          </a:p>
        </p:txBody>
      </p:sp>
      <p:sp>
        <p:nvSpPr>
          <p:cNvPr id="8" name="CasellaDiTesto 7">
            <a:extLst>
              <a:ext uri="{FF2B5EF4-FFF2-40B4-BE49-F238E27FC236}">
                <a16:creationId xmlns:a16="http://schemas.microsoft.com/office/drawing/2014/main" id="{A8BF8FBA-834C-A8FE-155E-ACC41FB3851F}"/>
              </a:ext>
            </a:extLst>
          </p:cNvPr>
          <p:cNvSpPr txBox="1"/>
          <p:nvPr/>
        </p:nvSpPr>
        <p:spPr>
          <a:xfrm>
            <a:off x="489527" y="749636"/>
            <a:ext cx="5298599" cy="369332"/>
          </a:xfrm>
          <a:prstGeom prst="rect">
            <a:avLst/>
          </a:prstGeom>
          <a:noFill/>
        </p:spPr>
        <p:txBody>
          <a:bodyPr wrap="square">
            <a:spAutoFit/>
          </a:bodyPr>
          <a:lstStyle/>
          <a:p>
            <a:r>
              <a:rPr lang="it-IT" b="1" kern="0" dirty="0">
                <a:solidFill>
                  <a:srgbClr val="FFFFFF"/>
                </a:solidFill>
                <a:latin typeface="DINPro-Light" panose="02000504040000020003" pitchFamily="50" charset="0"/>
              </a:rPr>
              <a:t>Requisiti necessari</a:t>
            </a:r>
          </a:p>
        </p:txBody>
      </p:sp>
      <p:pic>
        <p:nvPicPr>
          <p:cNvPr id="9" name="Immagine 8">
            <a:extLst>
              <a:ext uri="{FF2B5EF4-FFF2-40B4-BE49-F238E27FC236}">
                <a16:creationId xmlns:a16="http://schemas.microsoft.com/office/drawing/2014/main" id="{ED099723-0F44-AB32-AA1B-0FE3B27E1BC3}"/>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11" name="CasellaDiTesto 10">
            <a:extLst>
              <a:ext uri="{FF2B5EF4-FFF2-40B4-BE49-F238E27FC236}">
                <a16:creationId xmlns:a16="http://schemas.microsoft.com/office/drawing/2014/main" id="{C0D2D2A6-1EAD-796D-E574-899AB1AAF145}"/>
              </a:ext>
            </a:extLst>
          </p:cNvPr>
          <p:cNvSpPr txBox="1"/>
          <p:nvPr/>
        </p:nvSpPr>
        <p:spPr>
          <a:xfrm>
            <a:off x="8599054" y="816990"/>
            <a:ext cx="6096000" cy="369332"/>
          </a:xfrm>
          <a:prstGeom prst="rect">
            <a:avLst/>
          </a:prstGeom>
          <a:noFill/>
        </p:spPr>
        <p:txBody>
          <a:bodyPr wrap="square">
            <a:spAutoFit/>
          </a:bodyPr>
          <a:lstStyle/>
          <a:p>
            <a:r>
              <a:rPr lang="it-IT" sz="1800" b="1" kern="0" dirty="0">
                <a:solidFill>
                  <a:schemeClr val="bg1"/>
                </a:solidFill>
              </a:rPr>
              <a:t>(</a:t>
            </a:r>
            <a:r>
              <a:rPr lang="it-IT" b="1" kern="0" dirty="0">
                <a:solidFill>
                  <a:srgbClr val="FFFFFF"/>
                </a:solidFill>
                <a:latin typeface="DINPro-Light" panose="02000504040000020003" pitchFamily="50" charset="0"/>
              </a:rPr>
              <a:t>Art</a:t>
            </a:r>
            <a:r>
              <a:rPr lang="it-IT" sz="1800" b="1" kern="0" dirty="0">
                <a:solidFill>
                  <a:schemeClr val="bg1"/>
                </a:solidFill>
              </a:rPr>
              <a:t>. 19-bis del DM 9.12.2014)</a:t>
            </a:r>
            <a:endParaRPr lang="it-IT" dirty="0"/>
          </a:p>
        </p:txBody>
      </p:sp>
      <p:sp>
        <p:nvSpPr>
          <p:cNvPr id="2" name="CasellaDiTesto 1">
            <a:extLst>
              <a:ext uri="{FF2B5EF4-FFF2-40B4-BE49-F238E27FC236}">
                <a16:creationId xmlns:a16="http://schemas.microsoft.com/office/drawing/2014/main" id="{915BCE72-A37C-7C5A-2227-F11525FC0B71}"/>
              </a:ext>
            </a:extLst>
          </p:cNvPr>
          <p:cNvSpPr txBox="1"/>
          <p:nvPr/>
        </p:nvSpPr>
        <p:spPr>
          <a:xfrm>
            <a:off x="309970" y="5144348"/>
            <a:ext cx="1725967" cy="669414"/>
          </a:xfrm>
          <a:prstGeom prst="rect">
            <a:avLst/>
          </a:prstGeom>
          <a:noFill/>
        </p:spPr>
        <p:txBody>
          <a:bodyPr wrap="square" rtlCol="0">
            <a:spAutoFit/>
          </a:bodyPr>
          <a:lstStyle/>
          <a:p>
            <a:pPr marL="0" lvl="1" algn="just" fontAlgn="base">
              <a:spcBef>
                <a:spcPct val="0"/>
              </a:spcBef>
              <a:spcAft>
                <a:spcPct val="0"/>
              </a:spcAft>
              <a:buClr>
                <a:srgbClr val="C00000"/>
              </a:buClr>
              <a:defRPr/>
            </a:pPr>
            <a:r>
              <a:rPr lang="it-IT" sz="1250" b="1" kern="0" dirty="0"/>
              <a:t>L’elenco dei prodotti</a:t>
            </a:r>
          </a:p>
          <a:p>
            <a:pPr marL="0" lvl="1" algn="just" fontAlgn="base">
              <a:spcBef>
                <a:spcPct val="0"/>
              </a:spcBef>
              <a:spcAft>
                <a:spcPct val="0"/>
              </a:spcAft>
              <a:buClr>
                <a:srgbClr val="C00000"/>
              </a:buClr>
              <a:defRPr/>
            </a:pPr>
            <a:r>
              <a:rPr lang="it-IT" sz="1250" b="1" kern="0" dirty="0"/>
              <a:t> agricoli  è indicato</a:t>
            </a:r>
          </a:p>
          <a:p>
            <a:pPr marL="0" lvl="1" algn="just" fontAlgn="base">
              <a:spcBef>
                <a:spcPct val="0"/>
              </a:spcBef>
              <a:spcAft>
                <a:spcPct val="0"/>
              </a:spcAft>
              <a:buClr>
                <a:srgbClr val="C00000"/>
              </a:buClr>
              <a:defRPr/>
            </a:pPr>
            <a:r>
              <a:rPr lang="it-IT" sz="1250" b="1" kern="0" dirty="0"/>
              <a:t> all’allegato 1 del TFUE</a:t>
            </a:r>
            <a:endParaRPr lang="it-IT" sz="1200" b="1" dirty="0"/>
          </a:p>
        </p:txBody>
      </p:sp>
      <p:pic>
        <p:nvPicPr>
          <p:cNvPr id="13" name="Immagine 12" descr="Immagine che contiene testo, lettera, carta, Carattere&#10;&#10;Il contenuto generato dall'IA potrebbe non essere corretto.">
            <a:extLst>
              <a:ext uri="{FF2B5EF4-FFF2-40B4-BE49-F238E27FC236}">
                <a16:creationId xmlns:a16="http://schemas.microsoft.com/office/drawing/2014/main" id="{97941913-81FE-195E-3D27-47C55F36E7EF}"/>
              </a:ext>
            </a:extLst>
          </p:cNvPr>
          <p:cNvPicPr>
            <a:picLocks noChangeAspect="1"/>
          </p:cNvPicPr>
          <p:nvPr/>
        </p:nvPicPr>
        <p:blipFill>
          <a:blip r:embed="rId3"/>
          <a:stretch>
            <a:fillRect/>
          </a:stretch>
        </p:blipFill>
        <p:spPr>
          <a:xfrm>
            <a:off x="5327057" y="1924223"/>
            <a:ext cx="3028783" cy="4685493"/>
          </a:xfrm>
          <a:prstGeom prst="rect">
            <a:avLst/>
          </a:prstGeom>
          <a:ln>
            <a:solidFill>
              <a:schemeClr val="tx1">
                <a:lumMod val="75000"/>
                <a:lumOff val="25000"/>
              </a:schemeClr>
            </a:solidFill>
          </a:ln>
        </p:spPr>
      </p:pic>
      <p:pic>
        <p:nvPicPr>
          <p:cNvPr id="15" name="Immagine 14" descr="Immagine che contiene testo, schermata, Carattere, numero&#10;&#10;Il contenuto generato dall'IA potrebbe non essere corretto.">
            <a:extLst>
              <a:ext uri="{FF2B5EF4-FFF2-40B4-BE49-F238E27FC236}">
                <a16:creationId xmlns:a16="http://schemas.microsoft.com/office/drawing/2014/main" id="{A3913CC1-5512-A351-9AA1-C4856D8C337D}"/>
              </a:ext>
            </a:extLst>
          </p:cNvPr>
          <p:cNvPicPr>
            <a:picLocks noChangeAspect="1"/>
          </p:cNvPicPr>
          <p:nvPr/>
        </p:nvPicPr>
        <p:blipFill>
          <a:blip r:embed="rId4"/>
          <a:stretch>
            <a:fillRect/>
          </a:stretch>
        </p:blipFill>
        <p:spPr>
          <a:xfrm>
            <a:off x="2319634" y="1924223"/>
            <a:ext cx="2750320" cy="4685492"/>
          </a:xfrm>
          <a:prstGeom prst="rect">
            <a:avLst/>
          </a:prstGeom>
          <a:ln>
            <a:solidFill>
              <a:schemeClr val="tx1">
                <a:lumMod val="75000"/>
                <a:lumOff val="25000"/>
              </a:schemeClr>
            </a:solidFill>
          </a:ln>
        </p:spPr>
      </p:pic>
      <p:pic>
        <p:nvPicPr>
          <p:cNvPr id="18" name="Immagine 17" descr="Immagine che contiene testo, schermata, Carattere, ricevuta&#10;&#10;Il contenuto generato dall'IA potrebbe non essere corretto.">
            <a:extLst>
              <a:ext uri="{FF2B5EF4-FFF2-40B4-BE49-F238E27FC236}">
                <a16:creationId xmlns:a16="http://schemas.microsoft.com/office/drawing/2014/main" id="{B31F0C6A-D2A4-2386-F3FF-EF1F49FA81B2}"/>
              </a:ext>
            </a:extLst>
          </p:cNvPr>
          <p:cNvPicPr>
            <a:picLocks noChangeAspect="1"/>
          </p:cNvPicPr>
          <p:nvPr/>
        </p:nvPicPr>
        <p:blipFill>
          <a:blip r:embed="rId5"/>
          <a:stretch>
            <a:fillRect/>
          </a:stretch>
        </p:blipFill>
        <p:spPr>
          <a:xfrm>
            <a:off x="8550697" y="1942933"/>
            <a:ext cx="3444538" cy="1798476"/>
          </a:xfrm>
          <a:prstGeom prst="rect">
            <a:avLst/>
          </a:prstGeom>
          <a:ln>
            <a:solidFill>
              <a:schemeClr val="accent1">
                <a:shade val="15000"/>
              </a:schemeClr>
            </a:solidFill>
          </a:ln>
        </p:spPr>
      </p:pic>
      <p:sp>
        <p:nvSpPr>
          <p:cNvPr id="21" name="Connettore pagina esterna 20">
            <a:extLst>
              <a:ext uri="{FF2B5EF4-FFF2-40B4-BE49-F238E27FC236}">
                <a16:creationId xmlns:a16="http://schemas.microsoft.com/office/drawing/2014/main" id="{BD8CA5D1-622B-CEFC-5BDB-3E543A255F27}"/>
              </a:ext>
            </a:extLst>
          </p:cNvPr>
          <p:cNvSpPr/>
          <p:nvPr/>
        </p:nvSpPr>
        <p:spPr>
          <a:xfrm>
            <a:off x="196765" y="1961982"/>
            <a:ext cx="1839172" cy="3045742"/>
          </a:xfrm>
          <a:prstGeom prst="flowChartOffpageConnector">
            <a:avLst/>
          </a:prstGeom>
          <a:solidFill>
            <a:srgbClr val="A8C830"/>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it-IT" sz="1050" b="1" kern="0" dirty="0">
              <a:solidFill>
                <a:schemeClr val="tx1"/>
              </a:solidFill>
            </a:endParaRPr>
          </a:p>
          <a:p>
            <a:pPr algn="ctr"/>
            <a:r>
              <a:rPr lang="it-IT" sz="1200" b="1" kern="0" dirty="0">
                <a:solidFill>
                  <a:schemeClr val="tx1"/>
                </a:solidFill>
              </a:rPr>
              <a:t>I prodotti vanno identificati  sulla base dei codici riportati nella nomenclatura combinata NC dell’UE di cui all’allegato 1 del Regolamento (CEE) n. 2658/87 del Consiglio, come modificato dal Regolamento di Esecuzione (UE) 2023/2364 della Commissione del 26/09/2023 e </a:t>
            </a:r>
            <a:r>
              <a:rPr lang="it-IT" sz="1200" b="1" kern="0" dirty="0" err="1">
                <a:solidFill>
                  <a:schemeClr val="tx1"/>
                </a:solidFill>
              </a:rPr>
              <a:t>ss.mm.ii</a:t>
            </a:r>
            <a:r>
              <a:rPr lang="it-IT" sz="1200" b="1" kern="0" dirty="0">
                <a:solidFill>
                  <a:schemeClr val="tx1"/>
                </a:solidFill>
              </a:rPr>
              <a:t>.</a:t>
            </a:r>
          </a:p>
        </p:txBody>
      </p:sp>
      <p:sp>
        <p:nvSpPr>
          <p:cNvPr id="24" name="Rettangolo 23">
            <a:extLst>
              <a:ext uri="{FF2B5EF4-FFF2-40B4-BE49-F238E27FC236}">
                <a16:creationId xmlns:a16="http://schemas.microsoft.com/office/drawing/2014/main" id="{27F3BACA-B2BF-AF09-4E17-D069CB64737A}"/>
              </a:ext>
            </a:extLst>
          </p:cNvPr>
          <p:cNvSpPr/>
          <p:nvPr/>
        </p:nvSpPr>
        <p:spPr>
          <a:xfrm>
            <a:off x="8550697" y="4038600"/>
            <a:ext cx="3444538" cy="2076450"/>
          </a:xfrm>
          <a:prstGeom prst="rect">
            <a:avLst/>
          </a:prstGeom>
          <a:solidFill>
            <a:srgbClr val="F28D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50" b="1" kern="0" dirty="0">
                <a:solidFill>
                  <a:schemeClr val="tx1"/>
                </a:solidFill>
              </a:rPr>
              <a:t>Esempi: </a:t>
            </a:r>
          </a:p>
          <a:p>
            <a:pPr algn="ctr"/>
            <a:r>
              <a:rPr lang="it-IT" sz="1250" b="1" kern="0" dirty="0">
                <a:solidFill>
                  <a:schemeClr val="tx1"/>
                </a:solidFill>
              </a:rPr>
              <a:t>La farina è un prodotto agricolo, la pasta o la pizza non sono prodotti agricoli</a:t>
            </a:r>
          </a:p>
          <a:p>
            <a:pPr algn="ctr"/>
            <a:endParaRPr lang="it-IT" sz="1250" b="1" kern="0" dirty="0">
              <a:solidFill>
                <a:schemeClr val="tx1"/>
              </a:solidFill>
            </a:endParaRPr>
          </a:p>
          <a:p>
            <a:pPr algn="ctr"/>
            <a:r>
              <a:rPr lang="it-IT" sz="1250" b="1" kern="0" dirty="0">
                <a:solidFill>
                  <a:schemeClr val="tx1"/>
                </a:solidFill>
              </a:rPr>
              <a:t>La passata di pomodoro è un prodotto agricolo, il sugo pronto non è un prodotto agricolo</a:t>
            </a:r>
          </a:p>
          <a:p>
            <a:pPr algn="ctr"/>
            <a:endParaRPr lang="it-IT" sz="1250" b="1" kern="0" dirty="0">
              <a:solidFill>
                <a:schemeClr val="tx1"/>
              </a:solidFill>
            </a:endParaRPr>
          </a:p>
          <a:p>
            <a:pPr algn="ctr"/>
            <a:r>
              <a:rPr lang="it-IT" sz="1250" b="1" kern="0" dirty="0">
                <a:solidFill>
                  <a:schemeClr val="tx1"/>
                </a:solidFill>
              </a:rPr>
              <a:t>Il vino è un prodotto agricolo, la birra o i liquori non sono prodotti agricoli</a:t>
            </a:r>
          </a:p>
        </p:txBody>
      </p:sp>
    </p:spTree>
    <p:extLst>
      <p:ext uri="{BB962C8B-B14F-4D97-AF65-F5344CB8AC3E}">
        <p14:creationId xmlns:p14="http://schemas.microsoft.com/office/powerpoint/2010/main" val="367682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3A9E7-D603-720D-56E3-96128F3CDF60}"/>
            </a:ext>
          </a:extLst>
        </p:cNvPr>
        <p:cNvGrpSpPr/>
        <p:nvPr/>
      </p:nvGrpSpPr>
      <p:grpSpPr>
        <a:xfrm>
          <a:off x="0" y="0"/>
          <a:ext cx="0" cy="0"/>
          <a:chOff x="0" y="0"/>
          <a:chExt cx="0" cy="0"/>
        </a:xfrm>
      </p:grpSpPr>
      <p:sp>
        <p:nvSpPr>
          <p:cNvPr id="23" name="Rettangolo 22">
            <a:extLst>
              <a:ext uri="{FF2B5EF4-FFF2-40B4-BE49-F238E27FC236}">
                <a16:creationId xmlns:a16="http://schemas.microsoft.com/office/drawing/2014/main" id="{73600620-A722-2D50-573E-C28D96EAD5DB}"/>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82" name="Titolo 1">
            <a:extLst>
              <a:ext uri="{FF2B5EF4-FFF2-40B4-BE49-F238E27FC236}">
                <a16:creationId xmlns:a16="http://schemas.microsoft.com/office/drawing/2014/main" id="{2DA1292C-56DD-7116-3B9F-E64D4110BC8D}"/>
              </a:ext>
            </a:extLst>
          </p:cNvPr>
          <p:cNvSpPr txBox="1">
            <a:spLocks/>
          </p:cNvSpPr>
          <p:nvPr/>
        </p:nvSpPr>
        <p:spPr>
          <a:xfrm>
            <a:off x="489527" y="-28280"/>
            <a:ext cx="9144000" cy="8449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Regime TPA:</a:t>
            </a:r>
          </a:p>
        </p:txBody>
      </p:sp>
      <p:sp>
        <p:nvSpPr>
          <p:cNvPr id="6" name="CasellaDiTesto 5">
            <a:extLst>
              <a:ext uri="{FF2B5EF4-FFF2-40B4-BE49-F238E27FC236}">
                <a16:creationId xmlns:a16="http://schemas.microsoft.com/office/drawing/2014/main" id="{E018B9F3-6069-3B31-5504-D98CD6C655CB}"/>
              </a:ext>
            </a:extLst>
          </p:cNvPr>
          <p:cNvSpPr txBox="1"/>
          <p:nvPr/>
        </p:nvSpPr>
        <p:spPr>
          <a:xfrm>
            <a:off x="323273" y="1253676"/>
            <a:ext cx="11512182" cy="1284967"/>
          </a:xfrm>
          <a:prstGeom prst="rect">
            <a:avLst/>
          </a:prstGeom>
          <a:noFill/>
        </p:spPr>
        <p:txBody>
          <a:bodyPr wrap="square" rtlCol="0">
            <a:spAutoFit/>
          </a:bodyPr>
          <a:lstStyle/>
          <a:p>
            <a:pPr marL="0" lvl="1" algn="just" fontAlgn="base">
              <a:spcBef>
                <a:spcPct val="0"/>
              </a:spcBef>
              <a:spcAft>
                <a:spcPct val="0"/>
              </a:spcAft>
              <a:buClr>
                <a:srgbClr val="C00000"/>
              </a:buClr>
              <a:defRPr/>
            </a:pPr>
            <a:endParaRPr lang="it-IT" sz="500" i="1" kern="0" dirty="0">
              <a:solidFill>
                <a:schemeClr val="tx1"/>
              </a:solidFill>
              <a:latin typeface="Trebuchet MS" panose="020B0603020202020204" pitchFamily="34" charset="0"/>
            </a:endParaRPr>
          </a:p>
          <a:p>
            <a:pPr marL="0" lvl="1" algn="just" fontAlgn="base">
              <a:spcBef>
                <a:spcPct val="0"/>
              </a:spcBef>
              <a:spcAft>
                <a:spcPct val="0"/>
              </a:spcAft>
              <a:buClr>
                <a:srgbClr val="C00000"/>
              </a:buClr>
              <a:defRPr/>
            </a:pPr>
            <a:r>
              <a:rPr lang="it-IT" sz="1250" b="1" kern="0" dirty="0">
                <a:solidFill>
                  <a:schemeClr val="tx1"/>
                </a:solidFill>
              </a:rPr>
              <a:t>Le imprese di tutte le dimensioni che richiedono il Regime TPA </a:t>
            </a:r>
            <a:r>
              <a:rPr lang="it-IT" sz="1250" kern="0" dirty="0">
                <a:solidFill>
                  <a:schemeClr val="tx1"/>
                </a:solidFill>
              </a:rPr>
              <a:t>dovranno fornire informazioni in merito:</a:t>
            </a:r>
          </a:p>
          <a:p>
            <a:pPr marL="342900" lvl="1" indent="-342900" algn="just" fontAlgn="base">
              <a:spcBef>
                <a:spcPct val="0"/>
              </a:spcBef>
              <a:spcAft>
                <a:spcPts val="600"/>
              </a:spcAft>
              <a:buClr>
                <a:srgbClr val="C00000"/>
              </a:buClr>
              <a:buFont typeface="+mj-lt"/>
              <a:buAutoNum type="arabicPeriod"/>
              <a:defRPr/>
            </a:pPr>
            <a:r>
              <a:rPr lang="it-IT" sz="1250" kern="0" dirty="0">
                <a:solidFill>
                  <a:schemeClr val="tx1"/>
                </a:solidFill>
              </a:rPr>
              <a:t>alla necessità o meno di una </a:t>
            </a:r>
            <a:r>
              <a:rPr lang="it-IT" sz="1250" b="1" kern="0" dirty="0">
                <a:solidFill>
                  <a:schemeClr val="tx1"/>
                </a:solidFill>
              </a:rPr>
              <a:t>valutazione di impatto ambientale </a:t>
            </a:r>
            <a:r>
              <a:rPr lang="it-IT" sz="1250" kern="0" dirty="0">
                <a:solidFill>
                  <a:schemeClr val="tx1"/>
                </a:solidFill>
              </a:rPr>
              <a:t>prevista ai sensi della direttiva 2011/92/UE per gli investimenti richiesti alle agevolazioni;</a:t>
            </a:r>
          </a:p>
          <a:p>
            <a:pPr marL="342900" lvl="1" indent="-342900" algn="just" fontAlgn="base">
              <a:spcBef>
                <a:spcPct val="0"/>
              </a:spcBef>
              <a:spcAft>
                <a:spcPts val="600"/>
              </a:spcAft>
              <a:buClr>
                <a:srgbClr val="C00000"/>
              </a:buClr>
              <a:buFont typeface="+mj-lt"/>
              <a:buAutoNum type="arabicPeriod"/>
              <a:defRPr/>
            </a:pPr>
            <a:r>
              <a:rPr lang="it-IT" sz="1250" kern="0" dirty="0">
                <a:solidFill>
                  <a:schemeClr val="tx1"/>
                </a:solidFill>
              </a:rPr>
              <a:t>al rispetto dei </a:t>
            </a:r>
            <a:r>
              <a:rPr lang="it-IT" sz="1250" b="1" kern="0" dirty="0">
                <a:solidFill>
                  <a:schemeClr val="tx1"/>
                </a:solidFill>
              </a:rPr>
              <a:t>requisiti ambientali previsti dal CSR </a:t>
            </a:r>
            <a:r>
              <a:rPr lang="it-IT" sz="1250" kern="0" dirty="0">
                <a:solidFill>
                  <a:schemeClr val="tx1"/>
                </a:solidFill>
              </a:rPr>
              <a:t>(Complemento regionale per lo Sviluppo Rurale) della Regione in cui insisteranno gli investimenti da agevolare;</a:t>
            </a:r>
          </a:p>
          <a:p>
            <a:pPr marL="342900" lvl="1" indent="-342900" algn="just" fontAlgn="base">
              <a:spcBef>
                <a:spcPct val="0"/>
              </a:spcBef>
              <a:spcAft>
                <a:spcPts val="600"/>
              </a:spcAft>
              <a:buClr>
                <a:srgbClr val="C00000"/>
              </a:buClr>
              <a:buFont typeface="+mj-lt"/>
              <a:buAutoNum type="arabicPeriod"/>
              <a:defRPr/>
            </a:pPr>
            <a:r>
              <a:rPr lang="it-IT" sz="1250" kern="0" dirty="0">
                <a:solidFill>
                  <a:schemeClr val="tx1"/>
                </a:solidFill>
              </a:rPr>
              <a:t>alla fattispecie che gli investimenti non prevedano aumenti della produzione che siano soggetti a restrizioni previste da organizzazioni comuni di mercato o a limitazioni stabilite in relazione al sostegno dell’Unione europea a livello di singole imprese, delle singole aziende o dei singoli stabilimenti d trasformazione (Reg. UE n. 1308/2013).</a:t>
            </a:r>
            <a:endParaRPr lang="it-IT" sz="1200" b="1" dirty="0"/>
          </a:p>
        </p:txBody>
      </p:sp>
      <p:sp>
        <p:nvSpPr>
          <p:cNvPr id="5" name="CasellaDiTesto 4">
            <a:extLst>
              <a:ext uri="{FF2B5EF4-FFF2-40B4-BE49-F238E27FC236}">
                <a16:creationId xmlns:a16="http://schemas.microsoft.com/office/drawing/2014/main" id="{5F39F288-E1D1-06A0-1843-B923ECCCE1DB}"/>
              </a:ext>
            </a:extLst>
          </p:cNvPr>
          <p:cNvSpPr txBox="1"/>
          <p:nvPr/>
        </p:nvSpPr>
        <p:spPr>
          <a:xfrm>
            <a:off x="284490" y="2605997"/>
            <a:ext cx="11623019" cy="4016484"/>
          </a:xfrm>
          <a:prstGeom prst="rect">
            <a:avLst/>
          </a:prstGeom>
          <a:solidFill>
            <a:schemeClr val="bg2">
              <a:lumMod val="90000"/>
            </a:schemeClr>
          </a:solidFill>
        </p:spPr>
        <p:txBody>
          <a:bodyPr wrap="square">
            <a:spAutoFit/>
          </a:bodyPr>
          <a:lstStyle/>
          <a:p>
            <a:pPr marL="71755" algn="just">
              <a:lnSpc>
                <a:spcPts val="1200"/>
              </a:lnSpc>
              <a:spcAft>
                <a:spcPts val="600"/>
              </a:spcAft>
              <a:tabLst>
                <a:tab pos="811530" algn="r"/>
              </a:tabLst>
            </a:pPr>
            <a:r>
              <a:rPr lang="it-IT" sz="1000" b="1" dirty="0">
                <a:effectLst/>
                <a:latin typeface="Verdana" panose="020B0604030504040204" pitchFamily="34" charset="0"/>
                <a:ea typeface="Times New Roman" panose="02020603050405020304" pitchFamily="18" charset="0"/>
              </a:rPr>
              <a:t>Requisiti per le sole imprese di grandi dimensioni che richiedono il Regime TPA</a:t>
            </a:r>
            <a:r>
              <a:rPr lang="it-IT" sz="1000" dirty="0">
                <a:latin typeface="Verdana" panose="020B0604030504040204" pitchFamily="34" charset="0"/>
                <a:ea typeface="Times New Roman" panose="02020603050405020304" pitchFamily="18" charset="0"/>
              </a:rPr>
              <a:t>:</a:t>
            </a:r>
          </a:p>
          <a:p>
            <a:pPr marL="342900" lvl="0" indent="-342900" algn="just">
              <a:lnSpc>
                <a:spcPts val="1200"/>
              </a:lnSpc>
              <a:spcAft>
                <a:spcPts val="600"/>
              </a:spcAft>
              <a:buFont typeface="Symbol" panose="05050102010706020507" pitchFamily="18" charset="2"/>
              <a:buChar char=""/>
              <a:tabLst>
                <a:tab pos="811530" algn="r"/>
              </a:tabLst>
            </a:pPr>
            <a:r>
              <a:rPr lang="it-IT" sz="1000" b="1" dirty="0">
                <a:effectLst/>
                <a:latin typeface="Verdana" panose="020B0604030504040204" pitchFamily="34" charset="0"/>
                <a:ea typeface="Times New Roman" panose="02020603050405020304" pitchFamily="18" charset="0"/>
              </a:rPr>
              <a:t>Per l’effetto di incentivazione </a:t>
            </a:r>
            <a:r>
              <a:rPr lang="it-IT" sz="1000" dirty="0">
                <a:effectLst/>
                <a:latin typeface="Verdana" panose="020B0604030504040204" pitchFamily="34" charset="0"/>
                <a:ea typeface="Times New Roman" panose="02020603050405020304" pitchFamily="18" charset="0"/>
              </a:rPr>
              <a:t>(art. 19-bis comma 7 lett. b) del </a:t>
            </a:r>
            <a:r>
              <a:rPr lang="it-IT" sz="1000" dirty="0">
                <a:effectLst/>
                <a:latin typeface="Verdana" panose="020B0604030504040204" pitchFamily="34" charset="0"/>
                <a:ea typeface="Times New Roman" panose="02020603050405020304" pitchFamily="18" charset="0"/>
                <a:cs typeface="Arial" panose="020B0604020202020204" pitchFamily="34" charset="0"/>
              </a:rPr>
              <a:t>DM 9.12.2014 come modificato dal DM 19.04.2023)</a:t>
            </a:r>
            <a:r>
              <a:rPr lang="it-IT" sz="1000" dirty="0">
                <a:effectLst/>
                <a:latin typeface="Verdana" panose="020B0604030504040204" pitchFamily="34" charset="0"/>
                <a:ea typeface="Times New Roman" panose="02020603050405020304" pitchFamily="18" charset="0"/>
              </a:rPr>
              <a:t>:</a:t>
            </a:r>
            <a:endParaRPr lang="it-IT" sz="1000" dirty="0">
              <a:effectLst/>
              <a:latin typeface="Times New Roman" panose="02020603050405020304" pitchFamily="18" charset="0"/>
              <a:ea typeface="Times New Roman" panose="02020603050405020304" pitchFamily="18" charset="0"/>
            </a:endParaRPr>
          </a:p>
          <a:p>
            <a:pPr marL="342900" lvl="0" indent="-342900" algn="just">
              <a:lnSpc>
                <a:spcPts val="1200"/>
              </a:lnSpc>
              <a:spcAft>
                <a:spcPts val="600"/>
              </a:spcAft>
              <a:buFont typeface="Trebuchet MS" panose="020B0603020202020204" pitchFamily="34" charset="0"/>
              <a:buChar char="–"/>
              <a:tabLst>
                <a:tab pos="811530" algn="r"/>
              </a:tabLst>
            </a:pPr>
            <a:r>
              <a:rPr lang="it-IT" sz="1000" dirty="0">
                <a:effectLst/>
                <a:latin typeface="Verdana" panose="020B0604030504040204" pitchFamily="34" charset="0"/>
                <a:ea typeface="Times New Roman" panose="02020603050405020304" pitchFamily="18" charset="0"/>
                <a:cs typeface="Arial" panose="020B0604020202020204" pitchFamily="34" charset="0"/>
              </a:rPr>
              <a:t>	l’impresa è tenuta ad illustrare lo </a:t>
            </a:r>
            <a:r>
              <a:rPr lang="it-IT" sz="1000" b="1" dirty="0">
                <a:effectLst/>
                <a:latin typeface="Verdana" panose="020B0604030504040204" pitchFamily="34" charset="0"/>
                <a:ea typeface="Times New Roman" panose="02020603050405020304" pitchFamily="18" charset="0"/>
                <a:cs typeface="Arial" panose="020B0604020202020204" pitchFamily="34" charset="0"/>
              </a:rPr>
              <a:t>scenario controfattuale</a:t>
            </a:r>
            <a:r>
              <a:rPr lang="it-IT" sz="1000" dirty="0">
                <a:effectLst/>
                <a:latin typeface="Verdana" panose="020B0604030504040204" pitchFamily="34" charset="0"/>
                <a:ea typeface="Times New Roman" panose="02020603050405020304" pitchFamily="18" charset="0"/>
                <a:cs typeface="Arial" panose="020B0604020202020204" pitchFamily="34" charset="0"/>
              </a:rPr>
              <a:t>, ovvero la ricostruzione ipotetica della situazione (progetti o attività alternativi) che si sarebbe verificata qualora l’agevolazione non fosse stata concessa, fornendo documenti giustificativi a sostegno di tale scenario (ad esempio atti interni agli organi sociali); se debitamente motivato dall’impresa, lo scenario controfattuale può essere costituito dall’assenza di progetti o attività alternativi, con il sostanziale mantenimento della situazione ante investimento oggetto di domanda;</a:t>
            </a:r>
          </a:p>
          <a:p>
            <a:pPr marL="342900" lvl="0" indent="-342900" algn="just">
              <a:lnSpc>
                <a:spcPts val="1200"/>
              </a:lnSpc>
              <a:spcAft>
                <a:spcPts val="600"/>
              </a:spcAft>
              <a:buFont typeface="Trebuchet MS" panose="020B0603020202020204" pitchFamily="34" charset="0"/>
              <a:buChar char="–"/>
              <a:tabLst>
                <a:tab pos="811530" algn="r"/>
              </a:tabLst>
            </a:pPr>
            <a:r>
              <a:rPr lang="it-IT" sz="1000" dirty="0">
                <a:effectLst/>
                <a:latin typeface="Verdana" panose="020B0604030504040204" pitchFamily="34" charset="0"/>
                <a:ea typeface="Times New Roman" panose="02020603050405020304" pitchFamily="18" charset="0"/>
                <a:cs typeface="Arial" panose="020B0604020202020204" pitchFamily="34" charset="0"/>
              </a:rPr>
              <a:t>	sulla base di un piano aziendale presentato ex ante, l’impresa interessata deve dimostrare </a:t>
            </a:r>
            <a:r>
              <a:rPr lang="it-IT" sz="1000" b="1" dirty="0">
                <a:effectLst/>
                <a:latin typeface="Verdana" panose="020B0604030504040204" pitchFamily="34" charset="0"/>
                <a:ea typeface="Times New Roman" panose="02020603050405020304" pitchFamily="18" charset="0"/>
                <a:cs typeface="Arial" panose="020B0604020202020204" pitchFamily="34" charset="0"/>
              </a:rPr>
              <a:t>un deficit di finanziamento (funding gap), </a:t>
            </a:r>
            <a:r>
              <a:rPr lang="it-IT" sz="1000" dirty="0">
                <a:effectLst/>
                <a:latin typeface="Verdana" panose="020B0604030504040204" pitchFamily="34" charset="0"/>
                <a:ea typeface="Times New Roman" panose="02020603050405020304" pitchFamily="18" charset="0"/>
                <a:cs typeface="Arial" panose="020B0604020202020204" pitchFamily="34" charset="0"/>
              </a:rPr>
              <a:t>ovvero la presenza di costi di investimento superiori al valore attuale netto degli utili di esercizio attesi dall’investimento; gli utili di esercizio attesi dall’investimento si intendono in termini di flussi di cassa, determinati sottraendo dai ricavi operativi i costi operativi e di sostituzione e aggiungendo il valore residuo dell’investimento (terminal </a:t>
            </a:r>
            <a:r>
              <a:rPr lang="it-IT" sz="1000" dirty="0" err="1">
                <a:effectLst/>
                <a:latin typeface="Verdana" panose="020B0604030504040204" pitchFamily="34" charset="0"/>
                <a:ea typeface="Times New Roman" panose="02020603050405020304" pitchFamily="18" charset="0"/>
                <a:cs typeface="Arial" panose="020B0604020202020204" pitchFamily="34" charset="0"/>
              </a:rPr>
              <a:t>value</a:t>
            </a:r>
            <a:r>
              <a:rPr lang="it-IT" sz="1000" dirty="0">
                <a:effectLst/>
                <a:latin typeface="Verdana" panose="020B0604030504040204" pitchFamily="34" charset="0"/>
                <a:ea typeface="Times New Roman" panose="02020603050405020304" pitchFamily="18" charset="0"/>
                <a:cs typeface="Arial" panose="020B0604020202020204" pitchFamily="34" charset="0"/>
              </a:rPr>
              <a:t>); il fine ultimo è che l’impresa sia in grado di dimostrare la necessità dell’intervento agevolativo ai fini della realizzazione dell’investimento programmato e quindi la presenza di un effetto incentivante dell’aiuto</a:t>
            </a:r>
          </a:p>
          <a:p>
            <a:pPr marL="342900" lvl="0" indent="-342900" algn="just">
              <a:lnSpc>
                <a:spcPts val="1200"/>
              </a:lnSpc>
              <a:spcAft>
                <a:spcPts val="600"/>
              </a:spcAft>
              <a:buFont typeface="Symbol" panose="05050102010706020507" pitchFamily="18" charset="2"/>
              <a:buChar char=""/>
              <a:tabLst>
                <a:tab pos="811530" algn="r"/>
              </a:tabLst>
            </a:pPr>
            <a:r>
              <a:rPr lang="it-IT" sz="1000" b="1" dirty="0">
                <a:effectLst/>
                <a:latin typeface="Verdana" panose="020B0604030504040204" pitchFamily="34" charset="0"/>
                <a:ea typeface="Times New Roman" panose="02020603050405020304" pitchFamily="18" charset="0"/>
                <a:cs typeface="Arial" panose="020B0604020202020204" pitchFamily="34" charset="0"/>
              </a:rPr>
              <a:t>Per la proporzionalità dell’aiuto</a:t>
            </a:r>
            <a:r>
              <a:rPr lang="it-IT" sz="1000" dirty="0">
                <a:effectLst/>
                <a:latin typeface="Verdana" panose="020B0604030504040204" pitchFamily="34" charset="0"/>
                <a:ea typeface="Times New Roman" panose="02020603050405020304" pitchFamily="18" charset="0"/>
                <a:cs typeface="Arial" panose="020B0604020202020204" pitchFamily="34" charset="0"/>
              </a:rPr>
              <a:t> (</a:t>
            </a:r>
            <a:r>
              <a:rPr lang="it-IT" sz="1000" dirty="0">
                <a:effectLst/>
                <a:latin typeface="Verdana" panose="020B0604030504040204" pitchFamily="34" charset="0"/>
                <a:ea typeface="Times New Roman" panose="02020603050405020304" pitchFamily="18" charset="0"/>
              </a:rPr>
              <a:t>art. 19-bis comma 14 lett. b) del </a:t>
            </a:r>
            <a:r>
              <a:rPr lang="it-IT" sz="1000" dirty="0">
                <a:effectLst/>
                <a:latin typeface="Verdana" panose="020B0604030504040204" pitchFamily="34" charset="0"/>
                <a:ea typeface="Times New Roman" panose="02020603050405020304" pitchFamily="18" charset="0"/>
                <a:cs typeface="Arial" panose="020B0604020202020204" pitchFamily="34" charset="0"/>
              </a:rPr>
              <a:t>DM 9.12.2014 come modificato dal DM 19.04.2023):</a:t>
            </a:r>
            <a:endParaRPr lang="it-IT" sz="1000" dirty="0">
              <a:effectLst/>
              <a:latin typeface="Times New Roman" panose="02020603050405020304" pitchFamily="18" charset="0"/>
              <a:ea typeface="Times New Roman" panose="02020603050405020304" pitchFamily="18" charset="0"/>
            </a:endParaRPr>
          </a:p>
          <a:p>
            <a:pPr marL="342900" lvl="0" indent="-342900" algn="just">
              <a:lnSpc>
                <a:spcPts val="1200"/>
              </a:lnSpc>
              <a:spcAft>
                <a:spcPts val="600"/>
              </a:spcAft>
              <a:buFont typeface="Trebuchet MS" panose="020B0603020202020204" pitchFamily="34" charset="0"/>
              <a:buChar char="–"/>
              <a:tabLst>
                <a:tab pos="811530" algn="r"/>
              </a:tabLst>
            </a:pPr>
            <a:r>
              <a:rPr lang="it-IT" sz="1000" dirty="0">
                <a:effectLst/>
                <a:latin typeface="Verdana" panose="020B0604030504040204" pitchFamily="34" charset="0"/>
                <a:ea typeface="Times New Roman" panose="02020603050405020304" pitchFamily="18" charset="0"/>
                <a:cs typeface="Arial" panose="020B0604020202020204" pitchFamily="34" charset="0"/>
              </a:rPr>
              <a:t>	l’azienda deve fornire documentazione ufficiale atta a verificare che gli aiuti non superino l’importo del sovraccosto netto di attuazione dell’investimento nella regione interessata rispetto allo scenario controfattuale in assenza di aiuto e, in ogni caso, che non superino il minimo necessario per rendere il progetto sufficientemente redditizio; pertanto, il soggetto proponente è tenuto a dimostrare che l’importo richiesto non ecceda il differenziale di costo tra l’investimento proposto e la soluzione alternativa individuata nello scenario controfattuale prospettato (se presente) e che lo stesso non ecceda il minimo necessario a garantire una redditività ordinaria del progetto. </a:t>
            </a:r>
          </a:p>
          <a:p>
            <a:pPr marL="342900" lvl="0" indent="-342900" algn="just">
              <a:lnSpc>
                <a:spcPts val="1200"/>
              </a:lnSpc>
              <a:spcAft>
                <a:spcPts val="600"/>
              </a:spcAft>
              <a:buFont typeface="Trebuchet MS" panose="020B0603020202020204" pitchFamily="34" charset="0"/>
              <a:buChar char="–"/>
              <a:tabLst>
                <a:tab pos="811530" algn="r"/>
              </a:tabLst>
            </a:pPr>
            <a:r>
              <a:rPr lang="it-IT" sz="1000" dirty="0">
                <a:effectLst/>
                <a:latin typeface="Verdana" panose="020B0604030504040204" pitchFamily="34" charset="0"/>
                <a:ea typeface="Times New Roman" panose="02020603050405020304" pitchFamily="18" charset="0"/>
                <a:cs typeface="Arial" panose="020B0604020202020204" pitchFamily="34" charset="0"/>
              </a:rPr>
              <a:t>Tali presupposti di ammissibilità possono essere dimostrati, a titolo esemplificativo e non esaustivo, nel caso in cui l’aiuto non determini un incremento del tasso interno di rendimento dell’investimento tale che lo stesso risulti superiore ai normali tassi di rendimento applicati dall’impresa interessata ad altri progetti di investimento analoghi o al costo medio del capitale dell’impresa nel suo insieme o ai tassi di rendimento abitualmente registrati nel settore interessato. </a:t>
            </a:r>
          </a:p>
          <a:p>
            <a:pPr marL="342900" lvl="0" indent="-342900" algn="just">
              <a:lnSpc>
                <a:spcPts val="1200"/>
              </a:lnSpc>
              <a:spcAft>
                <a:spcPts val="600"/>
              </a:spcAft>
              <a:buFont typeface="Trebuchet MS" panose="020B0603020202020204" pitchFamily="34" charset="0"/>
              <a:buChar char="–"/>
              <a:tabLst>
                <a:tab pos="811530" algn="r"/>
              </a:tabLst>
            </a:pPr>
            <a:r>
              <a:rPr lang="it-IT" sz="1000" dirty="0">
                <a:effectLst/>
                <a:latin typeface="Verdana" panose="020B0604030504040204" pitchFamily="34" charset="0"/>
                <a:ea typeface="Times New Roman" panose="02020603050405020304" pitchFamily="18" charset="0"/>
                <a:cs typeface="Arial" panose="020B0604020202020204" pitchFamily="34" charset="0"/>
              </a:rPr>
              <a:t>    Ai fini della quantificazione del deficit di finanziamento (funding gap) e della verifica della proporzionalità dell’aiuto, la società deve compilare l’apposito “</a:t>
            </a:r>
            <a:r>
              <a:rPr lang="it-IT" sz="1000" b="1" dirty="0">
                <a:effectLst/>
                <a:latin typeface="Verdana" panose="020B0604030504040204" pitchFamily="34" charset="0"/>
                <a:ea typeface="Times New Roman" panose="02020603050405020304" pitchFamily="18" charset="0"/>
                <a:cs typeface="Arial" panose="020B0604020202020204" pitchFamily="34" charset="0"/>
              </a:rPr>
              <a:t>Modello Funding Gap CDS Agroindustriali</a:t>
            </a:r>
            <a:r>
              <a:rPr lang="it-IT" sz="1000" dirty="0">
                <a:effectLst/>
                <a:latin typeface="Verdana" panose="020B0604030504040204" pitchFamily="34" charset="0"/>
                <a:ea typeface="Times New Roman" panose="02020603050405020304" pitchFamily="18" charset="0"/>
                <a:cs typeface="Arial" panose="020B0604020202020204" pitchFamily="34" charset="0"/>
              </a:rPr>
              <a:t>”, reso disponibile sul sito istituzionale dell’Agenzia, in coerenza con le indicazioni della Commissione europea.</a:t>
            </a:r>
          </a:p>
        </p:txBody>
      </p:sp>
      <p:sp>
        <p:nvSpPr>
          <p:cNvPr id="8" name="CasellaDiTesto 7">
            <a:extLst>
              <a:ext uri="{FF2B5EF4-FFF2-40B4-BE49-F238E27FC236}">
                <a16:creationId xmlns:a16="http://schemas.microsoft.com/office/drawing/2014/main" id="{80E03926-3958-5F41-288C-DB5DDCB15E34}"/>
              </a:ext>
            </a:extLst>
          </p:cNvPr>
          <p:cNvSpPr txBox="1"/>
          <p:nvPr/>
        </p:nvSpPr>
        <p:spPr>
          <a:xfrm>
            <a:off x="489527" y="749636"/>
            <a:ext cx="5298599" cy="369332"/>
          </a:xfrm>
          <a:prstGeom prst="rect">
            <a:avLst/>
          </a:prstGeom>
          <a:noFill/>
        </p:spPr>
        <p:txBody>
          <a:bodyPr wrap="square">
            <a:spAutoFit/>
          </a:bodyPr>
          <a:lstStyle/>
          <a:p>
            <a:r>
              <a:rPr lang="it-IT" b="1" kern="0" dirty="0">
                <a:solidFill>
                  <a:srgbClr val="FFFFFF"/>
                </a:solidFill>
                <a:latin typeface="DINPro-Light" panose="02000504040000020003" pitchFamily="50" charset="0"/>
              </a:rPr>
              <a:t>Requisiti necessari</a:t>
            </a:r>
          </a:p>
        </p:txBody>
      </p:sp>
      <p:pic>
        <p:nvPicPr>
          <p:cNvPr id="9" name="Immagine 8">
            <a:extLst>
              <a:ext uri="{FF2B5EF4-FFF2-40B4-BE49-F238E27FC236}">
                <a16:creationId xmlns:a16="http://schemas.microsoft.com/office/drawing/2014/main" id="{AF189938-FC27-04D4-75C6-474446D9BD47}"/>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11" name="CasellaDiTesto 10">
            <a:extLst>
              <a:ext uri="{FF2B5EF4-FFF2-40B4-BE49-F238E27FC236}">
                <a16:creationId xmlns:a16="http://schemas.microsoft.com/office/drawing/2014/main" id="{85206E30-3516-5BC0-23DD-1D24E440EF41}"/>
              </a:ext>
            </a:extLst>
          </p:cNvPr>
          <p:cNvSpPr txBox="1"/>
          <p:nvPr/>
        </p:nvSpPr>
        <p:spPr>
          <a:xfrm>
            <a:off x="8599054" y="816990"/>
            <a:ext cx="6096000" cy="369332"/>
          </a:xfrm>
          <a:prstGeom prst="rect">
            <a:avLst/>
          </a:prstGeom>
          <a:noFill/>
        </p:spPr>
        <p:txBody>
          <a:bodyPr wrap="square">
            <a:spAutoFit/>
          </a:bodyPr>
          <a:lstStyle/>
          <a:p>
            <a:r>
              <a:rPr lang="it-IT" sz="1800" b="1" kern="0" dirty="0">
                <a:solidFill>
                  <a:schemeClr val="bg1"/>
                </a:solidFill>
              </a:rPr>
              <a:t>(</a:t>
            </a:r>
            <a:r>
              <a:rPr lang="it-IT" b="1" kern="0" dirty="0">
                <a:solidFill>
                  <a:srgbClr val="FFFFFF"/>
                </a:solidFill>
                <a:latin typeface="DINPro-Light" panose="02000504040000020003" pitchFamily="50" charset="0"/>
              </a:rPr>
              <a:t>Art</a:t>
            </a:r>
            <a:r>
              <a:rPr lang="it-IT" sz="1800" b="1" kern="0" dirty="0">
                <a:solidFill>
                  <a:schemeClr val="bg1"/>
                </a:solidFill>
              </a:rPr>
              <a:t>. 19-bis del DM 9.12.2014)</a:t>
            </a:r>
            <a:endParaRPr lang="it-IT" dirty="0"/>
          </a:p>
        </p:txBody>
      </p:sp>
      <p:sp>
        <p:nvSpPr>
          <p:cNvPr id="2" name="Esplosione: 8 punte 1">
            <a:extLst>
              <a:ext uri="{FF2B5EF4-FFF2-40B4-BE49-F238E27FC236}">
                <a16:creationId xmlns:a16="http://schemas.microsoft.com/office/drawing/2014/main" id="{E141C11B-7243-37E3-4609-33AE84AEB761}"/>
              </a:ext>
            </a:extLst>
          </p:cNvPr>
          <p:cNvSpPr/>
          <p:nvPr/>
        </p:nvSpPr>
        <p:spPr>
          <a:xfrm>
            <a:off x="-14326" y="5955801"/>
            <a:ext cx="864448" cy="734034"/>
          </a:xfrm>
          <a:prstGeom prst="irregularSeal1">
            <a:avLst/>
          </a:prstGeom>
          <a:solidFill>
            <a:srgbClr val="F28D2C"/>
          </a:solidFill>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it-IT" dirty="0">
                <a:solidFill>
                  <a:schemeClr val="tx1"/>
                </a:solidFill>
              </a:rPr>
              <a:t>New</a:t>
            </a:r>
          </a:p>
        </p:txBody>
      </p:sp>
    </p:spTree>
    <p:extLst>
      <p:ext uri="{BB962C8B-B14F-4D97-AF65-F5344CB8AC3E}">
        <p14:creationId xmlns:p14="http://schemas.microsoft.com/office/powerpoint/2010/main" val="2332466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61CB-1179-7ED8-997A-322ACF0BB97C}"/>
            </a:ext>
          </a:extLst>
        </p:cNvPr>
        <p:cNvGrpSpPr/>
        <p:nvPr/>
      </p:nvGrpSpPr>
      <p:grpSpPr>
        <a:xfrm>
          <a:off x="0" y="0"/>
          <a:ext cx="0" cy="0"/>
          <a:chOff x="0" y="0"/>
          <a:chExt cx="0" cy="0"/>
        </a:xfrm>
      </p:grpSpPr>
      <p:sp>
        <p:nvSpPr>
          <p:cNvPr id="23" name="Rettangolo 22">
            <a:extLst>
              <a:ext uri="{FF2B5EF4-FFF2-40B4-BE49-F238E27FC236}">
                <a16:creationId xmlns:a16="http://schemas.microsoft.com/office/drawing/2014/main" id="{0002F191-CFD7-AB7C-B6C6-B54951323796}"/>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82" name="Titolo 1">
            <a:extLst>
              <a:ext uri="{FF2B5EF4-FFF2-40B4-BE49-F238E27FC236}">
                <a16:creationId xmlns:a16="http://schemas.microsoft.com/office/drawing/2014/main" id="{5B01B10E-825D-79AE-4588-E97639896941}"/>
              </a:ext>
            </a:extLst>
          </p:cNvPr>
          <p:cNvSpPr txBox="1">
            <a:spLocks/>
          </p:cNvSpPr>
          <p:nvPr/>
        </p:nvSpPr>
        <p:spPr>
          <a:xfrm>
            <a:off x="489527" y="-28280"/>
            <a:ext cx="9144000" cy="8449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INDUSTRIALI - Regime CISAF:</a:t>
            </a:r>
          </a:p>
        </p:txBody>
      </p:sp>
      <p:sp>
        <p:nvSpPr>
          <p:cNvPr id="6" name="CasellaDiTesto 5">
            <a:extLst>
              <a:ext uri="{FF2B5EF4-FFF2-40B4-BE49-F238E27FC236}">
                <a16:creationId xmlns:a16="http://schemas.microsoft.com/office/drawing/2014/main" id="{CB80876F-E0B6-90C7-54C4-09583720E3B9}"/>
              </a:ext>
            </a:extLst>
          </p:cNvPr>
          <p:cNvSpPr txBox="1"/>
          <p:nvPr/>
        </p:nvSpPr>
        <p:spPr>
          <a:xfrm>
            <a:off x="310282" y="1822797"/>
            <a:ext cx="11512182" cy="2292935"/>
          </a:xfrm>
          <a:prstGeom prst="rect">
            <a:avLst/>
          </a:prstGeom>
          <a:noFill/>
        </p:spPr>
        <p:txBody>
          <a:bodyPr wrap="square" rtlCol="0">
            <a:spAutoFit/>
          </a:bodyPr>
          <a:lstStyle/>
          <a:p>
            <a:pPr marL="0" lvl="1" algn="just" fontAlgn="base">
              <a:spcBef>
                <a:spcPct val="0"/>
              </a:spcBef>
              <a:spcAft>
                <a:spcPts val="600"/>
              </a:spcAft>
              <a:buClr>
                <a:srgbClr val="C00000"/>
              </a:buClr>
              <a:defRPr/>
            </a:pPr>
            <a:endParaRPr lang="it-IT" sz="1600" kern="0" dirty="0">
              <a:solidFill>
                <a:schemeClr val="tx1"/>
              </a:solidFill>
            </a:endParaRPr>
          </a:p>
          <a:p>
            <a:pPr marL="342900" lvl="1" indent="-342900" algn="just" fontAlgn="base">
              <a:spcBef>
                <a:spcPct val="0"/>
              </a:spcBef>
              <a:spcAft>
                <a:spcPts val="600"/>
              </a:spcAft>
              <a:buClr>
                <a:srgbClr val="C00000"/>
              </a:buClr>
              <a:buFont typeface="+mj-lt"/>
              <a:buAutoNum type="alphaLcParenR"/>
              <a:defRPr/>
            </a:pPr>
            <a:r>
              <a:rPr lang="it-IT" sz="1600" kern="0" dirty="0">
                <a:solidFill>
                  <a:schemeClr val="tx1"/>
                </a:solidFill>
              </a:rPr>
              <a:t>alla produzione, anche con materie prime secondarie, dei </a:t>
            </a:r>
            <a:r>
              <a:rPr lang="it-IT" sz="1600" b="1" kern="0" dirty="0">
                <a:solidFill>
                  <a:schemeClr val="tx1"/>
                </a:solidFill>
              </a:rPr>
              <a:t>prodotti finali delle tecnologie a zero emissioni nette </a:t>
            </a:r>
            <a:r>
              <a:rPr lang="it-IT" sz="1600" kern="0" dirty="0">
                <a:solidFill>
                  <a:schemeClr val="tx1"/>
                </a:solidFill>
              </a:rPr>
              <a:t>elencati nell’allegato n. 1 al DM 24 novembre 2025; </a:t>
            </a:r>
          </a:p>
          <a:p>
            <a:pPr marL="342900" lvl="1" indent="-342900" algn="just" fontAlgn="base">
              <a:spcBef>
                <a:spcPct val="0"/>
              </a:spcBef>
              <a:spcAft>
                <a:spcPts val="600"/>
              </a:spcAft>
              <a:buClr>
                <a:srgbClr val="C00000"/>
              </a:buClr>
              <a:buFont typeface="+mj-lt"/>
              <a:buAutoNum type="alphaLcParenR"/>
              <a:defRPr/>
            </a:pPr>
            <a:r>
              <a:rPr lang="it-IT" sz="1600" kern="0" dirty="0">
                <a:solidFill>
                  <a:schemeClr val="tx1"/>
                </a:solidFill>
              </a:rPr>
              <a:t>alla produzione, anche con materie prime secondarie, dei </a:t>
            </a:r>
            <a:r>
              <a:rPr lang="it-IT" sz="1600" b="1" kern="0" dirty="0">
                <a:solidFill>
                  <a:schemeClr val="tx1"/>
                </a:solidFill>
              </a:rPr>
              <a:t>principali componenti specifici </a:t>
            </a:r>
            <a:r>
              <a:rPr lang="it-IT" sz="1600" kern="0" dirty="0">
                <a:solidFill>
                  <a:schemeClr val="tx1"/>
                </a:solidFill>
              </a:rPr>
              <a:t>elencati nell’allegato n.1 </a:t>
            </a:r>
            <a:r>
              <a:rPr lang="it-IT" sz="1600" kern="0" dirty="0"/>
              <a:t>del DM 24 novembre 2025; </a:t>
            </a:r>
            <a:endParaRPr lang="it-IT" sz="1600" kern="0" dirty="0">
              <a:solidFill>
                <a:schemeClr val="tx1"/>
              </a:solidFill>
            </a:endParaRPr>
          </a:p>
          <a:p>
            <a:pPr marL="342900" lvl="1" indent="-342900" algn="just" fontAlgn="base">
              <a:spcBef>
                <a:spcPct val="0"/>
              </a:spcBef>
              <a:spcAft>
                <a:spcPts val="600"/>
              </a:spcAft>
              <a:buClr>
                <a:srgbClr val="C00000"/>
              </a:buClr>
              <a:buFont typeface="+mj-lt"/>
              <a:buAutoNum type="alphaLcParenR"/>
              <a:defRPr/>
            </a:pPr>
            <a:r>
              <a:rPr lang="it-IT" sz="1600" kern="0" dirty="0">
                <a:solidFill>
                  <a:schemeClr val="tx1"/>
                </a:solidFill>
              </a:rPr>
              <a:t>alla </a:t>
            </a:r>
            <a:r>
              <a:rPr lang="it-IT" sz="1600" b="1" kern="0" dirty="0">
                <a:solidFill>
                  <a:schemeClr val="tx1"/>
                </a:solidFill>
              </a:rPr>
              <a:t>produzione di relative materie prime critiche</a:t>
            </a:r>
            <a:r>
              <a:rPr lang="it-IT" sz="1600" kern="0" dirty="0">
                <a:solidFill>
                  <a:schemeClr val="tx1"/>
                </a:solidFill>
              </a:rPr>
              <a:t>, nuove o recuperate, necessarie per la produzione dei prodotti finali o dei principali componenti specifici di cui alle lettere a) e b). Le materie prime critiche sono quelle individuate nell’allegato n. 2 del regolamento (UE) n. 2024/1252 della Commissione, dell’11 aprile 2024.</a:t>
            </a:r>
            <a:endParaRPr lang="it-IT" sz="1600" b="1" dirty="0"/>
          </a:p>
        </p:txBody>
      </p:sp>
      <p:sp>
        <p:nvSpPr>
          <p:cNvPr id="5" name="CasellaDiTesto 4">
            <a:extLst>
              <a:ext uri="{FF2B5EF4-FFF2-40B4-BE49-F238E27FC236}">
                <a16:creationId xmlns:a16="http://schemas.microsoft.com/office/drawing/2014/main" id="{7E5314BE-7919-135B-95CF-F6ED16690664}"/>
              </a:ext>
            </a:extLst>
          </p:cNvPr>
          <p:cNvSpPr txBox="1"/>
          <p:nvPr/>
        </p:nvSpPr>
        <p:spPr>
          <a:xfrm>
            <a:off x="369536" y="1378602"/>
            <a:ext cx="11623019" cy="830997"/>
          </a:xfrm>
          <a:prstGeom prst="rect">
            <a:avLst/>
          </a:prstGeom>
          <a:noFill/>
        </p:spPr>
        <p:txBody>
          <a:bodyPr wrap="square">
            <a:spAutoFit/>
          </a:bodyPr>
          <a:lstStyle/>
          <a:p>
            <a:pPr marL="71755" algn="just">
              <a:spcAft>
                <a:spcPts val="600"/>
              </a:spcAft>
              <a:tabLst>
                <a:tab pos="811530" algn="r"/>
              </a:tabLst>
            </a:pPr>
            <a:r>
              <a:rPr lang="it-IT" sz="1600" kern="0" dirty="0"/>
              <a:t>Il nuovo regime </a:t>
            </a:r>
            <a:r>
              <a:rPr lang="it-IT" sz="1600" kern="0" dirty="0" err="1"/>
              <a:t>regime</a:t>
            </a:r>
            <a:r>
              <a:rPr lang="it-IT" sz="1600" kern="0" dirty="0"/>
              <a:t>  SA.120488 (2025/N), autorizzato dalla  Commissione europea  con decisione C(2025) 8433 </a:t>
            </a:r>
            <a:r>
              <a:rPr lang="it-IT" sz="1600" kern="0" dirty="0" err="1"/>
              <a:t>final</a:t>
            </a:r>
            <a:r>
              <a:rPr lang="it-IT" sz="1600" kern="0" dirty="0"/>
              <a:t> del 9 dicembre 2025, si applica, </a:t>
            </a:r>
            <a:r>
              <a:rPr lang="it-IT" sz="1600" u="sng" kern="0" dirty="0"/>
              <a:t>su richiesta dell’impresa</a:t>
            </a:r>
            <a:r>
              <a:rPr lang="it-IT" sz="1600" kern="0" dirty="0"/>
              <a:t>, ai programmi di sviluppo industriali volti a garantire una sufficiente capacità di produzione nel settore delle tecnologie pulite” e finalizzati in particolare:</a:t>
            </a:r>
          </a:p>
        </p:txBody>
      </p:sp>
      <p:sp>
        <p:nvSpPr>
          <p:cNvPr id="8" name="CasellaDiTesto 7">
            <a:extLst>
              <a:ext uri="{FF2B5EF4-FFF2-40B4-BE49-F238E27FC236}">
                <a16:creationId xmlns:a16="http://schemas.microsoft.com/office/drawing/2014/main" id="{CC387BA0-F20B-EAD7-F936-9E8164A87154}"/>
              </a:ext>
            </a:extLst>
          </p:cNvPr>
          <p:cNvSpPr txBox="1"/>
          <p:nvPr/>
        </p:nvSpPr>
        <p:spPr>
          <a:xfrm>
            <a:off x="489527" y="749636"/>
            <a:ext cx="5298599" cy="369332"/>
          </a:xfrm>
          <a:prstGeom prst="rect">
            <a:avLst/>
          </a:prstGeom>
          <a:noFill/>
        </p:spPr>
        <p:txBody>
          <a:bodyPr wrap="square">
            <a:spAutoFit/>
          </a:bodyPr>
          <a:lstStyle/>
          <a:p>
            <a:r>
              <a:rPr lang="it-IT" b="1" kern="0" dirty="0">
                <a:solidFill>
                  <a:srgbClr val="FFFFFF"/>
                </a:solidFill>
                <a:latin typeface="DINPro-Light" panose="02000504040000020003" pitchFamily="50" charset="0"/>
              </a:rPr>
              <a:t>Ambito di applicazione</a:t>
            </a:r>
          </a:p>
        </p:txBody>
      </p:sp>
      <p:pic>
        <p:nvPicPr>
          <p:cNvPr id="9" name="Immagine 8">
            <a:extLst>
              <a:ext uri="{FF2B5EF4-FFF2-40B4-BE49-F238E27FC236}">
                <a16:creationId xmlns:a16="http://schemas.microsoft.com/office/drawing/2014/main" id="{6DBF7E8F-44D4-3390-4B36-E0AF37DB23F1}"/>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11" name="CasellaDiTesto 10">
            <a:extLst>
              <a:ext uri="{FF2B5EF4-FFF2-40B4-BE49-F238E27FC236}">
                <a16:creationId xmlns:a16="http://schemas.microsoft.com/office/drawing/2014/main" id="{697AA264-F9BC-EDC5-92A3-318F8B17962A}"/>
              </a:ext>
            </a:extLst>
          </p:cNvPr>
          <p:cNvSpPr txBox="1"/>
          <p:nvPr/>
        </p:nvSpPr>
        <p:spPr>
          <a:xfrm>
            <a:off x="7721977" y="841839"/>
            <a:ext cx="6096000" cy="369332"/>
          </a:xfrm>
          <a:prstGeom prst="rect">
            <a:avLst/>
          </a:prstGeom>
          <a:noFill/>
        </p:spPr>
        <p:txBody>
          <a:bodyPr wrap="square">
            <a:spAutoFit/>
          </a:bodyPr>
          <a:lstStyle/>
          <a:p>
            <a:r>
              <a:rPr lang="it-IT" b="1">
                <a:solidFill>
                  <a:schemeClr val="bg1"/>
                </a:solidFill>
              </a:rPr>
              <a:t>Decreto Ministeriale 24 novembre  2025 </a:t>
            </a:r>
            <a:endParaRPr lang="it-IT" dirty="0"/>
          </a:p>
        </p:txBody>
      </p:sp>
      <p:sp>
        <p:nvSpPr>
          <p:cNvPr id="3" name="CasellaDiTesto 2">
            <a:extLst>
              <a:ext uri="{FF2B5EF4-FFF2-40B4-BE49-F238E27FC236}">
                <a16:creationId xmlns:a16="http://schemas.microsoft.com/office/drawing/2014/main" id="{D75F93E4-2E69-3FE6-76DB-678DB82761EB}"/>
              </a:ext>
            </a:extLst>
          </p:cNvPr>
          <p:cNvSpPr txBox="1"/>
          <p:nvPr/>
        </p:nvSpPr>
        <p:spPr>
          <a:xfrm>
            <a:off x="2137022" y="4144428"/>
            <a:ext cx="9833854" cy="830997"/>
          </a:xfrm>
          <a:prstGeom prst="rect">
            <a:avLst/>
          </a:prstGeom>
          <a:noFill/>
        </p:spPr>
        <p:txBody>
          <a:bodyPr wrap="square">
            <a:spAutoFit/>
          </a:bodyPr>
          <a:lstStyle/>
          <a:p>
            <a:pPr algn="l">
              <a:buNone/>
            </a:pPr>
            <a:r>
              <a:rPr lang="it-IT" sz="1600" b="1" kern="0" dirty="0"/>
              <a:t>Gli aiuti di cui al regime CISAF possono essere richiesti anche per domande già presentate</a:t>
            </a:r>
          </a:p>
          <a:p>
            <a:r>
              <a:rPr lang="it-IT" sz="1600" b="1" kern="0" dirty="0"/>
              <a:t>Gli aiuti di cui al regime CISAF possono essere concessi fino al 31 dicembre 2030 </a:t>
            </a:r>
          </a:p>
          <a:p>
            <a:pPr algn="l">
              <a:buNone/>
            </a:pPr>
            <a:endParaRPr lang="it-IT" sz="1600" b="1" kern="0" dirty="0"/>
          </a:p>
        </p:txBody>
      </p:sp>
      <p:pic>
        <p:nvPicPr>
          <p:cNvPr id="4" name="Immagine 3">
            <a:extLst>
              <a:ext uri="{FF2B5EF4-FFF2-40B4-BE49-F238E27FC236}">
                <a16:creationId xmlns:a16="http://schemas.microsoft.com/office/drawing/2014/main" id="{C04D30DE-E153-0234-74DC-5F11428CF8C1}"/>
              </a:ext>
            </a:extLst>
          </p:cNvPr>
          <p:cNvPicPr>
            <a:picLocks noChangeAspect="1"/>
          </p:cNvPicPr>
          <p:nvPr/>
        </p:nvPicPr>
        <p:blipFill>
          <a:blip r:embed="rId3"/>
          <a:stretch>
            <a:fillRect/>
          </a:stretch>
        </p:blipFill>
        <p:spPr>
          <a:xfrm>
            <a:off x="1" y="4850299"/>
            <a:ext cx="12191999" cy="2031325"/>
          </a:xfrm>
          <a:prstGeom prst="rect">
            <a:avLst/>
          </a:prstGeom>
        </p:spPr>
      </p:pic>
    </p:spTree>
    <p:extLst>
      <p:ext uri="{BB962C8B-B14F-4D97-AF65-F5344CB8AC3E}">
        <p14:creationId xmlns:p14="http://schemas.microsoft.com/office/powerpoint/2010/main" val="1041654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ttangolo con angoli arrotondati 64">
            <a:extLst>
              <a:ext uri="{FF2B5EF4-FFF2-40B4-BE49-F238E27FC236}">
                <a16:creationId xmlns:a16="http://schemas.microsoft.com/office/drawing/2014/main" id="{42D39C37-E5E6-47E7-A191-1AAC51F2B4E8}"/>
              </a:ext>
            </a:extLst>
          </p:cNvPr>
          <p:cNvSpPr/>
          <p:nvPr/>
        </p:nvSpPr>
        <p:spPr>
          <a:xfrm>
            <a:off x="469377" y="4057407"/>
            <a:ext cx="11492357" cy="505865"/>
          </a:xfrm>
          <a:prstGeom prst="roundRect">
            <a:avLst>
              <a:gd name="adj" fmla="val 2898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grpSp>
        <p:nvGrpSpPr>
          <p:cNvPr id="5" name="Gruppo 4">
            <a:extLst>
              <a:ext uri="{FF2B5EF4-FFF2-40B4-BE49-F238E27FC236}">
                <a16:creationId xmlns:a16="http://schemas.microsoft.com/office/drawing/2014/main" id="{C14ED4D1-79E2-480B-BA9C-AD4EF31DD844}"/>
              </a:ext>
            </a:extLst>
          </p:cNvPr>
          <p:cNvGrpSpPr/>
          <p:nvPr/>
        </p:nvGrpSpPr>
        <p:grpSpPr>
          <a:xfrm>
            <a:off x="460677" y="4816517"/>
            <a:ext cx="11231786" cy="235068"/>
            <a:chOff x="628267" y="4421603"/>
            <a:chExt cx="11231786" cy="235068"/>
          </a:xfrm>
        </p:grpSpPr>
        <p:sp>
          <p:nvSpPr>
            <p:cNvPr id="46" name="Rettangolo con angoli arrotondati 45">
              <a:extLst>
                <a:ext uri="{FF2B5EF4-FFF2-40B4-BE49-F238E27FC236}">
                  <a16:creationId xmlns:a16="http://schemas.microsoft.com/office/drawing/2014/main" id="{B9D35B66-0FB5-49E7-A3FE-BBB51FFC2C53}"/>
                </a:ext>
              </a:extLst>
            </p:cNvPr>
            <p:cNvSpPr/>
            <p:nvPr/>
          </p:nvSpPr>
          <p:spPr>
            <a:xfrm>
              <a:off x="628267" y="4421605"/>
              <a:ext cx="3074182" cy="235065"/>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PROGETTO DI RILEVANZA STRATEGICA</a:t>
              </a:r>
            </a:p>
          </p:txBody>
        </p:sp>
        <p:sp>
          <p:nvSpPr>
            <p:cNvPr id="43" name="Rettangolo con angoli arrotondati 42">
              <a:extLst>
                <a:ext uri="{FF2B5EF4-FFF2-40B4-BE49-F238E27FC236}">
                  <a16:creationId xmlns:a16="http://schemas.microsoft.com/office/drawing/2014/main" id="{6B95D965-8A78-4475-B6A1-50F041070404}"/>
                </a:ext>
              </a:extLst>
            </p:cNvPr>
            <p:cNvSpPr/>
            <p:nvPr/>
          </p:nvSpPr>
          <p:spPr>
            <a:xfrm>
              <a:off x="3764260" y="4421603"/>
              <a:ext cx="3168513" cy="235067"/>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COINVOLGIMENTO AMMINISTRAZIONI</a:t>
              </a:r>
            </a:p>
          </p:txBody>
        </p:sp>
        <p:sp>
          <p:nvSpPr>
            <p:cNvPr id="44" name="Rettangolo con angoli arrotondati 43">
              <a:extLst>
                <a:ext uri="{FF2B5EF4-FFF2-40B4-BE49-F238E27FC236}">
                  <a16:creationId xmlns:a16="http://schemas.microsoft.com/office/drawing/2014/main" id="{43F42B6E-DF1B-48F0-947B-CC8D27C876A7}"/>
                </a:ext>
              </a:extLst>
            </p:cNvPr>
            <p:cNvSpPr/>
            <p:nvPr/>
          </p:nvSpPr>
          <p:spPr>
            <a:xfrm>
              <a:off x="7012061" y="4421603"/>
              <a:ext cx="2285234" cy="235068"/>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TEMPI ISTRUTTORI RIDOTTI </a:t>
              </a:r>
            </a:p>
          </p:txBody>
        </p:sp>
        <p:sp>
          <p:nvSpPr>
            <p:cNvPr id="45" name="Rettangolo con angoli arrotondati 44">
              <a:extLst>
                <a:ext uri="{FF2B5EF4-FFF2-40B4-BE49-F238E27FC236}">
                  <a16:creationId xmlns:a16="http://schemas.microsoft.com/office/drawing/2014/main" id="{8593FBA5-FBF1-4A28-A042-2B71A3C1FFC4}"/>
                </a:ext>
              </a:extLst>
            </p:cNvPr>
            <p:cNvSpPr/>
            <p:nvPr/>
          </p:nvSpPr>
          <p:spPr>
            <a:xfrm>
              <a:off x="9367573" y="4421603"/>
              <a:ext cx="2492480" cy="235068"/>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RISORSE FINANZIARIE AD HOC</a:t>
              </a:r>
            </a:p>
          </p:txBody>
        </p:sp>
      </p:grpSp>
      <p:grpSp>
        <p:nvGrpSpPr>
          <p:cNvPr id="2" name="Gruppo 1">
            <a:extLst>
              <a:ext uri="{FF2B5EF4-FFF2-40B4-BE49-F238E27FC236}">
                <a16:creationId xmlns:a16="http://schemas.microsoft.com/office/drawing/2014/main" id="{36D5AB39-2A3E-482E-BB63-09BD2C15FFA2}"/>
              </a:ext>
            </a:extLst>
          </p:cNvPr>
          <p:cNvGrpSpPr/>
          <p:nvPr/>
        </p:nvGrpSpPr>
        <p:grpSpPr>
          <a:xfrm>
            <a:off x="177919" y="5303975"/>
            <a:ext cx="11579904" cy="941649"/>
            <a:chOff x="113186" y="5770991"/>
            <a:chExt cx="11579904" cy="941649"/>
          </a:xfrm>
        </p:grpSpPr>
        <p:sp>
          <p:nvSpPr>
            <p:cNvPr id="101" name="Freccia destra 32">
              <a:extLst>
                <a:ext uri="{FF2B5EF4-FFF2-40B4-BE49-F238E27FC236}">
                  <a16:creationId xmlns:a16="http://schemas.microsoft.com/office/drawing/2014/main" id="{67742BA1-B3AF-499E-BA77-3BF31C4C42B9}"/>
                </a:ext>
              </a:extLst>
            </p:cNvPr>
            <p:cNvSpPr/>
            <p:nvPr/>
          </p:nvSpPr>
          <p:spPr>
            <a:xfrm>
              <a:off x="1443145" y="6322595"/>
              <a:ext cx="489605" cy="121604"/>
            </a:xfrm>
            <a:prstGeom prst="rightArrow">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1" name="Rettangolo 80">
              <a:extLst>
                <a:ext uri="{FF2B5EF4-FFF2-40B4-BE49-F238E27FC236}">
                  <a16:creationId xmlns:a16="http://schemas.microsoft.com/office/drawing/2014/main" id="{4A68D0D9-87AF-461C-BEDB-2B888862135B}"/>
                </a:ext>
              </a:extLst>
            </p:cNvPr>
            <p:cNvSpPr/>
            <p:nvPr/>
          </p:nvSpPr>
          <p:spPr>
            <a:xfrm>
              <a:off x="113186" y="6194378"/>
              <a:ext cx="1461938" cy="5182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kern="0" dirty="0">
                  <a:solidFill>
                    <a:schemeClr val="tx1"/>
                  </a:solidFill>
                </a:rPr>
                <a:t>Presentazione</a:t>
              </a:r>
            </a:p>
            <a:p>
              <a:pPr algn="ctr" fontAlgn="base">
                <a:lnSpc>
                  <a:spcPts val="1100"/>
                </a:lnSpc>
                <a:spcBef>
                  <a:spcPct val="0"/>
                </a:spcBef>
                <a:spcAft>
                  <a:spcPct val="0"/>
                </a:spcAft>
                <a:defRPr/>
              </a:pPr>
              <a:r>
                <a:rPr lang="it-IT" sz="1100" kern="0" dirty="0">
                  <a:solidFill>
                    <a:schemeClr val="tx1"/>
                  </a:solidFill>
                </a:rPr>
                <a:t> domanda di Contratto di sviluppo </a:t>
              </a:r>
              <a:r>
                <a:rPr lang="it-IT" sz="1100" b="1" kern="0" dirty="0">
                  <a:solidFill>
                    <a:schemeClr val="tx1"/>
                  </a:solidFill>
                </a:rPr>
                <a:t>+ Istanza </a:t>
              </a:r>
              <a:r>
                <a:rPr lang="it-IT" sz="1100" b="1" kern="0" dirty="0" err="1">
                  <a:solidFill>
                    <a:schemeClr val="tx1"/>
                  </a:solidFill>
                </a:rPr>
                <a:t>AdS</a:t>
              </a:r>
              <a:endParaRPr lang="it-IT" sz="1100" b="1" kern="0" dirty="0">
                <a:solidFill>
                  <a:schemeClr val="tx1"/>
                </a:solidFill>
              </a:endParaRPr>
            </a:p>
          </p:txBody>
        </p:sp>
        <p:sp>
          <p:nvSpPr>
            <p:cNvPr id="83" name="Rettangolo 82">
              <a:extLst>
                <a:ext uri="{FF2B5EF4-FFF2-40B4-BE49-F238E27FC236}">
                  <a16:creationId xmlns:a16="http://schemas.microsoft.com/office/drawing/2014/main" id="{861F8788-79E3-43CD-B77C-CE150BC31EB3}"/>
                </a:ext>
              </a:extLst>
            </p:cNvPr>
            <p:cNvSpPr/>
            <p:nvPr/>
          </p:nvSpPr>
          <p:spPr>
            <a:xfrm>
              <a:off x="6202670" y="6178650"/>
              <a:ext cx="776230" cy="244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Istruttoria</a:t>
              </a:r>
            </a:p>
          </p:txBody>
        </p:sp>
        <p:cxnSp>
          <p:nvCxnSpPr>
            <p:cNvPr id="84" name="Connettore diritto 83">
              <a:extLst>
                <a:ext uri="{FF2B5EF4-FFF2-40B4-BE49-F238E27FC236}">
                  <a16:creationId xmlns:a16="http://schemas.microsoft.com/office/drawing/2014/main" id="{3D6B6E42-9BDE-4E05-9261-8F9CCF8EDCD1}"/>
                </a:ext>
              </a:extLst>
            </p:cNvPr>
            <p:cNvCxnSpPr>
              <a:cxnSpLocks/>
            </p:cNvCxnSpPr>
            <p:nvPr/>
          </p:nvCxnSpPr>
          <p:spPr>
            <a:xfrm flipH="1">
              <a:off x="7748968" y="5998818"/>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87" name="Rettangolo 86">
              <a:extLst>
                <a:ext uri="{FF2B5EF4-FFF2-40B4-BE49-F238E27FC236}">
                  <a16:creationId xmlns:a16="http://schemas.microsoft.com/office/drawing/2014/main" id="{A381B8DB-CFC7-46D0-BD2E-9632558F50AC}"/>
                </a:ext>
              </a:extLst>
            </p:cNvPr>
            <p:cNvSpPr/>
            <p:nvPr/>
          </p:nvSpPr>
          <p:spPr>
            <a:xfrm>
              <a:off x="7373052" y="6203593"/>
              <a:ext cx="776230" cy="34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Firma Contratto</a:t>
              </a:r>
            </a:p>
          </p:txBody>
        </p:sp>
        <p:sp>
          <p:nvSpPr>
            <p:cNvPr id="88" name="Rettangolo 87">
              <a:extLst>
                <a:ext uri="{FF2B5EF4-FFF2-40B4-BE49-F238E27FC236}">
                  <a16:creationId xmlns:a16="http://schemas.microsoft.com/office/drawing/2014/main" id="{1C386648-06E3-4120-AC54-0612786C575C}"/>
                </a:ext>
              </a:extLst>
            </p:cNvPr>
            <p:cNvSpPr/>
            <p:nvPr/>
          </p:nvSpPr>
          <p:spPr>
            <a:xfrm>
              <a:off x="9110367" y="6047427"/>
              <a:ext cx="2034029" cy="602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rgbClr val="960000"/>
                  </a:solidFill>
                </a:rPr>
                <a:t>36 mesi per completare l’investimento + 18 mesi eventuale proroga </a:t>
              </a:r>
            </a:p>
          </p:txBody>
        </p:sp>
        <p:cxnSp>
          <p:nvCxnSpPr>
            <p:cNvPr id="89" name="Connettore diritto 88">
              <a:extLst>
                <a:ext uri="{FF2B5EF4-FFF2-40B4-BE49-F238E27FC236}">
                  <a16:creationId xmlns:a16="http://schemas.microsoft.com/office/drawing/2014/main" id="{51F8ADC1-3642-4356-BC69-E77B4351B39A}"/>
                </a:ext>
              </a:extLst>
            </p:cNvPr>
            <p:cNvCxnSpPr>
              <a:cxnSpLocks/>
            </p:cNvCxnSpPr>
            <p:nvPr/>
          </p:nvCxnSpPr>
          <p:spPr>
            <a:xfrm flipH="1">
              <a:off x="6573374" y="5983369"/>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ttore diritto 89">
              <a:extLst>
                <a:ext uri="{FF2B5EF4-FFF2-40B4-BE49-F238E27FC236}">
                  <a16:creationId xmlns:a16="http://schemas.microsoft.com/office/drawing/2014/main" id="{F2FCF367-26E3-40E6-9BA3-77675178791F}"/>
                </a:ext>
              </a:extLst>
            </p:cNvPr>
            <p:cNvCxnSpPr>
              <a:cxnSpLocks/>
            </p:cNvCxnSpPr>
            <p:nvPr/>
          </p:nvCxnSpPr>
          <p:spPr>
            <a:xfrm flipH="1">
              <a:off x="1106062" y="5998818"/>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95" name="Rettangolo 94">
              <a:extLst>
                <a:ext uri="{FF2B5EF4-FFF2-40B4-BE49-F238E27FC236}">
                  <a16:creationId xmlns:a16="http://schemas.microsoft.com/office/drawing/2014/main" id="{355A85DB-303C-4F9C-9865-63635BBBB2E9}"/>
                </a:ext>
              </a:extLst>
            </p:cNvPr>
            <p:cNvSpPr/>
            <p:nvPr/>
          </p:nvSpPr>
          <p:spPr>
            <a:xfrm>
              <a:off x="1990901" y="6149464"/>
              <a:ext cx="906542" cy="480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rgbClr val="FF0000"/>
                  </a:solidFill>
                </a:rPr>
                <a:t>Possibilità</a:t>
              </a:r>
            </a:p>
            <a:p>
              <a:pPr algn="ctr" fontAlgn="base">
                <a:lnSpc>
                  <a:spcPts val="1100"/>
                </a:lnSpc>
                <a:spcBef>
                  <a:spcPct val="0"/>
                </a:spcBef>
                <a:spcAft>
                  <a:spcPct val="0"/>
                </a:spcAft>
                <a:defRPr/>
              </a:pPr>
              <a:r>
                <a:rPr lang="it-IT" sz="1100" b="1" kern="0" dirty="0">
                  <a:solidFill>
                    <a:srgbClr val="FF0000"/>
                  </a:solidFill>
                </a:rPr>
                <a:t>di avvio del </a:t>
              </a:r>
            </a:p>
            <a:p>
              <a:pPr algn="ctr" fontAlgn="base">
                <a:lnSpc>
                  <a:spcPts val="1100"/>
                </a:lnSpc>
                <a:spcBef>
                  <a:spcPct val="0"/>
                </a:spcBef>
                <a:spcAft>
                  <a:spcPct val="0"/>
                </a:spcAft>
                <a:defRPr/>
              </a:pPr>
              <a:r>
                <a:rPr lang="it-IT" sz="1100" b="1" kern="0" dirty="0">
                  <a:solidFill>
                    <a:srgbClr val="FF0000"/>
                  </a:solidFill>
                </a:rPr>
                <a:t>progetto</a:t>
              </a:r>
            </a:p>
          </p:txBody>
        </p:sp>
        <p:grpSp>
          <p:nvGrpSpPr>
            <p:cNvPr id="3" name="Gruppo 2">
              <a:extLst>
                <a:ext uri="{FF2B5EF4-FFF2-40B4-BE49-F238E27FC236}">
                  <a16:creationId xmlns:a16="http://schemas.microsoft.com/office/drawing/2014/main" id="{52AFEABD-CAF9-442D-8090-D04561BCB4F2}"/>
                </a:ext>
              </a:extLst>
            </p:cNvPr>
            <p:cNvGrpSpPr/>
            <p:nvPr/>
          </p:nvGrpSpPr>
          <p:grpSpPr>
            <a:xfrm>
              <a:off x="511060" y="5770991"/>
              <a:ext cx="11182030" cy="234081"/>
              <a:chOff x="511060" y="6104213"/>
              <a:chExt cx="11182030" cy="175073"/>
            </a:xfrm>
          </p:grpSpPr>
          <p:sp>
            <p:nvSpPr>
              <p:cNvPr id="97" name="Pentagono 3">
                <a:extLst>
                  <a:ext uri="{FF2B5EF4-FFF2-40B4-BE49-F238E27FC236}">
                    <a16:creationId xmlns:a16="http://schemas.microsoft.com/office/drawing/2014/main" id="{51B05553-28E2-481B-8076-36B33E4CF0C7}"/>
                  </a:ext>
                </a:extLst>
              </p:cNvPr>
              <p:cNvSpPr/>
              <p:nvPr/>
            </p:nvSpPr>
            <p:spPr>
              <a:xfrm>
                <a:off x="511060" y="6104213"/>
                <a:ext cx="6961135" cy="169165"/>
              </a:xfrm>
              <a:prstGeom prst="homePlate">
                <a:avLst>
                  <a:gd name="adj" fmla="val 46907"/>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kern="0" dirty="0">
                  <a:solidFill>
                    <a:schemeClr val="bg1"/>
                  </a:solidFill>
                  <a:latin typeface="Trebuchet MS" panose="020B0603020202020204" pitchFamily="34" charset="0"/>
                </a:endParaRPr>
              </a:p>
            </p:txBody>
          </p:sp>
          <p:sp>
            <p:nvSpPr>
              <p:cNvPr id="99" name="Mostrina 16">
                <a:extLst>
                  <a:ext uri="{FF2B5EF4-FFF2-40B4-BE49-F238E27FC236}">
                    <a16:creationId xmlns:a16="http://schemas.microsoft.com/office/drawing/2014/main" id="{338CFDA7-B3DC-4E73-B121-2CFDAAC329DD}"/>
                  </a:ext>
                </a:extLst>
              </p:cNvPr>
              <p:cNvSpPr/>
              <p:nvPr/>
            </p:nvSpPr>
            <p:spPr>
              <a:xfrm>
                <a:off x="7472197" y="6104214"/>
                <a:ext cx="4220893" cy="175072"/>
              </a:xfrm>
              <a:prstGeom prst="chevron">
                <a:avLst>
                  <a:gd name="adj" fmla="val 42268"/>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solidFill>
                    <a:schemeClr val="bg1"/>
                  </a:solidFill>
                </a:endParaRPr>
              </a:p>
            </p:txBody>
          </p:sp>
        </p:grpSp>
        <p:sp>
          <p:nvSpPr>
            <p:cNvPr id="102" name="Freccia destra 32">
              <a:extLst>
                <a:ext uri="{FF2B5EF4-FFF2-40B4-BE49-F238E27FC236}">
                  <a16:creationId xmlns:a16="http://schemas.microsoft.com/office/drawing/2014/main" id="{C9B13CFC-8D06-4BA0-9807-34B9CD844541}"/>
                </a:ext>
              </a:extLst>
            </p:cNvPr>
            <p:cNvSpPr/>
            <p:nvPr/>
          </p:nvSpPr>
          <p:spPr>
            <a:xfrm>
              <a:off x="8461611" y="6272770"/>
              <a:ext cx="490315" cy="125241"/>
            </a:xfrm>
            <a:prstGeom prst="rightArrow">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08F705D0-5094-453A-9ED7-A1620136C696}"/>
                </a:ext>
              </a:extLst>
            </p:cNvPr>
            <p:cNvSpPr/>
            <p:nvPr/>
          </p:nvSpPr>
          <p:spPr>
            <a:xfrm>
              <a:off x="3071767" y="6202145"/>
              <a:ext cx="1310509" cy="402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Valutazione Ammissibilità </a:t>
              </a:r>
            </a:p>
            <a:p>
              <a:pPr algn="ctr" fontAlgn="base">
                <a:spcBef>
                  <a:spcPct val="0"/>
                </a:spcBef>
                <a:spcAft>
                  <a:spcPct val="0"/>
                </a:spcAft>
                <a:defRPr/>
              </a:pPr>
              <a:r>
                <a:rPr lang="it-IT" sz="1100" b="1" kern="0" dirty="0">
                  <a:solidFill>
                    <a:schemeClr val="tx1"/>
                  </a:solidFill>
                </a:rPr>
                <a:t>Fast track</a:t>
              </a:r>
            </a:p>
          </p:txBody>
        </p:sp>
        <p:cxnSp>
          <p:nvCxnSpPr>
            <p:cNvPr id="74" name="Connettore diritto 73">
              <a:extLst>
                <a:ext uri="{FF2B5EF4-FFF2-40B4-BE49-F238E27FC236}">
                  <a16:creationId xmlns:a16="http://schemas.microsoft.com/office/drawing/2014/main" id="{142B4108-A34A-442B-AA31-CE77ACAF30F4}"/>
                </a:ext>
              </a:extLst>
            </p:cNvPr>
            <p:cNvCxnSpPr>
              <a:cxnSpLocks/>
            </p:cNvCxnSpPr>
            <p:nvPr/>
          </p:nvCxnSpPr>
          <p:spPr>
            <a:xfrm flipH="1">
              <a:off x="3727021" y="5989995"/>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77" name="Rettangolo 76">
              <a:extLst>
                <a:ext uri="{FF2B5EF4-FFF2-40B4-BE49-F238E27FC236}">
                  <a16:creationId xmlns:a16="http://schemas.microsoft.com/office/drawing/2014/main" id="{2A96D401-4FAA-4F7F-8C1B-6FC0FD9DC204}"/>
                </a:ext>
              </a:extLst>
            </p:cNvPr>
            <p:cNvSpPr/>
            <p:nvPr/>
          </p:nvSpPr>
          <p:spPr>
            <a:xfrm>
              <a:off x="4642777" y="6189937"/>
              <a:ext cx="1310509" cy="402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Firma Accordo  Regioni/</a:t>
              </a:r>
              <a:r>
                <a:rPr lang="it-IT" sz="1100" b="1" kern="0" dirty="0" err="1">
                  <a:solidFill>
                    <a:schemeClr val="tx1"/>
                  </a:solidFill>
                </a:rPr>
                <a:t>Mimit</a:t>
              </a:r>
              <a:endParaRPr lang="it-IT" sz="1100" b="1" kern="0" dirty="0">
                <a:solidFill>
                  <a:schemeClr val="tx1"/>
                </a:solidFill>
              </a:endParaRPr>
            </a:p>
          </p:txBody>
        </p:sp>
        <p:cxnSp>
          <p:nvCxnSpPr>
            <p:cNvPr id="78" name="Connettore diritto 77">
              <a:extLst>
                <a:ext uri="{FF2B5EF4-FFF2-40B4-BE49-F238E27FC236}">
                  <a16:creationId xmlns:a16="http://schemas.microsoft.com/office/drawing/2014/main" id="{BB01D002-8726-4439-855D-80DC03430F8C}"/>
                </a:ext>
              </a:extLst>
            </p:cNvPr>
            <p:cNvCxnSpPr>
              <a:cxnSpLocks/>
            </p:cNvCxnSpPr>
            <p:nvPr/>
          </p:nvCxnSpPr>
          <p:spPr>
            <a:xfrm flipH="1">
              <a:off x="5298030" y="5998817"/>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5" name="Rettangolo 104">
            <a:extLst>
              <a:ext uri="{FF2B5EF4-FFF2-40B4-BE49-F238E27FC236}">
                <a16:creationId xmlns:a16="http://schemas.microsoft.com/office/drawing/2014/main" id="{04B50136-E7D7-4E25-BCC4-60CA78C187C3}"/>
              </a:ext>
            </a:extLst>
          </p:cNvPr>
          <p:cNvSpPr/>
          <p:nvPr/>
        </p:nvSpPr>
        <p:spPr>
          <a:xfrm>
            <a:off x="177919" y="1601625"/>
            <a:ext cx="5338440" cy="26311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fontAlgn="base">
              <a:spcBef>
                <a:spcPct val="0"/>
              </a:spcBef>
              <a:spcAft>
                <a:spcPct val="0"/>
              </a:spcAft>
              <a:buClr>
                <a:srgbClr val="C00000"/>
              </a:buClr>
              <a:defRPr/>
            </a:pPr>
            <a:r>
              <a:rPr lang="it-IT" sz="1200" b="1" i="1" kern="0" dirty="0">
                <a:solidFill>
                  <a:schemeClr val="tx1"/>
                </a:solidFill>
              </a:rPr>
              <a:t>CRITERI PER L’ATTIVAZIONE (alternativamente)</a:t>
            </a:r>
          </a:p>
          <a:p>
            <a:pPr marL="0" lvl="1" algn="just" fontAlgn="base">
              <a:spcBef>
                <a:spcPct val="0"/>
              </a:spcBef>
              <a:spcAft>
                <a:spcPct val="0"/>
              </a:spcAft>
              <a:buClr>
                <a:srgbClr val="C00000"/>
              </a:buClr>
              <a:defRPr/>
            </a:pPr>
            <a:endParaRPr lang="it-IT" sz="600" b="1" i="1" kern="0" dirty="0">
              <a:solidFill>
                <a:schemeClr val="tx1"/>
              </a:solidFill>
            </a:endParaRPr>
          </a:p>
          <a:p>
            <a:pPr marL="628650" lvl="2" indent="-171450" algn="just" fontAlgn="base">
              <a:spcBef>
                <a:spcPct val="0"/>
              </a:spcBef>
              <a:spcAft>
                <a:spcPct val="0"/>
              </a:spcAft>
              <a:buClr>
                <a:srgbClr val="C00000"/>
              </a:buClr>
              <a:buFont typeface="Wingdings" panose="05000000000000000000" pitchFamily="2" charset="2"/>
              <a:buChar char="ü"/>
              <a:defRPr/>
            </a:pPr>
            <a:r>
              <a:rPr lang="it-IT" sz="1000" i="1" kern="0" dirty="0">
                <a:solidFill>
                  <a:schemeClr val="tx1"/>
                </a:solidFill>
                <a:latin typeface="Trebuchet MS" panose="020B0603020202020204" pitchFamily="34" charset="0"/>
              </a:rPr>
              <a:t>Il progetto soddisfa </a:t>
            </a:r>
            <a:r>
              <a:rPr lang="it-IT" sz="1000" b="1" i="1" kern="0" dirty="0">
                <a:solidFill>
                  <a:schemeClr val="tx1"/>
                </a:solidFill>
                <a:latin typeface="Trebuchet MS" panose="020B0603020202020204" pitchFamily="34" charset="0"/>
              </a:rPr>
              <a:t>almeno tre </a:t>
            </a:r>
            <a:r>
              <a:rPr lang="it-IT" sz="1000" i="1" kern="0" dirty="0">
                <a:solidFill>
                  <a:schemeClr val="tx1"/>
                </a:solidFill>
                <a:latin typeface="Trebuchet MS" panose="020B0603020202020204" pitchFamily="34" charset="0"/>
              </a:rPr>
              <a:t>delle condizioni qualificanti ex art. 9 c. 6:</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Impatto occupazionale </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Recupero e riqualificazione di strutture dismesse o sottoutilizzate</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Realizzazione/consolidamento di sistemi di filiera diretta ed allargata</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Contributo allo sviluppo tecnologico </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Rilevante presenza dell'impresa sui mercati esteri</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Impatto ambientale</a:t>
            </a:r>
          </a:p>
          <a:p>
            <a:pPr marL="1085850" lvl="3" indent="-171450" algn="just" fontAlgn="base">
              <a:spcBef>
                <a:spcPct val="0"/>
              </a:spcBef>
              <a:spcAft>
                <a:spcPct val="0"/>
              </a:spcAft>
              <a:buClr>
                <a:srgbClr val="C00000"/>
              </a:buClr>
              <a:buFont typeface="Arial" panose="020B0604020202020204" pitchFamily="34" charset="0"/>
              <a:buChar char="•"/>
              <a:defRPr/>
            </a:pPr>
            <a:r>
              <a:rPr lang="it-IT" sz="1000" kern="0" dirty="0">
                <a:solidFill>
                  <a:schemeClr val="tx1"/>
                </a:solidFill>
                <a:latin typeface="Trebuchet MS" panose="020B0603020202020204" pitchFamily="34" charset="0"/>
              </a:rPr>
              <a:t>Destagionalizzazione per programmi turistici</a:t>
            </a:r>
          </a:p>
          <a:p>
            <a:pPr marL="1085850" lvl="3" indent="-171450" algn="just" fontAlgn="base">
              <a:spcBef>
                <a:spcPct val="0"/>
              </a:spcBef>
              <a:spcAft>
                <a:spcPct val="0"/>
              </a:spcAft>
              <a:buClr>
                <a:srgbClr val="C00000"/>
              </a:buClr>
              <a:buFont typeface="Arial" panose="020B0604020202020204" pitchFamily="34" charset="0"/>
              <a:buChar char="•"/>
              <a:defRPr/>
            </a:pPr>
            <a:endParaRPr lang="it-IT" sz="1000" kern="0" dirty="0">
              <a:solidFill>
                <a:schemeClr val="tx1"/>
              </a:solidFill>
              <a:latin typeface="Trebuchet MS" panose="020B0603020202020204" pitchFamily="34" charset="0"/>
            </a:endParaRPr>
          </a:p>
          <a:p>
            <a:pPr marL="177800" lvl="1" algn="just" fontAlgn="base">
              <a:spcBef>
                <a:spcPct val="0"/>
              </a:spcBef>
              <a:spcAft>
                <a:spcPct val="0"/>
              </a:spcAft>
              <a:buClr>
                <a:srgbClr val="C00000"/>
              </a:buClr>
              <a:defRPr/>
            </a:pPr>
            <a:endParaRPr lang="it-IT" sz="600" b="1" i="1" kern="0" dirty="0">
              <a:solidFill>
                <a:schemeClr val="tx1"/>
              </a:solidFill>
              <a:latin typeface="Trebuchet MS" panose="020B0603020202020204" pitchFamily="34" charset="0"/>
            </a:endParaRPr>
          </a:p>
          <a:p>
            <a:pPr marL="177800" lvl="1" algn="ctr" fontAlgn="base">
              <a:spcBef>
                <a:spcPct val="0"/>
              </a:spcBef>
              <a:spcAft>
                <a:spcPct val="0"/>
              </a:spcAft>
              <a:buClr>
                <a:srgbClr val="C00000"/>
              </a:buClr>
              <a:defRPr/>
            </a:pPr>
            <a:r>
              <a:rPr lang="it-IT" sz="1000" b="1" i="1" kern="0" dirty="0">
                <a:solidFill>
                  <a:schemeClr val="tx1"/>
                </a:solidFill>
                <a:latin typeface="Trebuchet MS" panose="020B0603020202020204" pitchFamily="34" charset="0"/>
              </a:rPr>
              <a:t>oppure:</a:t>
            </a:r>
          </a:p>
          <a:p>
            <a:pPr marL="177800" lvl="1" algn="just" fontAlgn="base">
              <a:spcBef>
                <a:spcPct val="0"/>
              </a:spcBef>
              <a:spcAft>
                <a:spcPct val="0"/>
              </a:spcAft>
              <a:buClr>
                <a:srgbClr val="C00000"/>
              </a:buClr>
              <a:defRPr/>
            </a:pPr>
            <a:endParaRPr lang="it-IT" sz="600" b="1" i="1" kern="0" dirty="0">
              <a:solidFill>
                <a:schemeClr val="tx1"/>
              </a:solidFill>
              <a:latin typeface="Trebuchet MS" panose="020B0603020202020204" pitchFamily="34" charset="0"/>
            </a:endParaRPr>
          </a:p>
          <a:p>
            <a:pPr marL="628650" lvl="2" indent="-171450" algn="just" fontAlgn="base">
              <a:spcBef>
                <a:spcPct val="0"/>
              </a:spcBef>
              <a:spcAft>
                <a:spcPct val="0"/>
              </a:spcAft>
              <a:buClr>
                <a:srgbClr val="C00000"/>
              </a:buClr>
              <a:buFont typeface="Wingdings" panose="05000000000000000000" pitchFamily="2" charset="2"/>
              <a:buChar char="ü"/>
              <a:defRPr/>
            </a:pPr>
            <a:r>
              <a:rPr lang="it-IT" sz="1000" i="1" kern="0" dirty="0">
                <a:solidFill>
                  <a:schemeClr val="tx1"/>
                </a:solidFill>
                <a:latin typeface="Trebuchet MS" panose="020B0603020202020204" pitchFamily="34" charset="0"/>
              </a:rPr>
              <a:t>Progetto qualificabile come programma per la </a:t>
            </a:r>
            <a:r>
              <a:rPr lang="it-IT" sz="1000" b="1" i="1" kern="0" dirty="0">
                <a:solidFill>
                  <a:schemeClr val="tx1"/>
                </a:solidFill>
                <a:latin typeface="Trebuchet MS" panose="020B0603020202020204" pitchFamily="34" charset="0"/>
              </a:rPr>
              <a:t>tutela ambientale </a:t>
            </a:r>
            <a:r>
              <a:rPr lang="it-IT" sz="1000" i="1" kern="0" dirty="0">
                <a:solidFill>
                  <a:schemeClr val="tx1"/>
                </a:solidFill>
                <a:latin typeface="Trebuchet MS" panose="020B0603020202020204" pitchFamily="34" charset="0"/>
              </a:rPr>
              <a:t>ai sensi del Tit. IV del Decreto </a:t>
            </a:r>
          </a:p>
          <a:p>
            <a:pPr marL="628650" lvl="2" indent="-171450" algn="just" fontAlgn="base">
              <a:spcBef>
                <a:spcPct val="0"/>
              </a:spcBef>
              <a:spcAft>
                <a:spcPct val="0"/>
              </a:spcAft>
              <a:buClr>
                <a:srgbClr val="C00000"/>
              </a:buClr>
              <a:buFont typeface="Wingdings" panose="05000000000000000000" pitchFamily="2" charset="2"/>
              <a:buChar char="ü"/>
              <a:defRPr/>
            </a:pPr>
            <a:r>
              <a:rPr lang="it-IT" sz="1000" i="1" kern="0" dirty="0">
                <a:solidFill>
                  <a:schemeClr val="tx1"/>
                </a:solidFill>
                <a:latin typeface="Trebuchet MS" panose="020B0603020202020204" pitchFamily="34" charset="0"/>
              </a:rPr>
              <a:t>Progetto proposto da una </a:t>
            </a:r>
            <a:r>
              <a:rPr lang="it-IT" sz="1000" b="1" i="1" kern="0" dirty="0">
                <a:solidFill>
                  <a:schemeClr val="tx1"/>
                </a:solidFill>
                <a:latin typeface="Trebuchet MS" panose="020B0603020202020204" pitchFamily="34" charset="0"/>
              </a:rPr>
              <a:t>rete d’imprese</a:t>
            </a:r>
          </a:p>
          <a:p>
            <a:pPr marL="628650" lvl="2" indent="-171450" algn="just" fontAlgn="base">
              <a:spcBef>
                <a:spcPct val="0"/>
              </a:spcBef>
              <a:spcAft>
                <a:spcPct val="0"/>
              </a:spcAft>
              <a:buClr>
                <a:srgbClr val="C00000"/>
              </a:buClr>
              <a:buFont typeface="Wingdings" panose="05000000000000000000" pitchFamily="2" charset="2"/>
              <a:buChar char="ü"/>
              <a:defRPr/>
            </a:pPr>
            <a:endParaRPr lang="it-IT" sz="1000" b="1" i="1" kern="0" dirty="0">
              <a:solidFill>
                <a:schemeClr val="tx1"/>
              </a:solidFill>
              <a:latin typeface="Trebuchet MS" panose="020B0603020202020204" pitchFamily="34" charset="0"/>
            </a:endParaRPr>
          </a:p>
          <a:p>
            <a:pPr marL="457200" lvl="2" algn="just" fontAlgn="base">
              <a:spcBef>
                <a:spcPct val="0"/>
              </a:spcBef>
              <a:spcAft>
                <a:spcPct val="0"/>
              </a:spcAft>
              <a:buClr>
                <a:srgbClr val="C00000"/>
              </a:buClr>
              <a:defRPr/>
            </a:pPr>
            <a:r>
              <a:rPr lang="it-IT" sz="1000" b="1" i="1" kern="0" dirty="0">
                <a:solidFill>
                  <a:schemeClr val="tx1"/>
                </a:solidFill>
                <a:latin typeface="Trebuchet MS" panose="020B0603020202020204" pitchFamily="34" charset="0"/>
              </a:rPr>
              <a:t>N.B.: </a:t>
            </a:r>
            <a:r>
              <a:rPr lang="it-IT" sz="1000" i="1" kern="0" dirty="0">
                <a:solidFill>
                  <a:schemeClr val="tx1"/>
                </a:solidFill>
                <a:latin typeface="Trebuchet MS" panose="020B0603020202020204" pitchFamily="34" charset="0"/>
              </a:rPr>
              <a:t>Nel caso di progetti </a:t>
            </a:r>
            <a:r>
              <a:rPr lang="it-IT" sz="1000" b="1" i="1" kern="0" dirty="0">
                <a:solidFill>
                  <a:schemeClr val="tx1"/>
                </a:solidFill>
                <a:latin typeface="Trebuchet MS" panose="020B0603020202020204" pitchFamily="34" charset="0"/>
              </a:rPr>
              <a:t>TPA</a:t>
            </a:r>
            <a:r>
              <a:rPr lang="it-IT" sz="1000" i="1" kern="0" dirty="0">
                <a:solidFill>
                  <a:schemeClr val="tx1"/>
                </a:solidFill>
                <a:latin typeface="Trebuchet MS" panose="020B0603020202020204" pitchFamily="34" charset="0"/>
              </a:rPr>
              <a:t> andrà dimostrata anche la capacità di determinare effetti o sinergie con i sistemi di filiera regionale e/o nazionale</a:t>
            </a:r>
          </a:p>
        </p:txBody>
      </p:sp>
      <p:grpSp>
        <p:nvGrpSpPr>
          <p:cNvPr id="4" name="Gruppo 3">
            <a:extLst>
              <a:ext uri="{FF2B5EF4-FFF2-40B4-BE49-F238E27FC236}">
                <a16:creationId xmlns:a16="http://schemas.microsoft.com/office/drawing/2014/main" id="{84DCFDF6-0845-42E6-B8DF-41CB964E7CF3}"/>
              </a:ext>
            </a:extLst>
          </p:cNvPr>
          <p:cNvGrpSpPr/>
          <p:nvPr/>
        </p:nvGrpSpPr>
        <p:grpSpPr>
          <a:xfrm>
            <a:off x="6472906" y="1860813"/>
            <a:ext cx="4022194" cy="2104009"/>
            <a:chOff x="2941812" y="4290559"/>
            <a:chExt cx="4022194" cy="2104009"/>
          </a:xfrm>
        </p:grpSpPr>
        <p:sp>
          <p:nvSpPr>
            <p:cNvPr id="66" name="Rettangolo con angoli arrotondati 65">
              <a:extLst>
                <a:ext uri="{FF2B5EF4-FFF2-40B4-BE49-F238E27FC236}">
                  <a16:creationId xmlns:a16="http://schemas.microsoft.com/office/drawing/2014/main" id="{62200C4A-21A9-4A2A-B5B3-6897E1795807}"/>
                </a:ext>
              </a:extLst>
            </p:cNvPr>
            <p:cNvSpPr/>
            <p:nvPr/>
          </p:nvSpPr>
          <p:spPr>
            <a:xfrm>
              <a:off x="2941812" y="4290559"/>
              <a:ext cx="4022194" cy="386616"/>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ACCORDO DI SVILUPPO (ADS)</a:t>
              </a:r>
            </a:p>
          </p:txBody>
        </p:sp>
        <p:sp>
          <p:nvSpPr>
            <p:cNvPr id="67" name="Rettangolo con angoli arrotondati 66">
              <a:extLst>
                <a:ext uri="{FF2B5EF4-FFF2-40B4-BE49-F238E27FC236}">
                  <a16:creationId xmlns:a16="http://schemas.microsoft.com/office/drawing/2014/main" id="{A79BA78A-2ED0-4246-9581-592E1B5E41DD}"/>
                </a:ext>
              </a:extLst>
            </p:cNvPr>
            <p:cNvSpPr/>
            <p:nvPr/>
          </p:nvSpPr>
          <p:spPr>
            <a:xfrm>
              <a:off x="3855210" y="5038519"/>
              <a:ext cx="2254233" cy="1356049"/>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Min € 50 MLN</a:t>
              </a:r>
            </a:p>
          </p:txBody>
        </p:sp>
      </p:grpSp>
      <p:sp>
        <p:nvSpPr>
          <p:cNvPr id="82" name="Titolo 1">
            <a:extLst>
              <a:ext uri="{FF2B5EF4-FFF2-40B4-BE49-F238E27FC236}">
                <a16:creationId xmlns:a16="http://schemas.microsoft.com/office/drawing/2014/main" id="{E74F98FD-0D44-4D91-B10E-310E1989D8FB}"/>
              </a:ext>
            </a:extLst>
          </p:cNvPr>
          <p:cNvSpPr txBox="1">
            <a:spLocks/>
          </p:cNvSpPr>
          <p:nvPr/>
        </p:nvSpPr>
        <p:spPr>
          <a:xfrm>
            <a:off x="533452" y="181916"/>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 FAST TRACK</a:t>
            </a:r>
          </a:p>
        </p:txBody>
      </p:sp>
      <p:sp>
        <p:nvSpPr>
          <p:cNvPr id="47" name="Rettangolo con angoli arrotondati 46">
            <a:extLst>
              <a:ext uri="{FF2B5EF4-FFF2-40B4-BE49-F238E27FC236}">
                <a16:creationId xmlns:a16="http://schemas.microsoft.com/office/drawing/2014/main" id="{03CF55DD-AA25-400C-B65E-C8E12A741B92}"/>
              </a:ext>
            </a:extLst>
          </p:cNvPr>
          <p:cNvSpPr/>
          <p:nvPr/>
        </p:nvSpPr>
        <p:spPr>
          <a:xfrm>
            <a:off x="-7889" y="4385058"/>
            <a:ext cx="12109142" cy="3388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960000"/>
                </a:solidFill>
              </a:rPr>
              <a:t>Perché scegliere la procedura «fast track»?</a:t>
            </a:r>
          </a:p>
        </p:txBody>
      </p:sp>
      <p:pic>
        <p:nvPicPr>
          <p:cNvPr id="6" name="Immagine 5">
            <a:extLst>
              <a:ext uri="{FF2B5EF4-FFF2-40B4-BE49-F238E27FC236}">
                <a16:creationId xmlns:a16="http://schemas.microsoft.com/office/drawing/2014/main" id="{E8E4AB34-ABA2-8A01-58AC-EAC3A1EC446D}"/>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7" name="CasellaDiTesto 6">
            <a:extLst>
              <a:ext uri="{FF2B5EF4-FFF2-40B4-BE49-F238E27FC236}">
                <a16:creationId xmlns:a16="http://schemas.microsoft.com/office/drawing/2014/main" id="{FF2ED4D7-C741-F15C-134E-7A4E16E744E7}"/>
              </a:ext>
            </a:extLst>
          </p:cNvPr>
          <p:cNvSpPr txBox="1"/>
          <p:nvPr/>
        </p:nvSpPr>
        <p:spPr>
          <a:xfrm>
            <a:off x="533452" y="744261"/>
            <a:ext cx="3780625" cy="369332"/>
          </a:xfrm>
          <a:prstGeom prst="rect">
            <a:avLst/>
          </a:prstGeom>
          <a:noFill/>
        </p:spPr>
        <p:txBody>
          <a:bodyPr wrap="square">
            <a:spAutoFit/>
          </a:bodyPr>
          <a:lstStyle/>
          <a:p>
            <a:r>
              <a:rPr lang="it-IT" sz="1800" b="1" dirty="0">
                <a:solidFill>
                  <a:schemeClr val="bg1"/>
                </a:solidFill>
              </a:rPr>
              <a:t>(Art. 9 bis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3259553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con angoli arrotondati 23">
            <a:extLst>
              <a:ext uri="{FF2B5EF4-FFF2-40B4-BE49-F238E27FC236}">
                <a16:creationId xmlns:a16="http://schemas.microsoft.com/office/drawing/2014/main" id="{B10B6BDF-28F9-4C19-83F2-D7E032F5116E}"/>
              </a:ext>
            </a:extLst>
          </p:cNvPr>
          <p:cNvSpPr/>
          <p:nvPr/>
        </p:nvSpPr>
        <p:spPr>
          <a:xfrm>
            <a:off x="4616750" y="2210074"/>
            <a:ext cx="7171267" cy="4512365"/>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22" name="Rettangolo con angoli arrotondati 21">
            <a:extLst>
              <a:ext uri="{FF2B5EF4-FFF2-40B4-BE49-F238E27FC236}">
                <a16:creationId xmlns:a16="http://schemas.microsoft.com/office/drawing/2014/main" id="{0BDCFB57-27A2-438E-AAC3-518A690B3365}"/>
              </a:ext>
            </a:extLst>
          </p:cNvPr>
          <p:cNvSpPr/>
          <p:nvPr/>
        </p:nvSpPr>
        <p:spPr>
          <a:xfrm>
            <a:off x="780751" y="1761452"/>
            <a:ext cx="3208867" cy="4512364"/>
          </a:xfrm>
          <a:prstGeom prst="roundRect">
            <a:avLst>
              <a:gd name="adj" fmla="val 5673"/>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graphicFrame>
        <p:nvGraphicFramePr>
          <p:cNvPr id="15" name="Tabella 14">
            <a:extLst>
              <a:ext uri="{FF2B5EF4-FFF2-40B4-BE49-F238E27FC236}">
                <a16:creationId xmlns:a16="http://schemas.microsoft.com/office/drawing/2014/main" id="{CA01C730-6904-4BF2-AFAC-8E8C8365A158}"/>
              </a:ext>
            </a:extLst>
          </p:cNvPr>
          <p:cNvGraphicFramePr>
            <a:graphicFrameLocks noGrp="1"/>
          </p:cNvGraphicFramePr>
          <p:nvPr>
            <p:extLst>
              <p:ext uri="{D42A27DB-BD31-4B8C-83A1-F6EECF244321}">
                <p14:modId xmlns:p14="http://schemas.microsoft.com/office/powerpoint/2010/main" val="3268810229"/>
              </p:ext>
            </p:extLst>
          </p:nvPr>
        </p:nvGraphicFramePr>
        <p:xfrm>
          <a:off x="4839856" y="1634049"/>
          <a:ext cx="6617473" cy="2621840"/>
        </p:xfrm>
        <a:graphic>
          <a:graphicData uri="http://schemas.openxmlformats.org/drawingml/2006/table">
            <a:tbl>
              <a:tblPr firstRow="1" firstCol="1" bandRow="1"/>
              <a:tblGrid>
                <a:gridCol w="2128421">
                  <a:extLst>
                    <a:ext uri="{9D8B030D-6E8A-4147-A177-3AD203B41FA5}">
                      <a16:colId xmlns:a16="http://schemas.microsoft.com/office/drawing/2014/main" val="2934647744"/>
                    </a:ext>
                  </a:extLst>
                </a:gridCol>
                <a:gridCol w="2281691">
                  <a:extLst>
                    <a:ext uri="{9D8B030D-6E8A-4147-A177-3AD203B41FA5}">
                      <a16:colId xmlns:a16="http://schemas.microsoft.com/office/drawing/2014/main" val="2966566765"/>
                    </a:ext>
                  </a:extLst>
                </a:gridCol>
                <a:gridCol w="1365029">
                  <a:extLst>
                    <a:ext uri="{9D8B030D-6E8A-4147-A177-3AD203B41FA5}">
                      <a16:colId xmlns:a16="http://schemas.microsoft.com/office/drawing/2014/main" val="2488583292"/>
                    </a:ext>
                  </a:extLst>
                </a:gridCol>
                <a:gridCol w="842332">
                  <a:extLst>
                    <a:ext uri="{9D8B030D-6E8A-4147-A177-3AD203B41FA5}">
                      <a16:colId xmlns:a16="http://schemas.microsoft.com/office/drawing/2014/main" val="4094894505"/>
                    </a:ext>
                  </a:extLst>
                </a:gridCol>
              </a:tblGrid>
              <a:tr h="290022">
                <a:tc rowSpan="2">
                  <a:txBody>
                    <a:bodyPr/>
                    <a:lstStyle/>
                    <a:p>
                      <a:pPr marL="0" indent="0" algn="ctr">
                        <a:lnSpc>
                          <a:spcPts val="1000"/>
                        </a:lnSpc>
                        <a:spcBef>
                          <a:spcPts val="200"/>
                        </a:spcBef>
                        <a:spcAft>
                          <a:spcPts val="200"/>
                        </a:spcAft>
                      </a:pPr>
                      <a:endParaRPr lang="it-IT" sz="1100" dirty="0">
                        <a:effectLst/>
                        <a:latin typeface="+mn-lt"/>
                        <a:ea typeface="Calibri" panose="020F0502020204030204" pitchFamily="34" charset="0"/>
                        <a:cs typeface="Times New Roman" panose="02020603050405020304" pitchFamily="18" charset="0"/>
                      </a:endParaRP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indent="0" algn="ctr" defTabSz="914400" rtl="0" eaLnBrk="1" latinLnBrk="0" hangingPunct="1">
                        <a:lnSpc>
                          <a:spcPts val="1000"/>
                        </a:lnSpc>
                        <a:spcBef>
                          <a:spcPts val="200"/>
                        </a:spcBef>
                        <a:spcAft>
                          <a:spcPts val="200"/>
                        </a:spcAft>
                      </a:pPr>
                      <a:endParaRPr lang="it-IT" sz="1100" b="1" kern="1200" cap="none" spc="0" dirty="0">
                        <a:solidFill>
                          <a:schemeClr val="bg1"/>
                        </a:solidFill>
                        <a:effectLst/>
                        <a:latin typeface="+mn-lt"/>
                        <a:ea typeface="+mn-ea"/>
                        <a:cs typeface="+mn-cs"/>
                      </a:endParaRP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338002625"/>
                  </a:ext>
                </a:extLst>
              </a:tr>
              <a:tr h="589335">
                <a:tc vMerge="1">
                  <a:txBody>
                    <a:bodyPr/>
                    <a:lstStyle/>
                    <a:p>
                      <a:endParaRPr lang="it-IT"/>
                    </a:p>
                  </a:txBody>
                  <a:tcPr/>
                </a:tc>
                <a:tc>
                  <a:txBody>
                    <a:bodyPr/>
                    <a:lstStyle/>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Regioni Zone A</a:t>
                      </a:r>
                    </a:p>
                    <a:p>
                      <a:pPr marL="0" marR="0" lvl="0" indent="0" algn="ctr" defTabSz="914400" rtl="0" eaLnBrk="1" fontAlgn="auto" latinLnBrk="0" hangingPunct="1">
                        <a:lnSpc>
                          <a:spcPts val="1000"/>
                        </a:lnSpc>
                        <a:spcBef>
                          <a:spcPts val="200"/>
                        </a:spcBef>
                        <a:spcAft>
                          <a:spcPts val="200"/>
                        </a:spcAft>
                        <a:buClrTx/>
                        <a:buSzTx/>
                        <a:buFontTx/>
                        <a:buNone/>
                        <a:tabLst/>
                        <a:defRPr/>
                      </a:pPr>
                      <a:r>
                        <a:rPr lang="it-IT" sz="1100" b="1" i="1" dirty="0">
                          <a:solidFill>
                            <a:schemeClr val="tx1"/>
                          </a:solidFill>
                          <a:effectLst/>
                          <a:latin typeface="+mn-lt"/>
                          <a:ea typeface="Calibri" panose="020F0502020204030204" pitchFamily="34" charset="0"/>
                          <a:cs typeface="Times New Roman" panose="02020603050405020304" pitchFamily="18" charset="0"/>
                        </a:rPr>
                        <a:t>Basilicata, Calabria, Campania, Puglia, Sardegna, Sicilia, Molise</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ts val="1000"/>
                        </a:lnSpc>
                        <a:spcBef>
                          <a:spcPts val="200"/>
                        </a:spcBef>
                        <a:spcAft>
                          <a:spcPts val="200"/>
                        </a:spcAft>
                        <a:buClrTx/>
                        <a:buSzTx/>
                        <a:buFontTx/>
                        <a:buNone/>
                        <a:tabLst/>
                        <a:defRPr/>
                      </a:pPr>
                      <a:r>
                        <a:rPr lang="it-IT" sz="1100" b="1" i="1" dirty="0">
                          <a:solidFill>
                            <a:schemeClr val="tx1"/>
                          </a:solidFill>
                          <a:effectLst/>
                          <a:latin typeface="+mn-lt"/>
                          <a:ea typeface="Calibri" panose="020F0502020204030204" pitchFamily="34" charset="0"/>
                          <a:cs typeface="Times New Roman" panose="02020603050405020304" pitchFamily="18" charset="0"/>
                        </a:rPr>
                        <a:t>Specifici comuni</a:t>
                      </a:r>
                    </a:p>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Zone C (Centro-nord)</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Altre aree</a:t>
                      </a:r>
                    </a:p>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(Centro nord)</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1513336"/>
                  </a:ext>
                </a:extLst>
              </a:tr>
              <a:tr h="290022">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Nuova unità produttiva</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indent="0" algn="ctr">
                        <a:lnSpc>
                          <a:spcPts val="1000"/>
                        </a:lnSpc>
                        <a:spcBef>
                          <a:spcPts val="200"/>
                        </a:spcBef>
                        <a:spcAft>
                          <a:spcPts val="200"/>
                        </a:spcAft>
                      </a:pPr>
                      <a:r>
                        <a:rPr lang="it-IT" sz="1100" b="1" dirty="0">
                          <a:solidFill>
                            <a:srgbClr val="000000"/>
                          </a:solidFill>
                          <a:effectLst/>
                          <a:latin typeface="+mn-lt"/>
                          <a:ea typeface="Calibri" panose="020F0502020204030204" pitchFamily="34" charset="0"/>
                          <a:cs typeface="Times New Roman" panose="02020603050405020304" pitchFamily="18" charset="0"/>
                        </a:rPr>
                        <a:t>Tutte le dimensioni </a:t>
                      </a:r>
                      <a:endParaRPr lang="it-IT" sz="1100" b="1" dirty="0">
                        <a:effectLst/>
                        <a:latin typeface="+mn-lt"/>
                        <a:ea typeface="Calibri" panose="020F0502020204030204" pitchFamily="34" charset="0"/>
                        <a:cs typeface="Times New Roman" panose="02020603050405020304" pitchFamily="18" charset="0"/>
                      </a:endParaRP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Tutte le dimensioni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indent="0" algn="ctr">
                        <a:lnSpc>
                          <a:spcPts val="1000"/>
                        </a:lnSpc>
                        <a:spcBef>
                          <a:spcPts val="200"/>
                        </a:spcBef>
                        <a:spcAft>
                          <a:spcPts val="200"/>
                        </a:spcAft>
                      </a:pPr>
                      <a:r>
                        <a:rPr lang="it-IT" sz="1100" b="1" dirty="0">
                          <a:solidFill>
                            <a:srgbClr val="000000"/>
                          </a:solidFill>
                          <a:effectLst/>
                          <a:latin typeface="+mn-lt"/>
                          <a:ea typeface="Calibri" panose="020F0502020204030204" pitchFamily="34" charset="0"/>
                          <a:cs typeface="Times New Roman" panose="02020603050405020304" pitchFamily="18" charset="0"/>
                        </a:rPr>
                        <a:t>Solo PMI *</a:t>
                      </a:r>
                      <a:endParaRPr lang="it-IT" sz="1100" b="1" dirty="0">
                        <a:effectLst/>
                        <a:latin typeface="+mn-lt"/>
                        <a:ea typeface="Calibri" panose="020F0502020204030204" pitchFamily="34" charset="0"/>
                        <a:cs typeface="Times New Roman" panose="02020603050405020304" pitchFamily="18" charset="0"/>
                      </a:endParaRP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extLst>
                  <a:ext uri="{0D108BD9-81ED-4DB2-BD59-A6C34878D82A}">
                    <a16:rowId xmlns:a16="http://schemas.microsoft.com/office/drawing/2014/main" val="2663644110"/>
                  </a:ext>
                </a:extLst>
              </a:tr>
              <a:tr h="426490">
                <a:tc>
                  <a:txBody>
                    <a:bodyPr/>
                    <a:lstStyle/>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Ampliamento della capacità produttiva</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Tutte le dimensioni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Solo PMI*</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Solo PMI*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8475951"/>
                  </a:ext>
                </a:extLst>
              </a:tr>
              <a:tr h="455194">
                <a:tc>
                  <a:txBody>
                    <a:bodyPr/>
                    <a:lstStyle/>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Riconversione attività (diversificazione ATECO)</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marR="0" lvl="0" indent="0" algn="ctr" defTabSz="914400" rtl="0" eaLnBrk="1" fontAlgn="auto" latinLnBrk="0" hangingPunct="1">
                        <a:lnSpc>
                          <a:spcPts val="1000"/>
                        </a:lnSpc>
                        <a:spcBef>
                          <a:spcPts val="200"/>
                        </a:spcBef>
                        <a:spcAft>
                          <a:spcPts val="20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rPr>
                        <a:t>Tutte le dimensioni</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marR="0" lvl="0" indent="0" algn="ctr" defTabSz="914400" rtl="0" eaLnBrk="1" fontAlgn="auto" latinLnBrk="0" hangingPunct="1">
                        <a:lnSpc>
                          <a:spcPts val="1000"/>
                        </a:lnSpc>
                        <a:spcBef>
                          <a:spcPts val="200"/>
                        </a:spcBef>
                        <a:spcAft>
                          <a:spcPts val="20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rPr>
                        <a:t>Tutte le dimensioni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a:txBody>
                    <a:bodyPr/>
                    <a:lstStyle/>
                    <a:p>
                      <a:pPr marL="0" indent="0" algn="ctr">
                        <a:lnSpc>
                          <a:spcPts val="1000"/>
                        </a:lnSpc>
                        <a:spcBef>
                          <a:spcPts val="200"/>
                        </a:spcBef>
                        <a:spcAft>
                          <a:spcPts val="200"/>
                        </a:spcAft>
                      </a:pPr>
                      <a:r>
                        <a:rPr lang="it-IT" sz="1100" b="1" dirty="0">
                          <a:solidFill>
                            <a:srgbClr val="000000"/>
                          </a:solidFill>
                          <a:effectLst/>
                          <a:latin typeface="+mn-lt"/>
                          <a:ea typeface="Calibri" panose="020F0502020204030204" pitchFamily="34" charset="0"/>
                          <a:cs typeface="Times New Roman" panose="02020603050405020304" pitchFamily="18" charset="0"/>
                        </a:rPr>
                        <a:t>Solo PMI *</a:t>
                      </a:r>
                      <a:endParaRPr lang="it-IT" sz="1100" b="1" dirty="0">
                        <a:effectLst/>
                        <a:latin typeface="+mn-lt"/>
                        <a:ea typeface="Calibri" panose="020F0502020204030204" pitchFamily="34" charset="0"/>
                        <a:cs typeface="Times New Roman" panose="02020603050405020304" pitchFamily="18" charset="0"/>
                      </a:endParaRP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extLst>
                  <a:ext uri="{0D108BD9-81ED-4DB2-BD59-A6C34878D82A}">
                    <a16:rowId xmlns:a16="http://schemas.microsoft.com/office/drawing/2014/main" val="898541338"/>
                  </a:ext>
                </a:extLst>
              </a:tr>
              <a:tr h="539449">
                <a:tc>
                  <a:txBody>
                    <a:bodyPr/>
                    <a:lstStyle/>
                    <a:p>
                      <a:pPr marL="0" indent="0" algn="ctr">
                        <a:lnSpc>
                          <a:spcPts val="1000"/>
                        </a:lnSpc>
                        <a:spcBef>
                          <a:spcPts val="200"/>
                        </a:spcBef>
                        <a:spcAft>
                          <a:spcPts val="200"/>
                        </a:spcAft>
                      </a:pPr>
                      <a:r>
                        <a:rPr lang="it-IT" sz="1100" b="1" dirty="0">
                          <a:solidFill>
                            <a:schemeClr val="tx1"/>
                          </a:solidFill>
                          <a:effectLst/>
                          <a:latin typeface="+mn-lt"/>
                          <a:ea typeface="Calibri" panose="020F0502020204030204" pitchFamily="34" charset="0"/>
                          <a:cs typeface="Times New Roman" panose="02020603050405020304" pitchFamily="18" charset="0"/>
                        </a:rPr>
                        <a:t>Ristrutturazione unità produttiva (cambiamento fondamentale o notevole miglioramento)</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Tutte le dimensioni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Solo PMI*</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a:lnSpc>
                          <a:spcPts val="1000"/>
                        </a:lnSpc>
                        <a:spcBef>
                          <a:spcPts val="200"/>
                        </a:spcBef>
                        <a:spcAft>
                          <a:spcPts val="200"/>
                        </a:spcAft>
                      </a:pPr>
                      <a:r>
                        <a:rPr lang="it-IT" sz="1100" b="1" dirty="0">
                          <a:effectLst/>
                          <a:latin typeface="+mn-lt"/>
                          <a:ea typeface="Calibri" panose="020F0502020204030204" pitchFamily="34" charset="0"/>
                          <a:cs typeface="Times New Roman" panose="02020603050405020304" pitchFamily="18" charset="0"/>
                        </a:rPr>
                        <a:t>Solo PMI* </a:t>
                      </a:r>
                    </a:p>
                  </a:txBody>
                  <a:tcPr marL="9525" marR="48260" marT="19050" marB="1441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6960028"/>
                  </a:ext>
                </a:extLst>
              </a:tr>
            </a:tbl>
          </a:graphicData>
        </a:graphic>
      </p:graphicFrame>
      <p:sp>
        <p:nvSpPr>
          <p:cNvPr id="32" name="Rettangolo con angoli arrotondati 31">
            <a:extLst>
              <a:ext uri="{FF2B5EF4-FFF2-40B4-BE49-F238E27FC236}">
                <a16:creationId xmlns:a16="http://schemas.microsoft.com/office/drawing/2014/main" id="{9D1C82E3-FA1D-4D54-9FF1-77716671951F}"/>
              </a:ext>
            </a:extLst>
          </p:cNvPr>
          <p:cNvSpPr/>
          <p:nvPr/>
        </p:nvSpPr>
        <p:spPr>
          <a:xfrm>
            <a:off x="4810068" y="1483209"/>
            <a:ext cx="1800776" cy="770968"/>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400" b="1" cap="none" spc="0" dirty="0">
                <a:solidFill>
                  <a:schemeClr val="bg1"/>
                </a:solidFill>
                <a:effectLst/>
                <a:latin typeface="+mn-lt"/>
              </a:rPr>
              <a:t>Tipologia di</a:t>
            </a:r>
            <a:br>
              <a:rPr lang="it-IT" sz="1400" b="1" cap="none" spc="0" dirty="0">
                <a:solidFill>
                  <a:schemeClr val="bg1"/>
                </a:solidFill>
                <a:effectLst/>
                <a:latin typeface="+mn-lt"/>
              </a:rPr>
            </a:br>
            <a:r>
              <a:rPr lang="it-IT" sz="1400" b="1" cap="none" spc="0" dirty="0">
                <a:solidFill>
                  <a:schemeClr val="bg1"/>
                </a:solidFill>
                <a:effectLst/>
                <a:latin typeface="+mn-lt"/>
              </a:rPr>
              <a:t>Investimento ammissibile</a:t>
            </a:r>
            <a:endParaRPr lang="it-IT" sz="1400" b="1" cap="none" spc="0" dirty="0">
              <a:solidFill>
                <a:schemeClr val="bg1"/>
              </a:solidFill>
              <a:effectLst/>
              <a:latin typeface="+mn-lt"/>
              <a:ea typeface="Calibri" panose="020F0502020204030204" pitchFamily="34" charset="0"/>
              <a:cs typeface="Times New Roman" panose="02020603050405020304" pitchFamily="18" charset="0"/>
            </a:endParaRPr>
          </a:p>
        </p:txBody>
      </p:sp>
      <p:sp>
        <p:nvSpPr>
          <p:cNvPr id="33" name="Rettangolo con angoli arrotondati 32">
            <a:extLst>
              <a:ext uri="{FF2B5EF4-FFF2-40B4-BE49-F238E27FC236}">
                <a16:creationId xmlns:a16="http://schemas.microsoft.com/office/drawing/2014/main" id="{C530D652-0698-4869-90B0-98EB1E6D8C99}"/>
              </a:ext>
            </a:extLst>
          </p:cNvPr>
          <p:cNvSpPr/>
          <p:nvPr/>
        </p:nvSpPr>
        <p:spPr>
          <a:xfrm>
            <a:off x="6753517" y="1540886"/>
            <a:ext cx="4772626" cy="339513"/>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7000"/>
              </a:lnSpc>
              <a:spcAft>
                <a:spcPts val="800"/>
              </a:spcAft>
            </a:pPr>
            <a:r>
              <a:rPr lang="it-IT" sz="1400" b="1" kern="1200" cap="none" spc="0" dirty="0">
                <a:solidFill>
                  <a:schemeClr val="bg1"/>
                </a:solidFill>
                <a:effectLst/>
                <a:latin typeface="+mn-lt"/>
                <a:ea typeface="+mn-ea"/>
                <a:cs typeface="+mn-cs"/>
              </a:rPr>
              <a:t>Investimento ammissibile per dimensione di impresa</a:t>
            </a:r>
          </a:p>
        </p:txBody>
      </p:sp>
      <p:sp>
        <p:nvSpPr>
          <p:cNvPr id="5" name="CasellaDiTesto 4">
            <a:extLst>
              <a:ext uri="{FF2B5EF4-FFF2-40B4-BE49-F238E27FC236}">
                <a16:creationId xmlns:a16="http://schemas.microsoft.com/office/drawing/2014/main" id="{6A78F73C-B07E-DFF4-ED2D-49E69D7DD3C4}"/>
              </a:ext>
            </a:extLst>
          </p:cNvPr>
          <p:cNvSpPr txBox="1"/>
          <p:nvPr/>
        </p:nvSpPr>
        <p:spPr>
          <a:xfrm>
            <a:off x="1524753" y="6005101"/>
            <a:ext cx="10667247" cy="369332"/>
          </a:xfrm>
          <a:prstGeom prst="rect">
            <a:avLst/>
          </a:prstGeom>
          <a:noFill/>
        </p:spPr>
        <p:txBody>
          <a:bodyPr wrap="square">
            <a:spAutoFit/>
          </a:bodyPr>
          <a:lstStyle/>
          <a:p>
            <a:r>
              <a:rPr lang="it-IT" sz="1600" b="1" u="sng" baseline="-25000" dirty="0">
                <a:solidFill>
                  <a:srgbClr val="000000"/>
                </a:solidFill>
                <a:latin typeface="DINWeb"/>
              </a:rPr>
              <a:t>*</a:t>
            </a:r>
            <a:r>
              <a:rPr lang="it-IT" b="1" u="sng" baseline="-25000" dirty="0">
                <a:solidFill>
                  <a:srgbClr val="000000"/>
                </a:solidFill>
                <a:latin typeface="DINWeb"/>
              </a:rPr>
              <a:t>Gli investimenti delle Grandi imprese sono sempre ammissibili </a:t>
            </a:r>
            <a:r>
              <a:rPr lang="it-IT" b="1" u="sng" dirty="0">
                <a:solidFill>
                  <a:srgbClr val="0563C1"/>
                </a:solidFill>
                <a:latin typeface="DINWeb"/>
              </a:rPr>
              <a:t>​</a:t>
            </a:r>
            <a:r>
              <a:rPr lang="it-IT" b="1" u="sng" baseline="-25000" dirty="0">
                <a:solidFill>
                  <a:srgbClr val="000000"/>
                </a:solidFill>
                <a:latin typeface="DINWeb"/>
                <a:hlinkClick r:id="rId3">
                  <a:extLst>
                    <a:ext uri="{A12FA001-AC4F-418D-AE19-62706E023703}">
                      <ahyp:hlinkClr xmlns:ahyp="http://schemas.microsoft.com/office/drawing/2018/hyperlinkcolor" val="tx"/>
                    </a:ext>
                  </a:extLst>
                </a:hlinkClick>
              </a:rPr>
              <a:t>nel caso di progetti su regimi TPA</a:t>
            </a:r>
            <a:r>
              <a:rPr lang="it-IT" b="1" u="sng" baseline="-25000" dirty="0">
                <a:solidFill>
                  <a:srgbClr val="000000"/>
                </a:solidFill>
                <a:latin typeface="DINWeb"/>
              </a:rPr>
              <a:t>, </a:t>
            </a:r>
            <a:r>
              <a:rPr lang="it-IT" u="sng" baseline="-25000" dirty="0">
                <a:solidFill>
                  <a:srgbClr val="000000"/>
                </a:solidFill>
                <a:latin typeface="DINWeb"/>
              </a:rPr>
              <a:t>(vedi Art. 19 bis DM 9 dicembre 2014)</a:t>
            </a:r>
            <a:r>
              <a:rPr lang="it-IT" b="1" u="sng" baseline="-25000" dirty="0">
                <a:solidFill>
                  <a:srgbClr val="000000"/>
                </a:solidFill>
                <a:latin typeface="DINWeb"/>
              </a:rPr>
              <a:t> CISAF</a:t>
            </a:r>
            <a:r>
              <a:rPr lang="it-IT" u="sng" baseline="-25000" dirty="0">
                <a:solidFill>
                  <a:srgbClr val="000000"/>
                </a:solidFill>
                <a:latin typeface="DINWeb"/>
              </a:rPr>
              <a:t> o </a:t>
            </a:r>
            <a:r>
              <a:rPr lang="it-IT" b="1" u="sng" baseline="-25000" dirty="0">
                <a:solidFill>
                  <a:srgbClr val="000000"/>
                </a:solidFill>
                <a:latin typeface="DINWeb"/>
              </a:rPr>
              <a:t>DE MINIMIS</a:t>
            </a:r>
            <a:r>
              <a:rPr lang="it-IT" u="sng" baseline="-25000" dirty="0">
                <a:solidFill>
                  <a:srgbClr val="000000"/>
                </a:solidFill>
                <a:latin typeface="DINWeb"/>
              </a:rPr>
              <a:t> </a:t>
            </a:r>
            <a:endParaRPr lang="it-IT" dirty="0"/>
          </a:p>
        </p:txBody>
      </p:sp>
      <p:pic>
        <p:nvPicPr>
          <p:cNvPr id="7" name="Immagine 6">
            <a:extLst>
              <a:ext uri="{FF2B5EF4-FFF2-40B4-BE49-F238E27FC236}">
                <a16:creationId xmlns:a16="http://schemas.microsoft.com/office/drawing/2014/main" id="{B13A31EE-C97E-BE93-3614-BD1A57829DD9}"/>
              </a:ext>
            </a:extLst>
          </p:cNvPr>
          <p:cNvPicPr>
            <a:picLocks noChangeAspect="1"/>
          </p:cNvPicPr>
          <p:nvPr/>
        </p:nvPicPr>
        <p:blipFill>
          <a:blip r:embed="rId4"/>
          <a:stretch>
            <a:fillRect/>
          </a:stretch>
        </p:blipFill>
        <p:spPr>
          <a:xfrm>
            <a:off x="266639" y="1551347"/>
            <a:ext cx="3693191" cy="4423857"/>
          </a:xfrm>
          <a:prstGeom prst="rect">
            <a:avLst/>
          </a:prstGeom>
        </p:spPr>
      </p:pic>
      <p:sp>
        <p:nvSpPr>
          <p:cNvPr id="9" name="CasellaDiTesto 8">
            <a:extLst>
              <a:ext uri="{FF2B5EF4-FFF2-40B4-BE49-F238E27FC236}">
                <a16:creationId xmlns:a16="http://schemas.microsoft.com/office/drawing/2014/main" id="{00AA3F6B-BD2B-3F68-ACB8-ECDCAB841FE4}"/>
              </a:ext>
            </a:extLst>
          </p:cNvPr>
          <p:cNvSpPr txBox="1"/>
          <p:nvPr/>
        </p:nvSpPr>
        <p:spPr>
          <a:xfrm>
            <a:off x="535710" y="652599"/>
            <a:ext cx="5624945" cy="375552"/>
          </a:xfrm>
          <a:prstGeom prst="rect">
            <a:avLst/>
          </a:prstGeom>
          <a:noFill/>
        </p:spPr>
        <p:txBody>
          <a:bodyPr wrap="square">
            <a:spAutoFit/>
          </a:bodyPr>
          <a:lstStyle/>
          <a:p>
            <a:pPr>
              <a:lnSpc>
                <a:spcPct val="107000"/>
              </a:lnSpc>
              <a:spcAft>
                <a:spcPts val="800"/>
              </a:spcAft>
            </a:pPr>
            <a:r>
              <a:rPr lang="it-IT" sz="1800" b="1" cap="none" spc="0" dirty="0">
                <a:solidFill>
                  <a:schemeClr val="bg1"/>
                </a:solidFill>
                <a:effectLst/>
                <a:latin typeface="+mn-lt"/>
              </a:rPr>
              <a:t>Tipologia di Investimento ammissibile</a:t>
            </a:r>
            <a:endParaRPr lang="it-IT" sz="1800" b="1" cap="none" spc="0" dirty="0">
              <a:solidFill>
                <a:schemeClr val="bg1"/>
              </a:solidFill>
              <a:effectLst/>
              <a:latin typeface="+mn-lt"/>
              <a:ea typeface="Calibri" panose="020F0502020204030204" pitchFamily="34" charset="0"/>
              <a:cs typeface="Times New Roman" panose="02020603050405020304" pitchFamily="18" charset="0"/>
            </a:endParaRPr>
          </a:p>
        </p:txBody>
      </p:sp>
      <p:sp>
        <p:nvSpPr>
          <p:cNvPr id="12" name="Rettangolo 11">
            <a:extLst>
              <a:ext uri="{FF2B5EF4-FFF2-40B4-BE49-F238E27FC236}">
                <a16:creationId xmlns:a16="http://schemas.microsoft.com/office/drawing/2014/main" id="{9E2511E0-8A7C-D269-20AD-DF9FDE5E574F}"/>
              </a:ext>
            </a:extLst>
          </p:cNvPr>
          <p:cNvSpPr/>
          <p:nvPr/>
        </p:nvSpPr>
        <p:spPr>
          <a:xfrm>
            <a:off x="4800832" y="4175397"/>
            <a:ext cx="6656498" cy="464385"/>
          </a:xfrm>
          <a:prstGeom prst="rect">
            <a:avLst/>
          </a:prstGeom>
          <a:solidFill>
            <a:srgbClr val="F28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100" dirty="0"/>
          </a:p>
        </p:txBody>
      </p:sp>
      <p:sp>
        <p:nvSpPr>
          <p:cNvPr id="13" name="Rettangolo 12">
            <a:extLst>
              <a:ext uri="{FF2B5EF4-FFF2-40B4-BE49-F238E27FC236}">
                <a16:creationId xmlns:a16="http://schemas.microsoft.com/office/drawing/2014/main" id="{E3139446-0E10-D05E-2094-AEE301DDDF51}"/>
              </a:ext>
            </a:extLst>
          </p:cNvPr>
          <p:cNvSpPr/>
          <p:nvPr/>
        </p:nvSpPr>
        <p:spPr>
          <a:xfrm>
            <a:off x="4839856" y="4175397"/>
            <a:ext cx="1913661" cy="3914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74C7F35A-BBA2-8E83-5695-00C6E7E93D23}"/>
              </a:ext>
            </a:extLst>
          </p:cNvPr>
          <p:cNvSpPr/>
          <p:nvPr/>
        </p:nvSpPr>
        <p:spPr>
          <a:xfrm>
            <a:off x="4800832" y="4248335"/>
            <a:ext cx="2169506" cy="3185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rPr>
              <a:t>Acquisizione</a:t>
            </a:r>
            <a:r>
              <a:rPr lang="it-IT" sz="1100" dirty="0">
                <a:solidFill>
                  <a:schemeClr val="tx1"/>
                </a:solidFill>
              </a:rPr>
              <a:t> </a:t>
            </a:r>
            <a:r>
              <a:rPr lang="it-IT" sz="1100" b="1" dirty="0">
                <a:solidFill>
                  <a:schemeClr val="tx1"/>
                </a:solidFill>
              </a:rPr>
              <a:t>attivi in aree di crisi (no regime TPA)</a:t>
            </a:r>
            <a:endParaRPr lang="it-IT" sz="1100" dirty="0">
              <a:solidFill>
                <a:schemeClr val="tx1"/>
              </a:solidFill>
            </a:endParaRPr>
          </a:p>
        </p:txBody>
      </p:sp>
      <p:sp>
        <p:nvSpPr>
          <p:cNvPr id="18" name="Rettangolo 17">
            <a:extLst>
              <a:ext uri="{FF2B5EF4-FFF2-40B4-BE49-F238E27FC236}">
                <a16:creationId xmlns:a16="http://schemas.microsoft.com/office/drawing/2014/main" id="{A9CB14CB-F70B-EDBB-37AB-F05C714666F1}"/>
              </a:ext>
            </a:extLst>
          </p:cNvPr>
          <p:cNvSpPr/>
          <p:nvPr/>
        </p:nvSpPr>
        <p:spPr>
          <a:xfrm>
            <a:off x="7529838" y="4237528"/>
            <a:ext cx="1276533" cy="3185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rPr>
              <a:t>Tutte le dimensioni</a:t>
            </a:r>
          </a:p>
        </p:txBody>
      </p:sp>
      <p:sp>
        <p:nvSpPr>
          <p:cNvPr id="23" name="Rettangolo 22">
            <a:extLst>
              <a:ext uri="{FF2B5EF4-FFF2-40B4-BE49-F238E27FC236}">
                <a16:creationId xmlns:a16="http://schemas.microsoft.com/office/drawing/2014/main" id="{1413236A-A05F-AE49-C89C-54B7C246D6D2}"/>
              </a:ext>
            </a:extLst>
          </p:cNvPr>
          <p:cNvSpPr/>
          <p:nvPr/>
        </p:nvSpPr>
        <p:spPr>
          <a:xfrm>
            <a:off x="9219415" y="4248335"/>
            <a:ext cx="1385470" cy="3185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rPr>
              <a:t>Tutte le dimensioni</a:t>
            </a:r>
          </a:p>
          <a:p>
            <a:pPr algn="ctr"/>
            <a:r>
              <a:rPr lang="it-IT" sz="1100" b="1" dirty="0">
                <a:solidFill>
                  <a:schemeClr val="tx1"/>
                </a:solidFill>
              </a:rPr>
              <a:t>(GI solo se nuova attività economica)</a:t>
            </a:r>
          </a:p>
        </p:txBody>
      </p:sp>
      <p:sp>
        <p:nvSpPr>
          <p:cNvPr id="25" name="Rettangolo 24">
            <a:extLst>
              <a:ext uri="{FF2B5EF4-FFF2-40B4-BE49-F238E27FC236}">
                <a16:creationId xmlns:a16="http://schemas.microsoft.com/office/drawing/2014/main" id="{AD1170E0-F975-B964-B2E6-82723B0B352E}"/>
              </a:ext>
            </a:extLst>
          </p:cNvPr>
          <p:cNvSpPr/>
          <p:nvPr/>
        </p:nvSpPr>
        <p:spPr>
          <a:xfrm>
            <a:off x="10591918" y="4266794"/>
            <a:ext cx="819332" cy="3185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rPr>
              <a:t>Solo PMI</a:t>
            </a:r>
          </a:p>
        </p:txBody>
      </p:sp>
      <p:sp>
        <p:nvSpPr>
          <p:cNvPr id="19" name="CasellaDiTesto 18">
            <a:extLst>
              <a:ext uri="{FF2B5EF4-FFF2-40B4-BE49-F238E27FC236}">
                <a16:creationId xmlns:a16="http://schemas.microsoft.com/office/drawing/2014/main" id="{702AB758-3865-69C6-621C-45C3F7F39109}"/>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20" name="Immagine 19">
            <a:extLst>
              <a:ext uri="{FF2B5EF4-FFF2-40B4-BE49-F238E27FC236}">
                <a16:creationId xmlns:a16="http://schemas.microsoft.com/office/drawing/2014/main" id="{68153C06-44A4-CC23-FFCF-84D24D47846D}"/>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pic>
        <p:nvPicPr>
          <p:cNvPr id="26" name="Immagine 25">
            <a:extLst>
              <a:ext uri="{FF2B5EF4-FFF2-40B4-BE49-F238E27FC236}">
                <a16:creationId xmlns:a16="http://schemas.microsoft.com/office/drawing/2014/main" id="{BE5CEBA2-8B0B-EFE5-DD18-86759E7D0139}"/>
              </a:ext>
            </a:extLst>
          </p:cNvPr>
          <p:cNvPicPr>
            <a:picLocks noChangeAspect="1"/>
          </p:cNvPicPr>
          <p:nvPr/>
        </p:nvPicPr>
        <p:blipFill>
          <a:blip r:embed="rId6"/>
          <a:stretch>
            <a:fillRect/>
          </a:stretch>
        </p:blipFill>
        <p:spPr>
          <a:xfrm>
            <a:off x="4986780" y="4831914"/>
            <a:ext cx="6322728" cy="1105548"/>
          </a:xfrm>
          <a:prstGeom prst="rect">
            <a:avLst/>
          </a:prstGeom>
          <a:solidFill>
            <a:srgbClr val="EF7598"/>
          </a:solidFill>
        </p:spPr>
      </p:pic>
      <p:sp>
        <p:nvSpPr>
          <p:cNvPr id="2" name="Titolo 1">
            <a:extLst>
              <a:ext uri="{FF2B5EF4-FFF2-40B4-BE49-F238E27FC236}">
                <a16:creationId xmlns:a16="http://schemas.microsoft.com/office/drawing/2014/main" id="{4D8D988B-A5DA-6EFC-5BEE-B71CBB1A022D}"/>
              </a:ext>
            </a:extLst>
          </p:cNvPr>
          <p:cNvSpPr txBox="1">
            <a:spLocks/>
          </p:cNvSpPr>
          <p:nvPr/>
        </p:nvSpPr>
        <p:spPr>
          <a:xfrm>
            <a:off x="554182" y="214304"/>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INDUSTRIALI, TPA e TURISTICI </a:t>
            </a:r>
          </a:p>
        </p:txBody>
      </p:sp>
    </p:spTree>
    <p:extLst>
      <p:ext uri="{BB962C8B-B14F-4D97-AF65-F5344CB8AC3E}">
        <p14:creationId xmlns:p14="http://schemas.microsoft.com/office/powerpoint/2010/main" val="320878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B7C9AFCA-0EB2-F733-1093-2EBCCD037630}"/>
              </a:ext>
            </a:extLst>
          </p:cNvPr>
          <p:cNvSpPr/>
          <p:nvPr/>
        </p:nvSpPr>
        <p:spPr>
          <a:xfrm>
            <a:off x="4679984" y="1447246"/>
            <a:ext cx="7255340" cy="4438991"/>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DDAC219B-5EB2-474A-857B-2A6D0614D69A}"/>
              </a:ext>
            </a:extLst>
          </p:cNvPr>
          <p:cNvSpPr/>
          <p:nvPr/>
        </p:nvSpPr>
        <p:spPr>
          <a:xfrm>
            <a:off x="903721" y="2125874"/>
            <a:ext cx="3048000" cy="307777"/>
          </a:xfrm>
          <a:prstGeom prst="rect">
            <a:avLst/>
          </a:prstGeom>
        </p:spPr>
        <p:txBody>
          <a:bodyPr wrap="square">
            <a:spAutoFit/>
          </a:bodyPr>
          <a:lstStyle/>
          <a:p>
            <a:pPr algn="ctr"/>
            <a:r>
              <a:rPr lang="it-IT" sz="1400" b="1" dirty="0"/>
              <a:t>Le agevolazioni variano in base a:</a:t>
            </a:r>
          </a:p>
        </p:txBody>
      </p:sp>
      <p:sp>
        <p:nvSpPr>
          <p:cNvPr id="26" name="Rettangolo con angoli arrotondati 25">
            <a:extLst>
              <a:ext uri="{FF2B5EF4-FFF2-40B4-BE49-F238E27FC236}">
                <a16:creationId xmlns:a16="http://schemas.microsoft.com/office/drawing/2014/main" id="{29EEB1BA-54BE-40E2-9947-E024DDA697F5}"/>
              </a:ext>
            </a:extLst>
          </p:cNvPr>
          <p:cNvSpPr/>
          <p:nvPr/>
        </p:nvSpPr>
        <p:spPr>
          <a:xfrm>
            <a:off x="1099092" y="3070559"/>
            <a:ext cx="2657258" cy="649090"/>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Tipologia investimento</a:t>
            </a:r>
          </a:p>
        </p:txBody>
      </p:sp>
      <p:sp>
        <p:nvSpPr>
          <p:cNvPr id="27" name="Rettangolo con angoli arrotondati 26">
            <a:extLst>
              <a:ext uri="{FF2B5EF4-FFF2-40B4-BE49-F238E27FC236}">
                <a16:creationId xmlns:a16="http://schemas.microsoft.com/office/drawing/2014/main" id="{8346A083-5934-48C0-9A1A-8CD561001196}"/>
              </a:ext>
            </a:extLst>
          </p:cNvPr>
          <p:cNvSpPr/>
          <p:nvPr/>
        </p:nvSpPr>
        <p:spPr>
          <a:xfrm>
            <a:off x="1099092" y="4014848"/>
            <a:ext cx="2657258" cy="649090"/>
          </a:xfrm>
          <a:prstGeom prst="roundRect">
            <a:avLst/>
          </a:prstGeom>
          <a:solidFill>
            <a:srgbClr val="95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Dimensione aziendale</a:t>
            </a:r>
          </a:p>
        </p:txBody>
      </p:sp>
      <p:sp>
        <p:nvSpPr>
          <p:cNvPr id="28" name="Rettangolo con angoli arrotondati 27">
            <a:extLst>
              <a:ext uri="{FF2B5EF4-FFF2-40B4-BE49-F238E27FC236}">
                <a16:creationId xmlns:a16="http://schemas.microsoft.com/office/drawing/2014/main" id="{ACAD86D7-3FEA-4D04-8AC3-E3BA009948FC}"/>
              </a:ext>
            </a:extLst>
          </p:cNvPr>
          <p:cNvSpPr/>
          <p:nvPr/>
        </p:nvSpPr>
        <p:spPr>
          <a:xfrm>
            <a:off x="1099092" y="4959138"/>
            <a:ext cx="2657258" cy="649090"/>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Area localizzazione investimento</a:t>
            </a:r>
          </a:p>
        </p:txBody>
      </p:sp>
      <p:sp>
        <p:nvSpPr>
          <p:cNvPr id="29" name="Mostrina 17">
            <a:extLst>
              <a:ext uri="{FF2B5EF4-FFF2-40B4-BE49-F238E27FC236}">
                <a16:creationId xmlns:a16="http://schemas.microsoft.com/office/drawing/2014/main" id="{4AEC68FF-14BD-4A98-B442-7E03BF496FD0}"/>
              </a:ext>
            </a:extLst>
          </p:cNvPr>
          <p:cNvSpPr/>
          <p:nvPr/>
        </p:nvSpPr>
        <p:spPr>
          <a:xfrm rot="5400000">
            <a:off x="2252257" y="2577944"/>
            <a:ext cx="367447" cy="394830"/>
          </a:xfrm>
          <a:prstGeom prst="chevron">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6" name="Titolo 1">
            <a:extLst>
              <a:ext uri="{FF2B5EF4-FFF2-40B4-BE49-F238E27FC236}">
                <a16:creationId xmlns:a16="http://schemas.microsoft.com/office/drawing/2014/main" id="{629CDE85-09A1-4427-866F-815BB503F836}"/>
              </a:ext>
            </a:extLst>
          </p:cNvPr>
          <p:cNvSpPr txBox="1">
            <a:spLocks/>
          </p:cNvSpPr>
          <p:nvPr/>
        </p:nvSpPr>
        <p:spPr>
          <a:xfrm>
            <a:off x="554182" y="214304"/>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INDUSTRIALI, TPA e TURISTICI </a:t>
            </a:r>
          </a:p>
        </p:txBody>
      </p:sp>
      <p:graphicFrame>
        <p:nvGraphicFramePr>
          <p:cNvPr id="37" name="Tabella 36">
            <a:extLst>
              <a:ext uri="{FF2B5EF4-FFF2-40B4-BE49-F238E27FC236}">
                <a16:creationId xmlns:a16="http://schemas.microsoft.com/office/drawing/2014/main" id="{26DFFAA1-ADAA-4509-9D23-57A49A330C9D}"/>
              </a:ext>
            </a:extLst>
          </p:cNvPr>
          <p:cNvGraphicFramePr>
            <a:graphicFrameLocks noGrp="1"/>
          </p:cNvGraphicFramePr>
          <p:nvPr>
            <p:extLst>
              <p:ext uri="{D42A27DB-BD31-4B8C-83A1-F6EECF244321}">
                <p14:modId xmlns:p14="http://schemas.microsoft.com/office/powerpoint/2010/main" val="1262689871"/>
              </p:ext>
            </p:extLst>
          </p:nvPr>
        </p:nvGraphicFramePr>
        <p:xfrm>
          <a:off x="4954834" y="1701440"/>
          <a:ext cx="6984556" cy="3887855"/>
        </p:xfrm>
        <a:graphic>
          <a:graphicData uri="http://schemas.openxmlformats.org/drawingml/2006/table">
            <a:tbl>
              <a:tblPr firstRow="1" firstCol="1" bandRow="1"/>
              <a:tblGrid>
                <a:gridCol w="943445">
                  <a:extLst>
                    <a:ext uri="{9D8B030D-6E8A-4147-A177-3AD203B41FA5}">
                      <a16:colId xmlns:a16="http://schemas.microsoft.com/office/drawing/2014/main" val="2934647744"/>
                    </a:ext>
                  </a:extLst>
                </a:gridCol>
                <a:gridCol w="1118221">
                  <a:extLst>
                    <a:ext uri="{9D8B030D-6E8A-4147-A177-3AD203B41FA5}">
                      <a16:colId xmlns:a16="http://schemas.microsoft.com/office/drawing/2014/main" val="2966566765"/>
                    </a:ext>
                  </a:extLst>
                </a:gridCol>
                <a:gridCol w="882369">
                  <a:extLst>
                    <a:ext uri="{9D8B030D-6E8A-4147-A177-3AD203B41FA5}">
                      <a16:colId xmlns:a16="http://schemas.microsoft.com/office/drawing/2014/main" val="1126611849"/>
                    </a:ext>
                  </a:extLst>
                </a:gridCol>
                <a:gridCol w="882369">
                  <a:extLst>
                    <a:ext uri="{9D8B030D-6E8A-4147-A177-3AD203B41FA5}">
                      <a16:colId xmlns:a16="http://schemas.microsoft.com/office/drawing/2014/main" val="2851653573"/>
                    </a:ext>
                  </a:extLst>
                </a:gridCol>
                <a:gridCol w="797478">
                  <a:extLst>
                    <a:ext uri="{9D8B030D-6E8A-4147-A177-3AD203B41FA5}">
                      <a16:colId xmlns:a16="http://schemas.microsoft.com/office/drawing/2014/main" val="2488583292"/>
                    </a:ext>
                  </a:extLst>
                </a:gridCol>
                <a:gridCol w="1500232">
                  <a:extLst>
                    <a:ext uri="{9D8B030D-6E8A-4147-A177-3AD203B41FA5}">
                      <a16:colId xmlns:a16="http://schemas.microsoft.com/office/drawing/2014/main" val="4094894505"/>
                    </a:ext>
                  </a:extLst>
                </a:gridCol>
                <a:gridCol w="860442">
                  <a:extLst>
                    <a:ext uri="{9D8B030D-6E8A-4147-A177-3AD203B41FA5}">
                      <a16:colId xmlns:a16="http://schemas.microsoft.com/office/drawing/2014/main" val="1522062045"/>
                    </a:ext>
                  </a:extLst>
                </a:gridCol>
              </a:tblGrid>
              <a:tr h="287912">
                <a:tc rowSpan="2">
                  <a:txBody>
                    <a:bodyPr/>
                    <a:lstStyle/>
                    <a:p>
                      <a:pPr algn="l">
                        <a:lnSpc>
                          <a:spcPct val="107000"/>
                        </a:lnSpc>
                        <a:spcAft>
                          <a:spcPts val="0"/>
                        </a:spcAft>
                      </a:pPr>
                      <a:endParaRPr lang="it-IT" sz="1100" b="1" kern="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8168" marR="88168" marT="44084" marB="440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bg1"/>
                    </a:solidFill>
                  </a:tcPr>
                </a:tc>
                <a:tc gridSpan="6">
                  <a:txBody>
                    <a:bodyPr/>
                    <a:lstStyle/>
                    <a:p>
                      <a:pPr algn="ctr">
                        <a:lnSpc>
                          <a:spcPct val="107000"/>
                        </a:lnSpc>
                        <a:spcAft>
                          <a:spcPts val="800"/>
                        </a:spcAft>
                      </a:pPr>
                      <a:endParaRPr lang="it-IT"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8168" marR="88168" marT="44084" marB="440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hMerge="1">
                  <a:txBody>
                    <a:bodyPr/>
                    <a:lstStyle/>
                    <a:p>
                      <a:endParaRPr lang="it-IT"/>
                    </a:p>
                  </a:txBody>
                  <a:tcPr>
                    <a:lnL w="12700" cmpd="sng">
                      <a:noFill/>
                      <a:prstDash val="solid"/>
                    </a:lnL>
                  </a:tcPr>
                </a:tc>
                <a:tc hMerge="1">
                  <a:txBody>
                    <a:bodyPr/>
                    <a:lstStyle/>
                    <a:p>
                      <a:endParaRPr lang="it-IT"/>
                    </a:p>
                  </a:txBody>
                  <a:tcPr>
                    <a:lnL w="12700" cmpd="sng">
                      <a:noFill/>
                      <a:prstDash val="solid"/>
                    </a:lnL>
                  </a:tcPr>
                </a:tc>
                <a:tc hMerge="1">
                  <a:txBody>
                    <a:bodyPr/>
                    <a:lstStyle/>
                    <a:p>
                      <a:endParaRPr lang="it-IT"/>
                    </a:p>
                  </a:txBody>
                  <a:tcPr>
                    <a:lnL w="12700" cmpd="sng">
                      <a:noFill/>
                      <a:prstDash val="solid"/>
                    </a:lnL>
                  </a:tcPr>
                </a:tc>
                <a:tc hMerge="1">
                  <a:txBody>
                    <a:bodyPr/>
                    <a:lstStyle/>
                    <a:p>
                      <a:endParaRPr lang="it-IT" dirty="0"/>
                    </a:p>
                  </a:txBody>
                  <a:tcPr>
                    <a:lnL w="12700" cmpd="sng">
                      <a:noFill/>
                      <a:prstDash val="solid"/>
                    </a:lnL>
                  </a:tcPr>
                </a:tc>
                <a:extLst>
                  <a:ext uri="{0D108BD9-81ED-4DB2-BD59-A6C34878D82A}">
                    <a16:rowId xmlns:a16="http://schemas.microsoft.com/office/drawing/2014/main" val="2338002625"/>
                  </a:ext>
                </a:extLst>
              </a:tr>
              <a:tr h="755415">
                <a:tc vMerge="1">
                  <a:txBody>
                    <a:bodyPr/>
                    <a:lstStyle/>
                    <a:p>
                      <a:endParaRPr lang="it-IT"/>
                    </a:p>
                  </a:txBody>
                  <a:tcPr>
                    <a:lnT w="12700" cmpd="sng">
                      <a:noFill/>
                      <a:prstDash val="solid"/>
                    </a:lnT>
                  </a:tcPr>
                </a:tc>
                <a:tc gridSpan="4">
                  <a:txBody>
                    <a:bodyPr/>
                    <a:lstStyle/>
                    <a:p>
                      <a:pPr algn="ctr">
                        <a:lnSpc>
                          <a:spcPct val="107000"/>
                        </a:lnSpc>
                        <a:spcAft>
                          <a:spcPts val="0"/>
                        </a:spcAft>
                      </a:pPr>
                      <a:r>
                        <a:rPr lang="it-IT" sz="1400" b="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Investimento industriale e turistico </a:t>
                      </a:r>
                    </a:p>
                  </a:txBody>
                  <a:tcPr marL="9184" marR="46533" marT="18368" marB="138987" anchor="ct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rgbClr val="F28D2C"/>
                    </a:solidFill>
                  </a:tcPr>
                </a:tc>
                <a:tc hMerge="1">
                  <a:txBody>
                    <a:bodyPr/>
                    <a:lstStyle/>
                    <a:p>
                      <a:endParaRPr lang="it-IT"/>
                    </a:p>
                  </a:txBody>
                  <a:tcPr/>
                </a:tc>
                <a:tc hMerge="1">
                  <a:txBody>
                    <a:bodyPr/>
                    <a:lstStyle/>
                    <a:p>
                      <a:endParaRPr lang="it-IT"/>
                    </a:p>
                  </a:txBody>
                  <a:tcPr>
                    <a:lnL w="12700" cap="flat" cmpd="sng" algn="ctr">
                      <a:solidFill>
                        <a:schemeClr val="tx1"/>
                      </a:solidFill>
                      <a:prstDash val="sysDash"/>
                      <a:round/>
                      <a:headEnd type="none" w="med" len="med"/>
                      <a:tailEnd type="none" w="med" len="med"/>
                    </a:lnL>
                  </a:tcPr>
                </a:tc>
                <a:tc hMerge="1">
                  <a:txBody>
                    <a:bodyPr/>
                    <a:lstStyle/>
                    <a:p>
                      <a:pPr algn="l">
                        <a:lnSpc>
                          <a:spcPct val="107000"/>
                        </a:lnSpc>
                        <a:spcAft>
                          <a:spcPts val="80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Specifiche province</a:t>
                      </a:r>
                    </a:p>
                  </a:txBody>
                  <a:tcPr marL="9525" marR="48260" marT="19050" marB="144145" anchor="ctr">
                    <a:lnL>
                      <a:noFill/>
                    </a:lnL>
                    <a:lnR>
                      <a:noFill/>
                    </a:lnR>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it-IT" sz="1400" b="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Investimento Regime TPA</a:t>
                      </a:r>
                    </a:p>
                  </a:txBody>
                  <a:tcPr marL="9184" marR="46533" marT="18368" marB="13898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rgbClr val="F28D2C"/>
                    </a:solidFill>
                  </a:tcPr>
                </a:tc>
                <a:tc hMerge="1">
                  <a:txBody>
                    <a:bodyPr/>
                    <a:lstStyle/>
                    <a:p>
                      <a:pPr algn="l">
                        <a:lnSpc>
                          <a:spcPct val="107000"/>
                        </a:lnSpc>
                        <a:spcAft>
                          <a:spcPts val="800"/>
                        </a:spcAft>
                      </a:pP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48260" marT="19050" marB="144145" anchor="ctr">
                    <a:lnL>
                      <a:noFill/>
                    </a:lnL>
                    <a:lnR>
                      <a:noFill/>
                    </a:lnR>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91513336"/>
                  </a:ext>
                </a:extLst>
              </a:tr>
              <a:tr h="1296983">
                <a:tc>
                  <a:txBody>
                    <a:bodyPr/>
                    <a:lstStyle/>
                    <a:p>
                      <a:pPr>
                        <a:lnSpc>
                          <a:spcPct val="107000"/>
                        </a:lnSpc>
                        <a:spcAft>
                          <a:spcPts val="0"/>
                        </a:spcAft>
                      </a:pPr>
                      <a:endParaRPr lang="it-IT"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Sud**</a:t>
                      </a:r>
                    </a:p>
                    <a:p>
                      <a:pPr algn="ctr">
                        <a:lnSpc>
                          <a:spcPct val="107000"/>
                        </a:lnSpc>
                        <a:spcAft>
                          <a:spcPts val="0"/>
                        </a:spcAft>
                      </a:pPr>
                      <a:r>
                        <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Calabria, Campania, Puglia, Sicilia</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algn="ctr">
                        <a:lnSpc>
                          <a:spcPct val="107000"/>
                        </a:lnSpc>
                        <a:spcAft>
                          <a:spcPts val="0"/>
                        </a:spcAft>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Sud** </a:t>
                      </a:r>
                      <a:r>
                        <a:rPr lang="it-IT" sz="1200" b="1" i="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Basilicata , Molise Sardegna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Centro-nord</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Solo specifici comuni o parti di comuni*</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algn="ctr">
                        <a:lnSpc>
                          <a:spcPct val="107000"/>
                        </a:lnSpc>
                        <a:spcAft>
                          <a:spcPts val="0"/>
                        </a:spcAft>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Altre</a:t>
                      </a:r>
                    </a:p>
                    <a:p>
                      <a:pPr algn="ctr">
                        <a:lnSpc>
                          <a:spcPct val="107000"/>
                        </a:lnSpc>
                        <a:spcAft>
                          <a:spcPts val="0"/>
                        </a:spcAft>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Aree</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algn="ctr">
                        <a:lnSpc>
                          <a:spcPct val="107000"/>
                        </a:lnSpc>
                        <a:spcAft>
                          <a:spcPts val="0"/>
                        </a:spcAft>
                      </a:pP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Sud</a:t>
                      </a:r>
                    </a:p>
                    <a:p>
                      <a:pPr algn="ctr">
                        <a:lnSpc>
                          <a:spcPct val="107000"/>
                        </a:lnSpc>
                        <a:spcAft>
                          <a:spcPts val="0"/>
                        </a:spcAft>
                      </a:pPr>
                      <a:r>
                        <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Basilicata, Calabria,    Campania, Puglia, Sicilia Sardegna, Molise</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Altre</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Aree</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extLst>
                  <a:ext uri="{0D108BD9-81ED-4DB2-BD59-A6C34878D82A}">
                    <a16:rowId xmlns:a16="http://schemas.microsoft.com/office/drawing/2014/main" val="2663644110"/>
                  </a:ext>
                </a:extLst>
              </a:tr>
              <a:tr h="514921">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dirty="0">
                          <a:effectLst/>
                          <a:latin typeface="Calibri" panose="020F0502020204030204" pitchFamily="34" charset="0"/>
                          <a:ea typeface="Calibri" panose="020F0502020204030204" pitchFamily="34" charset="0"/>
                          <a:cs typeface="Times New Roman" panose="02020603050405020304" pitchFamily="18" charset="0"/>
                        </a:rPr>
                        <a:t>Piccola</a:t>
                      </a:r>
                      <a:endParaRPr lang="it-IT"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60%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 30% a 45%</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60%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50%</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8475951"/>
                  </a:ext>
                </a:extLst>
              </a:tr>
              <a:tr h="514921">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Media</a:t>
                      </a: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50%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 20% a 35%</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50%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40%</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8541338"/>
                  </a:ext>
                </a:extLst>
              </a:tr>
              <a:tr h="514921">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Grande</a:t>
                      </a:r>
                      <a:endParaRPr lang="it-IT" sz="1400" b="1" strike="sngStrike"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40%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 10% a 25%</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40%</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30%</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5164303"/>
                  </a:ext>
                </a:extLst>
              </a:tr>
            </a:tbl>
          </a:graphicData>
        </a:graphic>
      </p:graphicFrame>
      <p:sp>
        <p:nvSpPr>
          <p:cNvPr id="38" name="CasellaDiTesto 37">
            <a:extLst>
              <a:ext uri="{FF2B5EF4-FFF2-40B4-BE49-F238E27FC236}">
                <a16:creationId xmlns:a16="http://schemas.microsoft.com/office/drawing/2014/main" id="{9CC15472-9215-460D-9F8A-B78A47A35A31}"/>
              </a:ext>
            </a:extLst>
          </p:cNvPr>
          <p:cNvSpPr txBox="1"/>
          <p:nvPr/>
        </p:nvSpPr>
        <p:spPr>
          <a:xfrm>
            <a:off x="1889698" y="5983749"/>
            <a:ext cx="9993130" cy="707886"/>
          </a:xfrm>
          <a:prstGeom prst="rect">
            <a:avLst/>
          </a:prstGeom>
          <a:noFill/>
        </p:spPr>
        <p:txBody>
          <a:bodyPr wrap="square">
            <a:spAutoFit/>
          </a:bodyPr>
          <a:lstStyle/>
          <a:p>
            <a:pPr marL="88900" marR="0" lvl="0" indent="-88900" algn="just" defTabSz="914400" rtl="0" eaLnBrk="1" fontAlgn="base" latinLnBrk="0" hangingPunct="1">
              <a:lnSpc>
                <a:spcPct val="100000"/>
              </a:lnSpc>
              <a:spcBef>
                <a:spcPct val="0"/>
              </a:spcBef>
              <a:spcAft>
                <a:spcPct val="0"/>
              </a:spcAft>
              <a:buClrTx/>
              <a:buSzTx/>
              <a:buFontTx/>
              <a:buNone/>
              <a:tabLst/>
              <a:defRPr/>
            </a:pPr>
            <a:r>
              <a:rPr lang="it-IT" altLang="it-IT" sz="1000" b="1" i="1" dirty="0">
                <a:ea typeface="ＭＳ Ｐゴシック" pitchFamily="127" charset="-128"/>
                <a:cs typeface="Arial" panose="020B0604020202020204" pitchFamily="34" charset="0"/>
              </a:rPr>
              <a:t>*La Carta di aiuti a finalità regionale 2022/2027 definisce le intensità specifiche per zone di cui alla deroga prevista dall'articolo 107, paragrafo 3, lettera c), del TFUE</a:t>
            </a:r>
          </a:p>
          <a:p>
            <a:pPr marL="88900" marR="0" lvl="0" indent="-88900" algn="just" defTabSz="914400" rtl="0" eaLnBrk="1" fontAlgn="base" latinLnBrk="0" hangingPunct="1">
              <a:lnSpc>
                <a:spcPct val="100000"/>
              </a:lnSpc>
              <a:spcBef>
                <a:spcPct val="0"/>
              </a:spcBef>
              <a:spcAft>
                <a:spcPct val="0"/>
              </a:spcAft>
              <a:buClrTx/>
              <a:buSzTx/>
              <a:buFontTx/>
              <a:buNone/>
              <a:tabLst/>
              <a:defRPr/>
            </a:pPr>
            <a:r>
              <a:rPr kumimoji="0" lang="it-IT" altLang="it-IT" sz="1000" b="1" i="1" strike="noStrike" kern="1200" cap="none" spc="0" normalizeH="0" baseline="0" dirty="0">
                <a:ln>
                  <a:noFill/>
                </a:ln>
                <a:effectLst/>
                <a:uLnTx/>
                <a:uFillTx/>
                <a:latin typeface="+mn-lt"/>
                <a:ea typeface="ＭＳ Ｐゴシック" pitchFamily="127" charset="-128"/>
                <a:cs typeface="Arial" panose="020B0604020202020204" pitchFamily="34" charset="0"/>
              </a:rPr>
              <a:t>**Per i comuni della provincia di Taranto e per alcuni comuni del Sud Sardegna (</a:t>
            </a:r>
            <a:r>
              <a:rPr lang="it-IT" altLang="it-IT" sz="1000" b="1" i="1" dirty="0">
                <a:ea typeface="ＭＳ Ｐゴシック" pitchFamily="127" charset="-128"/>
                <a:cs typeface="Arial" panose="020B0604020202020204" pitchFamily="34" charset="0"/>
              </a:rPr>
              <a:t>zona </a:t>
            </a:r>
            <a:r>
              <a:rPr kumimoji="0" lang="it-IT" altLang="it-IT" sz="1000" b="1" i="1" strike="noStrike" kern="1200" cap="none" spc="0" normalizeH="0" baseline="0" dirty="0">
                <a:ln>
                  <a:noFill/>
                </a:ln>
                <a:effectLst/>
                <a:uLnTx/>
                <a:uFillTx/>
                <a:latin typeface="+mn-lt"/>
                <a:ea typeface="ＭＳ Ｐゴシック" pitchFamily="127" charset="-128"/>
                <a:cs typeface="Arial" panose="020B0604020202020204" pitchFamily="34" charset="0"/>
              </a:rPr>
              <a:t>Sulcis Iglesiente) l’intensità è maggiorata di 10 punti% </a:t>
            </a:r>
          </a:p>
          <a:p>
            <a:pPr marL="88900" marR="0" lvl="0" indent="-88900" algn="just" defTabSz="914400" rtl="0" eaLnBrk="1" fontAlgn="base" latinLnBrk="0" hangingPunct="1">
              <a:lnSpc>
                <a:spcPct val="100000"/>
              </a:lnSpc>
              <a:spcBef>
                <a:spcPct val="0"/>
              </a:spcBef>
              <a:spcAft>
                <a:spcPct val="0"/>
              </a:spcAft>
              <a:buClrTx/>
              <a:buSzTx/>
              <a:buFontTx/>
              <a:buNone/>
              <a:tabLst/>
              <a:defRPr/>
            </a:pPr>
            <a:r>
              <a:rPr kumimoji="0" lang="it-IT" altLang="it-IT" sz="1000" b="1" i="1" strike="noStrike" kern="1200" cap="none" spc="0" normalizeH="0" baseline="0" dirty="0">
                <a:ln>
                  <a:noFill/>
                </a:ln>
                <a:effectLst/>
                <a:uLnTx/>
                <a:uFillTx/>
                <a:latin typeface="+mn-lt"/>
                <a:ea typeface="ＭＳ Ｐゴシック" pitchFamily="127" charset="-128"/>
                <a:cs typeface="Arial" panose="020B0604020202020204" pitchFamily="34" charset="0"/>
              </a:rPr>
              <a:t>Per le sole nuove domande che riguardano progetti coerenti con il Regolamento STEP può essere richiesto il riconoscimento delle maggiorazioni previste dalla Carta degli aiuti di Stato a finalità regionale, come modificata dalla decisione della Commissione del 3 ottobre 2024</a:t>
            </a:r>
          </a:p>
        </p:txBody>
      </p:sp>
      <p:sp>
        <p:nvSpPr>
          <p:cNvPr id="3" name="CasellaDiTesto 2">
            <a:extLst>
              <a:ext uri="{FF2B5EF4-FFF2-40B4-BE49-F238E27FC236}">
                <a16:creationId xmlns:a16="http://schemas.microsoft.com/office/drawing/2014/main" id="{F54A83FF-8B32-2720-1EB4-91BA99A9B6F4}"/>
              </a:ext>
            </a:extLst>
          </p:cNvPr>
          <p:cNvSpPr txBox="1"/>
          <p:nvPr/>
        </p:nvSpPr>
        <p:spPr>
          <a:xfrm>
            <a:off x="554182" y="722138"/>
            <a:ext cx="6197600" cy="369332"/>
          </a:xfrm>
          <a:prstGeom prst="rect">
            <a:avLst/>
          </a:prstGeom>
          <a:noFill/>
        </p:spPr>
        <p:txBody>
          <a:bodyPr wrap="square">
            <a:spAutoFit/>
          </a:bodyPr>
          <a:lstStyle/>
          <a:p>
            <a:r>
              <a:rPr lang="it-IT" b="1" kern="0" dirty="0">
                <a:solidFill>
                  <a:srgbClr val="FFFFFF"/>
                </a:solidFill>
                <a:latin typeface="DINPro-Light" panose="02000504040000020003" pitchFamily="50" charset="0"/>
              </a:rPr>
              <a:t>Le agevolazioni (Regimi GBER e TPA)  </a:t>
            </a:r>
          </a:p>
        </p:txBody>
      </p:sp>
      <p:sp>
        <p:nvSpPr>
          <p:cNvPr id="2" name="Rettangolo 1">
            <a:extLst>
              <a:ext uri="{FF2B5EF4-FFF2-40B4-BE49-F238E27FC236}">
                <a16:creationId xmlns:a16="http://schemas.microsoft.com/office/drawing/2014/main" id="{0B2677F8-28CE-C1EE-0C09-4111F596B163}"/>
              </a:ext>
            </a:extLst>
          </p:cNvPr>
          <p:cNvSpPr/>
          <p:nvPr/>
        </p:nvSpPr>
        <p:spPr>
          <a:xfrm>
            <a:off x="9587060" y="2049306"/>
            <a:ext cx="2295768" cy="3675749"/>
          </a:xfrm>
          <a:prstGeom prst="rect">
            <a:avLst/>
          </a:prstGeom>
          <a:noFill/>
          <a:ln w="76200">
            <a:solidFill>
              <a:srgbClr val="A8C8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0909DD8F-8F3D-F12B-64DA-916B89902EC4}"/>
              </a:ext>
            </a:extLst>
          </p:cNvPr>
          <p:cNvSpPr/>
          <p:nvPr/>
        </p:nvSpPr>
        <p:spPr>
          <a:xfrm>
            <a:off x="5868397" y="2084433"/>
            <a:ext cx="3662100" cy="3640621"/>
          </a:xfrm>
          <a:prstGeom prst="rect">
            <a:avLst/>
          </a:prstGeom>
          <a:noFill/>
          <a:ln w="76200">
            <a:solidFill>
              <a:srgbClr val="F28D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25D81AB5-62B0-C0DE-43A3-169C671D809D}"/>
              </a:ext>
            </a:extLst>
          </p:cNvPr>
          <p:cNvSpPr txBox="1"/>
          <p:nvPr/>
        </p:nvSpPr>
        <p:spPr>
          <a:xfrm>
            <a:off x="8443308" y="871405"/>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5" name="Immagine 4">
            <a:extLst>
              <a:ext uri="{FF2B5EF4-FFF2-40B4-BE49-F238E27FC236}">
                <a16:creationId xmlns:a16="http://schemas.microsoft.com/office/drawing/2014/main" id="{7A8640E5-ED48-63E5-9388-851A08438EC4}"/>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8" name="Rettangolo 7">
            <a:extLst>
              <a:ext uri="{FF2B5EF4-FFF2-40B4-BE49-F238E27FC236}">
                <a16:creationId xmlns:a16="http://schemas.microsoft.com/office/drawing/2014/main" id="{F8D1D743-CF87-178F-CA62-F009531E14BB}"/>
              </a:ext>
            </a:extLst>
          </p:cNvPr>
          <p:cNvSpPr/>
          <p:nvPr/>
        </p:nvSpPr>
        <p:spPr>
          <a:xfrm>
            <a:off x="4679983" y="2019658"/>
            <a:ext cx="1188414" cy="750741"/>
          </a:xfrm>
          <a:prstGeom prst="rect">
            <a:avLst/>
          </a:prstGeom>
          <a:solidFill>
            <a:srgbClr val="957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0"/>
              </a:spcAft>
            </a:pPr>
            <a:r>
              <a:rPr lang="it-IT" sz="1200" b="1" dirty="0">
                <a:solidFill>
                  <a:schemeClr val="bg1"/>
                </a:solidFill>
              </a:rPr>
              <a:t>Dimensione d’impresa</a:t>
            </a:r>
          </a:p>
        </p:txBody>
      </p:sp>
      <p:sp>
        <p:nvSpPr>
          <p:cNvPr id="10" name="Rettangolo 9">
            <a:extLst>
              <a:ext uri="{FF2B5EF4-FFF2-40B4-BE49-F238E27FC236}">
                <a16:creationId xmlns:a16="http://schemas.microsoft.com/office/drawing/2014/main" id="{8383FB19-1ED3-463A-618E-F07B98C36EFA}"/>
              </a:ext>
            </a:extLst>
          </p:cNvPr>
          <p:cNvSpPr/>
          <p:nvPr/>
        </p:nvSpPr>
        <p:spPr>
          <a:xfrm>
            <a:off x="4684486" y="1368100"/>
            <a:ext cx="7255340" cy="666680"/>
          </a:xfrm>
          <a:prstGeom prst="rect">
            <a:avLst/>
          </a:prstGeom>
          <a:solidFill>
            <a:srgbClr val="0078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3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Intensità di aiuto (ESL) per localizzazione geografica e dimensione d’impresa </a:t>
            </a:r>
            <a:r>
              <a:rPr lang="it-IT" sz="13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(per i grandi progetti di investimento (&gt;50 M € ) consultare quanto previsto dagli art. 16 e 19 bis del DM</a:t>
            </a:r>
          </a:p>
        </p:txBody>
      </p:sp>
    </p:spTree>
    <p:extLst>
      <p:ext uri="{BB962C8B-B14F-4D97-AF65-F5344CB8AC3E}">
        <p14:creationId xmlns:p14="http://schemas.microsoft.com/office/powerpoint/2010/main" val="1419012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127D332D-0010-0DF0-484D-D173F2C7C133}"/>
              </a:ext>
            </a:extLst>
          </p:cNvPr>
          <p:cNvSpPr/>
          <p:nvPr/>
        </p:nvSpPr>
        <p:spPr>
          <a:xfrm>
            <a:off x="4976720" y="1473534"/>
            <a:ext cx="7028980" cy="408930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con angoli arrotondati 21">
            <a:extLst>
              <a:ext uri="{FF2B5EF4-FFF2-40B4-BE49-F238E27FC236}">
                <a16:creationId xmlns:a16="http://schemas.microsoft.com/office/drawing/2014/main" id="{A279169C-0492-49D2-A2AD-EEA60D8A77F9}"/>
              </a:ext>
            </a:extLst>
          </p:cNvPr>
          <p:cNvSpPr/>
          <p:nvPr/>
        </p:nvSpPr>
        <p:spPr>
          <a:xfrm>
            <a:off x="732109" y="1339441"/>
            <a:ext cx="3208867" cy="4512364"/>
          </a:xfrm>
          <a:prstGeom prst="roundRect">
            <a:avLst>
              <a:gd name="adj" fmla="val 5673"/>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24" name="Rettangolo 23">
            <a:extLst>
              <a:ext uri="{FF2B5EF4-FFF2-40B4-BE49-F238E27FC236}">
                <a16:creationId xmlns:a16="http://schemas.microsoft.com/office/drawing/2014/main" id="{DDAC219B-5EB2-474A-857B-2A6D0614D69A}"/>
              </a:ext>
            </a:extLst>
          </p:cNvPr>
          <p:cNvSpPr/>
          <p:nvPr/>
        </p:nvSpPr>
        <p:spPr>
          <a:xfrm>
            <a:off x="1026795" y="1797228"/>
            <a:ext cx="3048000" cy="307777"/>
          </a:xfrm>
          <a:prstGeom prst="rect">
            <a:avLst/>
          </a:prstGeom>
          <a:ln>
            <a:noFill/>
          </a:ln>
        </p:spPr>
        <p:txBody>
          <a:bodyPr wrap="square">
            <a:spAutoFit/>
          </a:bodyPr>
          <a:lstStyle/>
          <a:p>
            <a:pPr algn="ctr"/>
            <a:r>
              <a:rPr lang="it-IT" sz="1400" b="1" dirty="0"/>
              <a:t>Le agevolazioni variano in base a:</a:t>
            </a:r>
          </a:p>
        </p:txBody>
      </p:sp>
      <p:sp>
        <p:nvSpPr>
          <p:cNvPr id="27" name="Rettangolo con angoli arrotondati 26">
            <a:extLst>
              <a:ext uri="{FF2B5EF4-FFF2-40B4-BE49-F238E27FC236}">
                <a16:creationId xmlns:a16="http://schemas.microsoft.com/office/drawing/2014/main" id="{8346A083-5934-48C0-9A1A-8CD561001196}"/>
              </a:ext>
            </a:extLst>
          </p:cNvPr>
          <p:cNvSpPr/>
          <p:nvPr/>
        </p:nvSpPr>
        <p:spPr>
          <a:xfrm>
            <a:off x="1195979" y="2892305"/>
            <a:ext cx="2657258" cy="649090"/>
          </a:xfrm>
          <a:prstGeom prst="roundRect">
            <a:avLst/>
          </a:prstGeom>
          <a:solidFill>
            <a:srgbClr val="957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Dimensione aziendale</a:t>
            </a:r>
          </a:p>
        </p:txBody>
      </p:sp>
      <p:sp>
        <p:nvSpPr>
          <p:cNvPr id="28" name="Rettangolo con angoli arrotondati 27">
            <a:extLst>
              <a:ext uri="{FF2B5EF4-FFF2-40B4-BE49-F238E27FC236}">
                <a16:creationId xmlns:a16="http://schemas.microsoft.com/office/drawing/2014/main" id="{ACAD86D7-3FEA-4D04-8AC3-E3BA009948FC}"/>
              </a:ext>
            </a:extLst>
          </p:cNvPr>
          <p:cNvSpPr/>
          <p:nvPr/>
        </p:nvSpPr>
        <p:spPr>
          <a:xfrm>
            <a:off x="1195979" y="3807543"/>
            <a:ext cx="2657258" cy="649090"/>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Area localizzazione investimento</a:t>
            </a:r>
          </a:p>
        </p:txBody>
      </p:sp>
      <p:sp>
        <p:nvSpPr>
          <p:cNvPr id="29" name="Mostrina 17">
            <a:extLst>
              <a:ext uri="{FF2B5EF4-FFF2-40B4-BE49-F238E27FC236}">
                <a16:creationId xmlns:a16="http://schemas.microsoft.com/office/drawing/2014/main" id="{4AEC68FF-14BD-4A98-B442-7E03BF496FD0}"/>
              </a:ext>
            </a:extLst>
          </p:cNvPr>
          <p:cNvSpPr/>
          <p:nvPr/>
        </p:nvSpPr>
        <p:spPr>
          <a:xfrm rot="5400000">
            <a:off x="2367071" y="2314559"/>
            <a:ext cx="367447" cy="394830"/>
          </a:xfrm>
          <a:prstGeom prst="chevron">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Rettangolo 22">
            <a:extLst>
              <a:ext uri="{FF2B5EF4-FFF2-40B4-BE49-F238E27FC236}">
                <a16:creationId xmlns:a16="http://schemas.microsoft.com/office/drawing/2014/main" id="{F0ADD969-EB38-45FA-A353-4B38FFF89B41}"/>
              </a:ext>
            </a:extLst>
          </p:cNvPr>
          <p:cNvSpPr/>
          <p:nvPr/>
        </p:nvSpPr>
        <p:spPr>
          <a:xfrm>
            <a:off x="626808" y="8039386"/>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25" name="Rettangolo con angoli arrotondati 24">
            <a:extLst>
              <a:ext uri="{FF2B5EF4-FFF2-40B4-BE49-F238E27FC236}">
                <a16:creationId xmlns:a16="http://schemas.microsoft.com/office/drawing/2014/main" id="{6033F475-560E-406E-A18A-940C3E8DA03B}"/>
              </a:ext>
            </a:extLst>
          </p:cNvPr>
          <p:cNvSpPr/>
          <p:nvPr/>
        </p:nvSpPr>
        <p:spPr>
          <a:xfrm>
            <a:off x="5740459" y="8150556"/>
            <a:ext cx="1446945" cy="57617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b="1" u="sng" dirty="0">
              <a:solidFill>
                <a:schemeClr val="tx1"/>
              </a:solidFill>
            </a:endParaRPr>
          </a:p>
        </p:txBody>
      </p:sp>
      <p:sp>
        <p:nvSpPr>
          <p:cNvPr id="36" name="Titolo 1">
            <a:extLst>
              <a:ext uri="{FF2B5EF4-FFF2-40B4-BE49-F238E27FC236}">
                <a16:creationId xmlns:a16="http://schemas.microsoft.com/office/drawing/2014/main" id="{629CDE85-09A1-4427-866F-815BB503F836}"/>
              </a:ext>
            </a:extLst>
          </p:cNvPr>
          <p:cNvSpPr txBox="1">
            <a:spLocks/>
          </p:cNvSpPr>
          <p:nvPr/>
        </p:nvSpPr>
        <p:spPr>
          <a:xfrm>
            <a:off x="469377" y="625196"/>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1800" b="1" dirty="0">
              <a:solidFill>
                <a:schemeClr val="bg1"/>
              </a:solidFill>
            </a:endParaRPr>
          </a:p>
        </p:txBody>
      </p:sp>
      <p:graphicFrame>
        <p:nvGraphicFramePr>
          <p:cNvPr id="37" name="Tabella 36">
            <a:extLst>
              <a:ext uri="{FF2B5EF4-FFF2-40B4-BE49-F238E27FC236}">
                <a16:creationId xmlns:a16="http://schemas.microsoft.com/office/drawing/2014/main" id="{26DFFAA1-ADAA-4509-9D23-57A49A330C9D}"/>
              </a:ext>
            </a:extLst>
          </p:cNvPr>
          <p:cNvGraphicFramePr>
            <a:graphicFrameLocks noGrp="1"/>
          </p:cNvGraphicFramePr>
          <p:nvPr>
            <p:extLst>
              <p:ext uri="{D42A27DB-BD31-4B8C-83A1-F6EECF244321}">
                <p14:modId xmlns:p14="http://schemas.microsoft.com/office/powerpoint/2010/main" val="3840651619"/>
              </p:ext>
            </p:extLst>
          </p:nvPr>
        </p:nvGraphicFramePr>
        <p:xfrm>
          <a:off x="5099901" y="2216258"/>
          <a:ext cx="6905799" cy="3313843"/>
        </p:xfrm>
        <a:graphic>
          <a:graphicData uri="http://schemas.openxmlformats.org/drawingml/2006/table">
            <a:tbl>
              <a:tblPr firstRow="1" firstCol="1" bandRow="1">
                <a:effectLst/>
              </a:tblPr>
              <a:tblGrid>
                <a:gridCol w="1056443">
                  <a:extLst>
                    <a:ext uri="{9D8B030D-6E8A-4147-A177-3AD203B41FA5}">
                      <a16:colId xmlns:a16="http://schemas.microsoft.com/office/drawing/2014/main" val="2934647744"/>
                    </a:ext>
                  </a:extLst>
                </a:gridCol>
                <a:gridCol w="2550060">
                  <a:extLst>
                    <a:ext uri="{9D8B030D-6E8A-4147-A177-3AD203B41FA5}">
                      <a16:colId xmlns:a16="http://schemas.microsoft.com/office/drawing/2014/main" val="2966566765"/>
                    </a:ext>
                  </a:extLst>
                </a:gridCol>
                <a:gridCol w="1639415">
                  <a:extLst>
                    <a:ext uri="{9D8B030D-6E8A-4147-A177-3AD203B41FA5}">
                      <a16:colId xmlns:a16="http://schemas.microsoft.com/office/drawing/2014/main" val="2851653573"/>
                    </a:ext>
                  </a:extLst>
                </a:gridCol>
                <a:gridCol w="1659881">
                  <a:extLst>
                    <a:ext uri="{9D8B030D-6E8A-4147-A177-3AD203B41FA5}">
                      <a16:colId xmlns:a16="http://schemas.microsoft.com/office/drawing/2014/main" val="2488583292"/>
                    </a:ext>
                  </a:extLst>
                </a:gridCol>
              </a:tblGrid>
              <a:tr h="258459">
                <a:tc rowSpan="2">
                  <a:txBody>
                    <a:bodyPr/>
                    <a:lstStyle/>
                    <a:p>
                      <a:pPr algn="l">
                        <a:lnSpc>
                          <a:spcPct val="107000"/>
                        </a:lnSpc>
                        <a:spcAft>
                          <a:spcPts val="0"/>
                        </a:spcAft>
                      </a:pPr>
                      <a:endParaRPr lang="it-IT" sz="1100" b="1" kern="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8168" marR="88168" marT="44084" marB="440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a:lnSpc>
                          <a:spcPct val="107000"/>
                        </a:lnSpc>
                        <a:spcAft>
                          <a:spcPts val="800"/>
                        </a:spcAft>
                      </a:pPr>
                      <a:endParaRPr lang="it-IT"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8168" marR="88168" marT="44084" marB="440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8D2C"/>
                    </a:solidFill>
                  </a:tcPr>
                </a:tc>
                <a:tc hMerge="1">
                  <a:txBody>
                    <a:bodyPr/>
                    <a:lstStyle/>
                    <a:p>
                      <a:endParaRPr lang="it-IT"/>
                    </a:p>
                  </a:txBody>
                  <a:tcPr>
                    <a:lnL w="12700" cmpd="sng">
                      <a:noFill/>
                      <a:prstDash val="solid"/>
                    </a:lnL>
                  </a:tcPr>
                </a:tc>
                <a:tc hMerge="1">
                  <a:txBody>
                    <a:bodyPr/>
                    <a:lstStyle/>
                    <a:p>
                      <a:endParaRPr lang="it-IT"/>
                    </a:p>
                  </a:txBody>
                  <a:tcPr>
                    <a:lnL w="12700" cmpd="sng">
                      <a:noFill/>
                      <a:prstDash val="solid"/>
                    </a:lnL>
                  </a:tcPr>
                </a:tc>
                <a:extLst>
                  <a:ext uri="{0D108BD9-81ED-4DB2-BD59-A6C34878D82A}">
                    <a16:rowId xmlns:a16="http://schemas.microsoft.com/office/drawing/2014/main" val="2338002625"/>
                  </a:ext>
                </a:extLst>
              </a:tr>
              <a:tr h="601129">
                <a:tc vMerge="1">
                  <a:txBody>
                    <a:bodyPr/>
                    <a:lstStyle/>
                    <a:p>
                      <a:endParaRPr lang="it-IT"/>
                    </a:p>
                  </a:txBody>
                  <a:tcPr>
                    <a:lnT w="12700" cmpd="sng">
                      <a:noFill/>
                      <a:prstDash val="solid"/>
                    </a:lnT>
                  </a:tcPr>
                </a:tc>
                <a:tc gridSpan="3">
                  <a:txBody>
                    <a:bodyPr/>
                    <a:lstStyle/>
                    <a:p>
                      <a:pPr algn="ctr">
                        <a:lnSpc>
                          <a:spcPct val="107000"/>
                        </a:lnSpc>
                        <a:spcAft>
                          <a:spcPts val="0"/>
                        </a:spcAft>
                      </a:pPr>
                      <a:r>
                        <a:rPr lang="it-IT"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Intensità di aiuto (ESL) per localizzazione geografica e dimensione d’impresa</a:t>
                      </a:r>
                    </a:p>
                    <a:p>
                      <a:pPr algn="ctr">
                        <a:lnSpc>
                          <a:spcPct val="107000"/>
                        </a:lnSpc>
                        <a:spcAft>
                          <a:spcPts val="0"/>
                        </a:spcAft>
                      </a:pPr>
                      <a:r>
                        <a:rPr lang="it-IT" sz="1400" b="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(solo investimento industriale)</a:t>
                      </a:r>
                    </a:p>
                  </a:txBody>
                  <a:tcPr marL="9184" marR="46533" marT="18368" marB="138987" anchor="ctr">
                    <a:lnR>
                      <a:noFill/>
                    </a:lnR>
                    <a:lnT w="12700" cap="flat" cmpd="sng" algn="ctr">
                      <a:noFill/>
                      <a:prstDash val="solid"/>
                      <a:round/>
                      <a:headEnd type="none" w="med" len="med"/>
                      <a:tailEnd type="none" w="med" len="med"/>
                    </a:lnT>
                    <a:lnB w="12700" cap="flat" cmpd="sng" algn="ctr">
                      <a:noFill/>
                      <a:prstDash val="lgDash"/>
                      <a:round/>
                      <a:headEnd type="none" w="med" len="med"/>
                      <a:tailEnd type="none" w="med" len="med"/>
                    </a:lnB>
                    <a:lnTlToBr w="12700" cmpd="sng">
                      <a:noFill/>
                      <a:prstDash val="solid"/>
                    </a:lnTlToBr>
                    <a:lnBlToTr w="12700" cmpd="sng">
                      <a:noFill/>
                      <a:prstDash val="solid"/>
                    </a:lnBlToTr>
                    <a:solidFill>
                      <a:srgbClr val="F28D2C"/>
                    </a:solidFill>
                  </a:tcPr>
                </a:tc>
                <a:tc hMerge="1">
                  <a:txBody>
                    <a:bodyPr/>
                    <a:lstStyle/>
                    <a:p>
                      <a:endParaRPr lang="it-IT"/>
                    </a:p>
                  </a:txBody>
                  <a:tcPr>
                    <a:lnL w="12700" cap="flat" cmpd="sng" algn="ctr">
                      <a:noFill/>
                      <a:prstDash val="sysDash"/>
                      <a:round/>
                      <a:headEnd type="none" w="med" len="med"/>
                      <a:tailEnd type="none" w="med" len="med"/>
                    </a:lnL>
                  </a:tcPr>
                </a:tc>
                <a:tc hMerge="1">
                  <a:txBody>
                    <a:bodyPr/>
                    <a:lstStyle/>
                    <a:p>
                      <a:pPr algn="l">
                        <a:lnSpc>
                          <a:spcPct val="107000"/>
                        </a:lnSpc>
                        <a:spcAft>
                          <a:spcPts val="800"/>
                        </a:spcAft>
                      </a:pPr>
                      <a:r>
                        <a:rPr lang="it-IT" sz="1200" b="1" dirty="0">
                          <a:effectLst/>
                          <a:latin typeface="Calibri" panose="020F0502020204030204" pitchFamily="34" charset="0"/>
                          <a:ea typeface="Calibri" panose="020F0502020204030204" pitchFamily="34" charset="0"/>
                          <a:cs typeface="Times New Roman" panose="02020603050405020304" pitchFamily="18" charset="0"/>
                        </a:rPr>
                        <a:t>Specifiche province</a:t>
                      </a:r>
                    </a:p>
                  </a:txBody>
                  <a:tcPr marL="9525" marR="48260" marT="19050" marB="144145" anchor="ctr">
                    <a:lnL>
                      <a:noFill/>
                    </a:lnL>
                    <a:lnR>
                      <a:noFill/>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1513336"/>
                  </a:ext>
                </a:extLst>
              </a:tr>
              <a:tr h="1292459">
                <a:tc>
                  <a:txBody>
                    <a:bodyPr/>
                    <a:lstStyle/>
                    <a:p>
                      <a:pPr>
                        <a:lnSpc>
                          <a:spcPct val="107000"/>
                        </a:lnSpc>
                        <a:spcAft>
                          <a:spcPts val="0"/>
                        </a:spcAft>
                      </a:pPr>
                      <a:endParaRPr lang="it-IT"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alpha val="53000"/>
                      </a:schemeClr>
                    </a:solidFill>
                  </a:tcPr>
                </a:tc>
                <a:tc>
                  <a:txBody>
                    <a:bodyPr/>
                    <a:lstStyle/>
                    <a:p>
                      <a:pPr algn="ctr">
                        <a:lnSpc>
                          <a:spcPct val="107000"/>
                        </a:lnSpc>
                        <a:spcAft>
                          <a:spcPts val="0"/>
                        </a:spcAft>
                      </a:pPr>
                      <a:r>
                        <a:rPr lang="it-IT"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Sud:</a:t>
                      </a:r>
                      <a:r>
                        <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0"/>
                        </a:spcAft>
                      </a:pPr>
                      <a:r>
                        <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Calabria, Campania, Puglia, Sicilia, </a:t>
                      </a:r>
                      <a:r>
                        <a:rPr lang="it-IT" sz="1200" b="1" i="1" kern="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Basilicata, Molise Sardegna</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kern="1200" dirty="0">
                          <a:solidFill>
                            <a:schemeClr val="bg1"/>
                          </a:solidFill>
                          <a:effectLst/>
                          <a:latin typeface="Calibri" panose="020F0502020204030204" pitchFamily="34" charset="0"/>
                          <a:ea typeface="+mn-ea"/>
                          <a:cs typeface="Times New Roman" panose="02020603050405020304" pitchFamily="18" charset="0"/>
                        </a:rPr>
                        <a:t>Ag. Max 350 milioni €</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it-IT" sz="1200" b="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Centro-nord</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i="1"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Solo Comuni in ZONE C carta aiuti</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u="none" kern="1200" dirty="0">
                          <a:solidFill>
                            <a:schemeClr val="bg1"/>
                          </a:solidFill>
                          <a:effectLst/>
                          <a:latin typeface="Calibri" panose="020F0502020204030204" pitchFamily="34" charset="0"/>
                          <a:ea typeface="+mn-ea"/>
                          <a:cs typeface="Times New Roman" panose="02020603050405020304" pitchFamily="18" charset="0"/>
                        </a:rPr>
                        <a:t>Ag. Max 200 milioni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it-IT" sz="12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Regioni </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Centro-nord</a:t>
                      </a:r>
                    </a:p>
                    <a:p>
                      <a:pPr algn="ctr">
                        <a:lnSpc>
                          <a:spcPct val="107000"/>
                        </a:lnSpc>
                        <a:spcAft>
                          <a:spcPts val="0"/>
                        </a:spcAft>
                      </a:pPr>
                      <a:r>
                        <a:rPr lang="it-IT"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Altre Aree </a:t>
                      </a:r>
                    </a:p>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1" kern="1200" dirty="0">
                          <a:solidFill>
                            <a:schemeClr val="bg1"/>
                          </a:solidFill>
                          <a:effectLst/>
                          <a:latin typeface="Calibri" panose="020F0502020204030204" pitchFamily="34" charset="0"/>
                          <a:ea typeface="+mn-ea"/>
                          <a:cs typeface="Times New Roman" panose="02020603050405020304" pitchFamily="18" charset="0"/>
                        </a:rPr>
                        <a:t>Ag. Max 150 milioni €</a:t>
                      </a:r>
                    </a:p>
                    <a:p>
                      <a:pPr algn="ctr">
                        <a:lnSpc>
                          <a:spcPct val="107000"/>
                        </a:lnSpc>
                        <a:spcAft>
                          <a:spcPts val="0"/>
                        </a:spcAft>
                      </a:pPr>
                      <a:endParaRPr lang="it-IT"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lg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F7598"/>
                    </a:solidFill>
                  </a:tcPr>
                </a:tc>
                <a:extLst>
                  <a:ext uri="{0D108BD9-81ED-4DB2-BD59-A6C34878D82A}">
                    <a16:rowId xmlns:a16="http://schemas.microsoft.com/office/drawing/2014/main" val="2663644110"/>
                  </a:ext>
                </a:extLst>
              </a:tr>
              <a:tr h="352755">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dirty="0">
                          <a:effectLst/>
                          <a:latin typeface="Calibri" panose="020F0502020204030204" pitchFamily="34" charset="0"/>
                          <a:ea typeface="Calibri" panose="020F0502020204030204" pitchFamily="34" charset="0"/>
                          <a:cs typeface="Times New Roman" panose="02020603050405020304" pitchFamily="18" charset="0"/>
                        </a:rPr>
                        <a:t>Piccola</a:t>
                      </a:r>
                      <a:endParaRPr lang="it-IT"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cs typeface="Times New Roman" panose="02020603050405020304" pitchFamily="18" charset="0"/>
                        </a:rPr>
                        <a:t>55%</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8475951"/>
                  </a:ext>
                </a:extLst>
              </a:tr>
              <a:tr h="34926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Media</a:t>
                      </a: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cs typeface="Times New Roman" panose="02020603050405020304" pitchFamily="18" charset="0"/>
                        </a:rPr>
                        <a:t>45%</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8541338"/>
                  </a:ext>
                </a:extLst>
              </a:tr>
              <a:tr h="34926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Grande</a:t>
                      </a:r>
                      <a:endParaRPr lang="it-IT" sz="1400" b="1" strike="sngStrike"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43" marR="39226" marT="15484" marB="1171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cs typeface="Times New Roman" panose="02020603050405020304" pitchFamily="18" charset="0"/>
                        </a:rPr>
                        <a:t>35%</a:t>
                      </a:r>
                    </a:p>
                  </a:txBody>
                  <a:tcPr marL="7743" marR="39226" marT="15484" marB="117163"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7743" marR="39226" marT="15484" marB="117163"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it-IT" sz="12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a:t>
                      </a:r>
                    </a:p>
                  </a:txBody>
                  <a:tcPr marL="7743" marR="39226" marT="15484" marB="117163" anchor="ctr">
                    <a:lnL w="12700" cap="flat" cmpd="sng" algn="ctr">
                      <a:no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5164303"/>
                  </a:ext>
                </a:extLst>
              </a:tr>
            </a:tbl>
          </a:graphicData>
        </a:graphic>
      </p:graphicFrame>
      <p:sp>
        <p:nvSpPr>
          <p:cNvPr id="3" name="Titolo 1">
            <a:extLst>
              <a:ext uri="{FF2B5EF4-FFF2-40B4-BE49-F238E27FC236}">
                <a16:creationId xmlns:a16="http://schemas.microsoft.com/office/drawing/2014/main" id="{2C252710-7AB0-2255-C763-73701512B77A}"/>
              </a:ext>
            </a:extLst>
          </p:cNvPr>
          <p:cNvSpPr txBox="1">
            <a:spLocks/>
          </p:cNvSpPr>
          <p:nvPr/>
        </p:nvSpPr>
        <p:spPr>
          <a:xfrm>
            <a:off x="346452" y="257022"/>
            <a:ext cx="9474572"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INDUSTRIALI: Sez. 6 Regime CISAF</a:t>
            </a:r>
          </a:p>
          <a:p>
            <a:r>
              <a:rPr lang="it-IT" sz="1800" b="1" dirty="0">
                <a:solidFill>
                  <a:schemeClr val="bg1"/>
                </a:solidFill>
                <a:latin typeface="+mn-lt"/>
                <a:ea typeface="+mn-ea"/>
                <a:cs typeface="+mn-cs"/>
              </a:rPr>
              <a:t>Le agevolazioni</a:t>
            </a:r>
          </a:p>
        </p:txBody>
      </p:sp>
      <p:sp>
        <p:nvSpPr>
          <p:cNvPr id="2" name="CasellaDiTesto 1">
            <a:extLst>
              <a:ext uri="{FF2B5EF4-FFF2-40B4-BE49-F238E27FC236}">
                <a16:creationId xmlns:a16="http://schemas.microsoft.com/office/drawing/2014/main" id="{7999D121-A7F2-6EA0-B2BF-B95C36DEE15D}"/>
              </a:ext>
            </a:extLst>
          </p:cNvPr>
          <p:cNvSpPr txBox="1"/>
          <p:nvPr/>
        </p:nvSpPr>
        <p:spPr>
          <a:xfrm>
            <a:off x="7884368" y="927375"/>
            <a:ext cx="4307632" cy="369332"/>
          </a:xfrm>
          <a:prstGeom prst="rect">
            <a:avLst/>
          </a:prstGeom>
          <a:noFill/>
        </p:spPr>
        <p:txBody>
          <a:bodyPr wrap="square">
            <a:spAutoFit/>
          </a:bodyPr>
          <a:lstStyle/>
          <a:p>
            <a:r>
              <a:rPr lang="it-IT" sz="1800" b="1" dirty="0">
                <a:solidFill>
                  <a:schemeClr val="bg1"/>
                </a:solidFill>
                <a:latin typeface="+mn-lt"/>
                <a:ea typeface="+mn-ea"/>
                <a:cs typeface="+mn-cs"/>
              </a:rPr>
              <a:t>Decreto Ministeriale </a:t>
            </a:r>
            <a:r>
              <a:rPr lang="it-IT" b="1" dirty="0">
                <a:solidFill>
                  <a:schemeClr val="bg1"/>
                </a:solidFill>
              </a:rPr>
              <a:t>2</a:t>
            </a:r>
            <a:r>
              <a:rPr lang="it-IT" sz="1800" b="1" dirty="0">
                <a:solidFill>
                  <a:schemeClr val="bg1"/>
                </a:solidFill>
                <a:latin typeface="+mn-lt"/>
                <a:ea typeface="+mn-ea"/>
                <a:cs typeface="+mn-cs"/>
              </a:rPr>
              <a:t>4 novembre  2025 </a:t>
            </a:r>
            <a:endParaRPr lang="it-IT" dirty="0"/>
          </a:p>
        </p:txBody>
      </p:sp>
      <p:pic>
        <p:nvPicPr>
          <p:cNvPr id="6" name="Immagine 5">
            <a:extLst>
              <a:ext uri="{FF2B5EF4-FFF2-40B4-BE49-F238E27FC236}">
                <a16:creationId xmlns:a16="http://schemas.microsoft.com/office/drawing/2014/main" id="{952C8830-3B04-54D8-669C-A711B9DD1DBD}"/>
              </a:ext>
            </a:extLst>
          </p:cNvPr>
          <p:cNvPicPr>
            <a:picLocks noChangeAspect="1"/>
          </p:cNvPicPr>
          <p:nvPr/>
        </p:nvPicPr>
        <p:blipFill>
          <a:blip r:embed="rId2"/>
          <a:stretch>
            <a:fillRect/>
          </a:stretch>
        </p:blipFill>
        <p:spPr>
          <a:xfrm>
            <a:off x="0" y="5610403"/>
            <a:ext cx="12191999" cy="1247596"/>
          </a:xfrm>
          <a:prstGeom prst="rect">
            <a:avLst/>
          </a:prstGeom>
        </p:spPr>
      </p:pic>
      <p:sp>
        <p:nvSpPr>
          <p:cNvPr id="4" name="Rettangolo 3">
            <a:extLst>
              <a:ext uri="{FF2B5EF4-FFF2-40B4-BE49-F238E27FC236}">
                <a16:creationId xmlns:a16="http://schemas.microsoft.com/office/drawing/2014/main" id="{A30F8F33-E3EA-FA8A-FD04-7122F98BEFF6}"/>
              </a:ext>
            </a:extLst>
          </p:cNvPr>
          <p:cNvSpPr/>
          <p:nvPr/>
        </p:nvSpPr>
        <p:spPr>
          <a:xfrm>
            <a:off x="4976720" y="2215554"/>
            <a:ext cx="1188409" cy="848157"/>
          </a:xfrm>
          <a:prstGeom prst="rect">
            <a:avLst/>
          </a:prstGeom>
          <a:solidFill>
            <a:srgbClr val="957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0"/>
              </a:spcAft>
            </a:pPr>
            <a:r>
              <a:rPr lang="it-IT" sz="1300" b="1" dirty="0">
                <a:solidFill>
                  <a:schemeClr val="bg1"/>
                </a:solidFill>
              </a:rPr>
              <a:t>Dimensione d’impresa</a:t>
            </a:r>
          </a:p>
        </p:txBody>
      </p:sp>
      <p:sp>
        <p:nvSpPr>
          <p:cNvPr id="7" name="Rettangolo 6">
            <a:extLst>
              <a:ext uri="{FF2B5EF4-FFF2-40B4-BE49-F238E27FC236}">
                <a16:creationId xmlns:a16="http://schemas.microsoft.com/office/drawing/2014/main" id="{5BE2CE5A-003A-912A-963F-3174ACBC36E5}"/>
              </a:ext>
            </a:extLst>
          </p:cNvPr>
          <p:cNvSpPr/>
          <p:nvPr/>
        </p:nvSpPr>
        <p:spPr>
          <a:xfrm>
            <a:off x="4976721" y="1473534"/>
            <a:ext cx="7028980" cy="666680"/>
          </a:xfrm>
          <a:prstGeom prst="rect">
            <a:avLst/>
          </a:prstGeom>
          <a:solidFill>
            <a:srgbClr val="0078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sz="1400" b="1" dirty="0">
                <a:solidFill>
                  <a:schemeClr val="bg1"/>
                </a:solidFill>
              </a:rPr>
              <a:t>In alternativa ai regimi GBER per i progetti compatibili, le agevolazioni possono essere concesse </a:t>
            </a:r>
            <a:r>
              <a:rPr lang="it-IT" sz="1400" b="1" dirty="0">
                <a:solidFill>
                  <a:srgbClr val="FFFF00"/>
                </a:solidFill>
              </a:rPr>
              <a:t>fino al 31.12.2030, </a:t>
            </a:r>
            <a:r>
              <a:rPr lang="it-IT" sz="1400" b="1" dirty="0">
                <a:solidFill>
                  <a:schemeClr val="bg1"/>
                </a:solidFill>
              </a:rPr>
              <a:t>sulla base di quanto previsto dall’Art. 4 del DM </a:t>
            </a:r>
            <a:r>
              <a:rPr lang="it-IT" sz="1400" b="1" dirty="0" err="1">
                <a:solidFill>
                  <a:schemeClr val="bg1"/>
                </a:solidFill>
              </a:rPr>
              <a:t>Mimit</a:t>
            </a:r>
            <a:r>
              <a:rPr lang="it-IT" sz="1400" b="1" dirty="0">
                <a:solidFill>
                  <a:schemeClr val="bg1"/>
                </a:solidFill>
              </a:rPr>
              <a:t> 24.11.25</a:t>
            </a:r>
          </a:p>
        </p:txBody>
      </p:sp>
    </p:spTree>
    <p:extLst>
      <p:ext uri="{BB962C8B-B14F-4D97-AF65-F5344CB8AC3E}">
        <p14:creationId xmlns:p14="http://schemas.microsoft.com/office/powerpoint/2010/main" val="1309621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733B81B4-7048-41DD-B17E-0AA97EFCBEDF}"/>
              </a:ext>
            </a:extLst>
          </p:cNvPr>
          <p:cNvSpPr/>
          <p:nvPr/>
        </p:nvSpPr>
        <p:spPr>
          <a:xfrm>
            <a:off x="8507506" y="6358771"/>
            <a:ext cx="3684494"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con angoli arrotondati 12">
            <a:extLst>
              <a:ext uri="{FF2B5EF4-FFF2-40B4-BE49-F238E27FC236}">
                <a16:creationId xmlns:a16="http://schemas.microsoft.com/office/drawing/2014/main" id="{FCCFB802-2C97-4A13-AC15-C98E7BC1F728}"/>
              </a:ext>
            </a:extLst>
          </p:cNvPr>
          <p:cNvSpPr/>
          <p:nvPr/>
        </p:nvSpPr>
        <p:spPr>
          <a:xfrm>
            <a:off x="1660885" y="2238748"/>
            <a:ext cx="10531115" cy="3137647"/>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20" name="Rettangolo 19">
            <a:extLst>
              <a:ext uri="{FF2B5EF4-FFF2-40B4-BE49-F238E27FC236}">
                <a16:creationId xmlns:a16="http://schemas.microsoft.com/office/drawing/2014/main" id="{89781244-91F1-459B-A0AE-F44F8BA298F9}"/>
              </a:ext>
            </a:extLst>
          </p:cNvPr>
          <p:cNvSpPr/>
          <p:nvPr/>
        </p:nvSpPr>
        <p:spPr>
          <a:xfrm>
            <a:off x="830441" y="1816033"/>
            <a:ext cx="10531115" cy="3983078"/>
          </a:xfrm>
          <a:prstGeom prst="rect">
            <a:avLst/>
          </a:prstGeom>
        </p:spPr>
        <p:txBody>
          <a:bodyPr wrap="square">
            <a:spAutoFit/>
          </a:bodyPr>
          <a:lstStyle/>
          <a:p>
            <a:pPr>
              <a:lnSpc>
                <a:spcPct val="150000"/>
              </a:lnSpc>
              <a:spcBef>
                <a:spcPct val="0"/>
              </a:spcBef>
              <a:buClr>
                <a:srgbClr val="FF0000"/>
              </a:buClr>
              <a:defRPr/>
            </a:pPr>
            <a:r>
              <a:rPr lang="it-IT" sz="1600" b="1" kern="0" dirty="0">
                <a:latin typeface="+mn-lt"/>
              </a:rPr>
              <a:t>(</a:t>
            </a:r>
            <a:r>
              <a:rPr lang="it-IT" sz="1400" b="1" kern="0" dirty="0">
                <a:latin typeface="+mn-lt"/>
              </a:rPr>
              <a:t>a) Il alla tutela dell’ambiente, compresi gli aiuti per la riduzione e l’eliminazione delle emissioni di gas a effetto serra, conformemente alle disposizioni di cui </a:t>
            </a:r>
            <a:r>
              <a:rPr lang="it-IT" sz="1400" b="1" kern="0" dirty="0">
                <a:solidFill>
                  <a:srgbClr val="007859"/>
                </a:solidFill>
                <a:latin typeface="+mn-lt"/>
              </a:rPr>
              <a:t>all’articolo 36 del Regolamento GBER</a:t>
            </a:r>
            <a:r>
              <a:rPr lang="it-IT" sz="1400" b="1" kern="0" dirty="0">
                <a:latin typeface="+mn-lt"/>
              </a:rPr>
              <a:t>;</a:t>
            </a:r>
          </a:p>
          <a:p>
            <a:pPr>
              <a:lnSpc>
                <a:spcPct val="150000"/>
              </a:lnSpc>
              <a:spcBef>
                <a:spcPct val="0"/>
              </a:spcBef>
              <a:buClr>
                <a:srgbClr val="FF0000"/>
              </a:buClr>
              <a:defRPr/>
            </a:pPr>
            <a:endParaRPr lang="it-IT" sz="1400" b="1" kern="0" dirty="0">
              <a:latin typeface="+mn-lt"/>
            </a:endParaRPr>
          </a:p>
          <a:p>
            <a:pPr>
              <a:lnSpc>
                <a:spcPct val="150000"/>
              </a:lnSpc>
              <a:spcBef>
                <a:spcPct val="0"/>
              </a:spcBef>
              <a:buClr>
                <a:srgbClr val="FF0000"/>
              </a:buClr>
              <a:defRPr/>
            </a:pPr>
            <a:r>
              <a:rPr lang="it-IT" sz="1400" b="1" kern="0" dirty="0">
                <a:latin typeface="+mn-lt"/>
              </a:rPr>
              <a:t>(b) all’introduzione di misure di efficienza energetica, conformemente alle disposizioni di cui agli </a:t>
            </a:r>
            <a:r>
              <a:rPr lang="it-IT" sz="1400" b="1" kern="0" dirty="0">
                <a:solidFill>
                  <a:srgbClr val="007859"/>
                </a:solidFill>
              </a:rPr>
              <a:t>articoli 38 e 38-bis del Regolamento GBER;</a:t>
            </a:r>
          </a:p>
          <a:p>
            <a:pPr>
              <a:lnSpc>
                <a:spcPct val="150000"/>
              </a:lnSpc>
              <a:spcBef>
                <a:spcPct val="0"/>
              </a:spcBef>
              <a:buClr>
                <a:srgbClr val="FF0000"/>
              </a:buClr>
              <a:defRPr/>
            </a:pPr>
            <a:endParaRPr lang="it-IT" sz="1400" b="1" kern="0" dirty="0">
              <a:solidFill>
                <a:srgbClr val="007859"/>
              </a:solidFill>
              <a:latin typeface="+mn-lt"/>
            </a:endParaRPr>
          </a:p>
          <a:p>
            <a:pPr>
              <a:lnSpc>
                <a:spcPct val="150000"/>
              </a:lnSpc>
              <a:spcBef>
                <a:spcPct val="0"/>
              </a:spcBef>
              <a:buClr>
                <a:srgbClr val="FF0000"/>
              </a:buClr>
              <a:defRPr/>
            </a:pPr>
            <a:r>
              <a:rPr lang="it-IT" sz="1400" b="1" kern="0" dirty="0">
                <a:latin typeface="+mn-lt"/>
              </a:rPr>
              <a:t>(c) alla promozione dell’uso dell’energia da fonti rinnovabili, dell’idrogeno rinnovabile e della cogenerazione ad alto rendimento, conformemente alle disposizioni di cui </a:t>
            </a:r>
            <a:r>
              <a:rPr lang="it-IT" sz="1400" b="1" kern="0" dirty="0">
                <a:solidFill>
                  <a:srgbClr val="007859"/>
                </a:solidFill>
              </a:rPr>
              <a:t>all’articolo 41 del Regolamento GBER</a:t>
            </a:r>
            <a:r>
              <a:rPr lang="it-IT" sz="1400" b="1" kern="0" dirty="0">
                <a:latin typeface="+mn-lt"/>
              </a:rPr>
              <a:t>, qualora gli investimenti riguardino interventi destinati all’autoconsumo dell’impresa beneficiaria;</a:t>
            </a:r>
          </a:p>
          <a:p>
            <a:pPr>
              <a:lnSpc>
                <a:spcPct val="150000"/>
              </a:lnSpc>
              <a:spcBef>
                <a:spcPct val="0"/>
              </a:spcBef>
              <a:buClr>
                <a:srgbClr val="FF0000"/>
              </a:buClr>
              <a:defRPr/>
            </a:pPr>
            <a:endParaRPr lang="it-IT" sz="1400" b="1" kern="0" dirty="0">
              <a:latin typeface="+mn-lt"/>
            </a:endParaRPr>
          </a:p>
          <a:p>
            <a:pPr>
              <a:lnSpc>
                <a:spcPct val="150000"/>
              </a:lnSpc>
              <a:spcBef>
                <a:spcPct val="0"/>
              </a:spcBef>
              <a:buClr>
                <a:srgbClr val="FF0000"/>
              </a:buClr>
              <a:defRPr/>
            </a:pPr>
            <a:r>
              <a:rPr lang="it-IT" sz="1400" b="1" kern="0" dirty="0">
                <a:latin typeface="+mn-lt"/>
              </a:rPr>
              <a:t>(d) all’efficienza nell’utilizzo delle risorse e al sostegno alla transizione verso un’economia circolare, conformemente alle disposizioni di cui </a:t>
            </a:r>
            <a:r>
              <a:rPr lang="it-IT" sz="1400" b="1" kern="0" dirty="0">
                <a:solidFill>
                  <a:srgbClr val="007859"/>
                </a:solidFill>
              </a:rPr>
              <a:t>all’articolo 47 del Regolamento GBER</a:t>
            </a:r>
            <a:r>
              <a:rPr lang="it-IT" sz="1400" b="1" kern="0" dirty="0">
                <a:solidFill>
                  <a:srgbClr val="00B050"/>
                </a:solidFill>
              </a:rPr>
              <a:t>.</a:t>
            </a:r>
          </a:p>
          <a:p>
            <a:pPr marL="342900" indent="-342900" algn="just">
              <a:lnSpc>
                <a:spcPct val="150000"/>
              </a:lnSpc>
              <a:spcBef>
                <a:spcPct val="0"/>
              </a:spcBef>
              <a:buClr>
                <a:srgbClr val="FF0000"/>
              </a:buClr>
              <a:buFont typeface="Wingdings" panose="05000000000000000000" pitchFamily="2" charset="2"/>
              <a:buChar char="§"/>
              <a:defRPr/>
            </a:pPr>
            <a:endParaRPr lang="it-IT" sz="1400" kern="0" dirty="0">
              <a:latin typeface="+mn-lt"/>
            </a:endParaRPr>
          </a:p>
        </p:txBody>
      </p:sp>
      <p:sp>
        <p:nvSpPr>
          <p:cNvPr id="19" name="Titolo 1">
            <a:extLst>
              <a:ext uri="{FF2B5EF4-FFF2-40B4-BE49-F238E27FC236}">
                <a16:creationId xmlns:a16="http://schemas.microsoft.com/office/drawing/2014/main" id="{2D7B92BE-8F12-4799-A665-E83D9606EFFF}"/>
              </a:ext>
            </a:extLst>
          </p:cNvPr>
          <p:cNvSpPr txBox="1">
            <a:spLocks/>
          </p:cNvSpPr>
          <p:nvPr/>
        </p:nvSpPr>
        <p:spPr>
          <a:xfrm>
            <a:off x="552505" y="207229"/>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CONTRATTO DI SVILUPPO – TUTELA AMBIENTALE </a:t>
            </a:r>
          </a:p>
        </p:txBody>
      </p:sp>
      <p:pic>
        <p:nvPicPr>
          <p:cNvPr id="2" name="Immagine 1">
            <a:extLst>
              <a:ext uri="{FF2B5EF4-FFF2-40B4-BE49-F238E27FC236}">
                <a16:creationId xmlns:a16="http://schemas.microsoft.com/office/drawing/2014/main" id="{6B91FDAB-3C78-AB50-5E2B-D7284E3361D7}"/>
              </a:ext>
            </a:extLst>
          </p:cNvPr>
          <p:cNvPicPr>
            <a:picLocks noChangeAspect="1"/>
          </p:cNvPicPr>
          <p:nvPr/>
        </p:nvPicPr>
        <p:blipFill>
          <a:blip r:embed="rId2"/>
          <a:stretch>
            <a:fillRect/>
          </a:stretch>
        </p:blipFill>
        <p:spPr>
          <a:xfrm>
            <a:off x="0" y="6118513"/>
            <a:ext cx="12192000" cy="753296"/>
          </a:xfrm>
          <a:prstGeom prst="rect">
            <a:avLst/>
          </a:prstGeom>
        </p:spPr>
      </p:pic>
      <p:sp>
        <p:nvSpPr>
          <p:cNvPr id="3" name="Rettangolo con angoli arrotondati 2">
            <a:extLst>
              <a:ext uri="{FF2B5EF4-FFF2-40B4-BE49-F238E27FC236}">
                <a16:creationId xmlns:a16="http://schemas.microsoft.com/office/drawing/2014/main" id="{9FA9E9C0-9875-7A94-73C1-2BAB064CF4C8}"/>
              </a:ext>
            </a:extLst>
          </p:cNvPr>
          <p:cNvSpPr/>
          <p:nvPr/>
        </p:nvSpPr>
        <p:spPr>
          <a:xfrm>
            <a:off x="450904" y="172422"/>
            <a:ext cx="3943928" cy="14625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Gli obiettivi dei progetti</a:t>
            </a:r>
          </a:p>
        </p:txBody>
      </p:sp>
      <p:sp>
        <p:nvSpPr>
          <p:cNvPr id="5" name="CasellaDiTesto 4">
            <a:extLst>
              <a:ext uri="{FF2B5EF4-FFF2-40B4-BE49-F238E27FC236}">
                <a16:creationId xmlns:a16="http://schemas.microsoft.com/office/drawing/2014/main" id="{890D57B9-26AC-C647-6C9B-34C3275DA06E}"/>
              </a:ext>
            </a:extLst>
          </p:cNvPr>
          <p:cNvSpPr txBox="1"/>
          <p:nvPr/>
        </p:nvSpPr>
        <p:spPr>
          <a:xfrm>
            <a:off x="8389586" y="843469"/>
            <a:ext cx="3780625" cy="369332"/>
          </a:xfrm>
          <a:prstGeom prst="rect">
            <a:avLst/>
          </a:prstGeom>
          <a:noFill/>
        </p:spPr>
        <p:txBody>
          <a:bodyPr wrap="square">
            <a:spAutoFit/>
          </a:bodyPr>
          <a:lstStyle/>
          <a:p>
            <a:r>
              <a:rPr lang="it-IT" sz="1800" b="1" dirty="0">
                <a:solidFill>
                  <a:schemeClr val="bg1"/>
                </a:solidFill>
              </a:rPr>
              <a:t>(Titolo IV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6" name="Immagine 5">
            <a:extLst>
              <a:ext uri="{FF2B5EF4-FFF2-40B4-BE49-F238E27FC236}">
                <a16:creationId xmlns:a16="http://schemas.microsoft.com/office/drawing/2014/main" id="{A05FDEF2-2DD6-A5D5-3371-C9CF96837F57}"/>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7" name="CasellaDiTesto 6">
            <a:extLst>
              <a:ext uri="{FF2B5EF4-FFF2-40B4-BE49-F238E27FC236}">
                <a16:creationId xmlns:a16="http://schemas.microsoft.com/office/drawing/2014/main" id="{E116DCFF-8196-475E-A86E-7CD9AD6A5934}"/>
              </a:ext>
            </a:extLst>
          </p:cNvPr>
          <p:cNvSpPr txBox="1"/>
          <p:nvPr/>
        </p:nvSpPr>
        <p:spPr>
          <a:xfrm>
            <a:off x="830440" y="1453921"/>
            <a:ext cx="6096000" cy="369332"/>
          </a:xfrm>
          <a:prstGeom prst="rect">
            <a:avLst/>
          </a:prstGeom>
          <a:noFill/>
        </p:spPr>
        <p:txBody>
          <a:bodyPr wrap="square">
            <a:spAutoFit/>
          </a:bodyPr>
          <a:lstStyle/>
          <a:p>
            <a:r>
              <a:rPr lang="it-IT" sz="1800" kern="0" dirty="0">
                <a:latin typeface="DINPro-Light" panose="02000504040000020003" pitchFamily="50" charset="0"/>
                <a:ea typeface="+mn-ea"/>
                <a:cs typeface="+mn-cs"/>
              </a:rPr>
              <a:t>I progetti devono essere finalizzati:</a:t>
            </a:r>
            <a:endParaRPr lang="it-IT" dirty="0"/>
          </a:p>
        </p:txBody>
      </p:sp>
    </p:spTree>
    <p:extLst>
      <p:ext uri="{BB962C8B-B14F-4D97-AF65-F5344CB8AC3E}">
        <p14:creationId xmlns:p14="http://schemas.microsoft.com/office/powerpoint/2010/main" val="2653802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con angoli arrotondati 18">
            <a:extLst>
              <a:ext uri="{FF2B5EF4-FFF2-40B4-BE49-F238E27FC236}">
                <a16:creationId xmlns:a16="http://schemas.microsoft.com/office/drawing/2014/main" id="{A65D7565-F289-48AE-95D3-289CE9996F8C}"/>
              </a:ext>
            </a:extLst>
          </p:cNvPr>
          <p:cNvSpPr/>
          <p:nvPr/>
        </p:nvSpPr>
        <p:spPr>
          <a:xfrm>
            <a:off x="332090" y="1380670"/>
            <a:ext cx="11666248" cy="642131"/>
          </a:xfrm>
          <a:prstGeom prst="roundRect">
            <a:avLst>
              <a:gd name="adj" fmla="val 241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7" name="Rettangolo con angoli arrotondati 16">
            <a:extLst>
              <a:ext uri="{FF2B5EF4-FFF2-40B4-BE49-F238E27FC236}">
                <a16:creationId xmlns:a16="http://schemas.microsoft.com/office/drawing/2014/main" id="{F3980219-078C-4809-A467-475C64CDC862}"/>
              </a:ext>
            </a:extLst>
          </p:cNvPr>
          <p:cNvSpPr/>
          <p:nvPr/>
        </p:nvSpPr>
        <p:spPr>
          <a:xfrm>
            <a:off x="193662" y="1397778"/>
            <a:ext cx="11666248" cy="3920676"/>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graphicFrame>
        <p:nvGraphicFramePr>
          <p:cNvPr id="16" name="Tabella 15">
            <a:extLst>
              <a:ext uri="{FF2B5EF4-FFF2-40B4-BE49-F238E27FC236}">
                <a16:creationId xmlns:a16="http://schemas.microsoft.com/office/drawing/2014/main" id="{4ACCA264-F713-4AC6-BDF4-B8E67463F0F4}"/>
              </a:ext>
            </a:extLst>
          </p:cNvPr>
          <p:cNvGraphicFramePr>
            <a:graphicFrameLocks noGrp="1"/>
          </p:cNvGraphicFramePr>
          <p:nvPr>
            <p:extLst>
              <p:ext uri="{D42A27DB-BD31-4B8C-83A1-F6EECF244321}">
                <p14:modId xmlns:p14="http://schemas.microsoft.com/office/powerpoint/2010/main" val="1163370903"/>
              </p:ext>
            </p:extLst>
          </p:nvPr>
        </p:nvGraphicFramePr>
        <p:xfrm>
          <a:off x="591731" y="2155096"/>
          <a:ext cx="10167477" cy="3662572"/>
        </p:xfrm>
        <a:graphic>
          <a:graphicData uri="http://schemas.openxmlformats.org/drawingml/2006/table">
            <a:tbl>
              <a:tblPr>
                <a:tableStyleId>{00A15C55-8517-42AA-B614-E9B94910E393}</a:tableStyleId>
              </a:tblPr>
              <a:tblGrid>
                <a:gridCol w="3355184">
                  <a:extLst>
                    <a:ext uri="{9D8B030D-6E8A-4147-A177-3AD203B41FA5}">
                      <a16:colId xmlns:a16="http://schemas.microsoft.com/office/drawing/2014/main" val="20000"/>
                    </a:ext>
                  </a:extLst>
                </a:gridCol>
                <a:gridCol w="2182765">
                  <a:extLst>
                    <a:ext uri="{9D8B030D-6E8A-4147-A177-3AD203B41FA5}">
                      <a16:colId xmlns:a16="http://schemas.microsoft.com/office/drawing/2014/main" val="20001"/>
                    </a:ext>
                  </a:extLst>
                </a:gridCol>
                <a:gridCol w="1878411">
                  <a:extLst>
                    <a:ext uri="{9D8B030D-6E8A-4147-A177-3AD203B41FA5}">
                      <a16:colId xmlns:a16="http://schemas.microsoft.com/office/drawing/2014/main" val="2647210342"/>
                    </a:ext>
                  </a:extLst>
                </a:gridCol>
                <a:gridCol w="1441063">
                  <a:extLst>
                    <a:ext uri="{9D8B030D-6E8A-4147-A177-3AD203B41FA5}">
                      <a16:colId xmlns:a16="http://schemas.microsoft.com/office/drawing/2014/main" val="2212644974"/>
                    </a:ext>
                  </a:extLst>
                </a:gridCol>
                <a:gridCol w="1310054">
                  <a:extLst>
                    <a:ext uri="{9D8B030D-6E8A-4147-A177-3AD203B41FA5}">
                      <a16:colId xmlns:a16="http://schemas.microsoft.com/office/drawing/2014/main" val="1841470868"/>
                    </a:ext>
                  </a:extLst>
                </a:gridCol>
              </a:tblGrid>
              <a:tr h="264366">
                <a:tc rowSpan="2">
                  <a:txBody>
                    <a:bodyPr/>
                    <a:lstStyle/>
                    <a:p>
                      <a:pPr marL="0" algn="l"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algn="ctr"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algn="ctr"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lnL w="12700" cap="flat" cmpd="sng" algn="ctr">
                      <a:solidFill>
                        <a:schemeClr val="tx1"/>
                      </a:solidFill>
                      <a:prstDash val="solid"/>
                      <a:round/>
                      <a:headEnd type="none" w="med" len="med"/>
                      <a:tailEnd type="none" w="med" len="med"/>
                    </a:lnL>
                  </a:tcPr>
                </a:tc>
                <a:tc hMerge="1">
                  <a:txBody>
                    <a:bodyPr/>
                    <a:lstStyle/>
                    <a:p>
                      <a:endParaRPr lang="it-IT"/>
                    </a:p>
                  </a:txBody>
                  <a:tcPr/>
                </a:tc>
                <a:extLst>
                  <a:ext uri="{0D108BD9-81ED-4DB2-BD59-A6C34878D82A}">
                    <a16:rowId xmlns:a16="http://schemas.microsoft.com/office/drawing/2014/main" val="10000"/>
                  </a:ext>
                </a:extLst>
              </a:tr>
              <a:tr h="345585">
                <a:tc vMerge="1">
                  <a:txBody>
                    <a:bodyPr/>
                    <a:lstStyle/>
                    <a:p>
                      <a:endParaRPr lang="it-IT"/>
                    </a:p>
                  </a:txBody>
                  <a:tcPr/>
                </a:tc>
                <a:tc vMerge="1">
                  <a:txBody>
                    <a:bodyPr/>
                    <a:lstStyle/>
                    <a:p>
                      <a:endParaRPr lang="it-IT"/>
                    </a:p>
                  </a:txBody>
                  <a:tcPr/>
                </a:tc>
                <a:tc>
                  <a:txBody>
                    <a:bodyPr/>
                    <a:lstStyle/>
                    <a:p>
                      <a:endParaRPr lang="it-IT" dirty="0"/>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b="1" dirty="0">
                        <a:solidFill>
                          <a:schemeClr val="bg1"/>
                        </a:solidFill>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b="1" dirty="0">
                        <a:solidFill>
                          <a:schemeClr val="bg1"/>
                        </a:solidFill>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82617">
                <a:tc rowSpan="3">
                  <a:txBody>
                    <a:bodyPr/>
                    <a:lstStyle/>
                    <a:p>
                      <a:pPr algn="l" rtl="0" fontAlgn="ctr"/>
                      <a:r>
                        <a:rPr lang="it-IT" sz="1200" b="1" i="0" u="none" strike="noStrike" dirty="0">
                          <a:solidFill>
                            <a:schemeClr val="tx1"/>
                          </a:solidFill>
                          <a:effectLst/>
                          <a:latin typeface="Calibri" panose="020F0502020204030204" pitchFamily="34" charset="0"/>
                        </a:rPr>
                        <a:t>a) (Art 36 Reg. GBER)  tutela dell’ambiente, compresi gli aiuti per la riduzione e l’eliminazione delle emissioni di gas a effetto serra</a:t>
                      </a: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AD"/>
                    </a:solidFill>
                  </a:tcPr>
                </a:tc>
                <a:tc>
                  <a:txBody>
                    <a:bodyPr/>
                    <a:lstStyle/>
                    <a:p>
                      <a:pPr algn="ctr" rtl="0" fontAlgn="ctr"/>
                      <a:r>
                        <a:rPr lang="it-IT" sz="1200" b="0" u="none" strike="noStrike" dirty="0">
                          <a:solidFill>
                            <a:schemeClr val="tx1"/>
                          </a:solidFill>
                          <a:effectLst/>
                        </a:rPr>
                        <a:t>P.I.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65- 85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55-75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50-70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2"/>
                  </a:ext>
                </a:extLst>
              </a:tr>
              <a:tr h="254540">
                <a:tc vMerge="1">
                  <a:txBody>
                    <a:bodyPr/>
                    <a:lstStyle/>
                    <a:p>
                      <a:endParaRPr lang="it-IT"/>
                    </a:p>
                  </a:txBody>
                  <a:tcPr/>
                </a:tc>
                <a:tc>
                  <a:txBody>
                    <a:bodyPr/>
                    <a:lstStyle/>
                    <a:p>
                      <a:pPr algn="ctr" rtl="0" fontAlgn="ctr"/>
                      <a:r>
                        <a:rPr lang="it-IT" sz="1200" b="0" u="none" strike="noStrike" dirty="0">
                          <a:solidFill>
                            <a:schemeClr val="tx1"/>
                          </a:solidFill>
                          <a:effectLst/>
                        </a:rPr>
                        <a:t>M.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55-75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45-65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40- 60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3"/>
                  </a:ext>
                </a:extLst>
              </a:tr>
              <a:tr h="190060">
                <a:tc vMerge="1">
                  <a:txBody>
                    <a:bodyPr/>
                    <a:lstStyle/>
                    <a:p>
                      <a:endParaRPr lang="it-IT"/>
                    </a:p>
                  </a:txBody>
                  <a:tcPr/>
                </a:tc>
                <a:tc>
                  <a:txBody>
                    <a:bodyPr/>
                    <a:lstStyle/>
                    <a:p>
                      <a:pPr algn="ctr" rtl="0" fontAlgn="ctr"/>
                      <a:r>
                        <a:rPr lang="it-IT" sz="1200" b="0" u="none" strike="noStrike" dirty="0">
                          <a:solidFill>
                            <a:schemeClr val="tx1"/>
                          </a:solidFill>
                          <a:effectLst/>
                        </a:rPr>
                        <a:t>G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i="0" u="none" strike="noStrike" dirty="0">
                          <a:solidFill>
                            <a:schemeClr val="tx1"/>
                          </a:solidFill>
                          <a:effectLst/>
                          <a:latin typeface="Calibri" panose="020F0502020204030204" pitchFamily="34" charset="0"/>
                        </a:rPr>
                        <a:t>45-65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35-55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30- 50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4"/>
                  </a:ext>
                </a:extLst>
              </a:tr>
              <a:tr h="192377">
                <a:tc rowSpan="4">
                  <a:txBody>
                    <a:bodyPr/>
                    <a:lstStyle/>
                    <a:p>
                      <a:pPr algn="just" rtl="0" fontAlgn="ctr"/>
                      <a:endParaRPr lang="it-IT" sz="1000" b="1" i="0" u="none" strike="noStrike" dirty="0">
                        <a:solidFill>
                          <a:schemeClr val="tx1"/>
                        </a:solidFill>
                        <a:effectLst/>
                        <a:highlight>
                          <a:srgbClr val="FFFF00"/>
                        </a:highligh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u="none" strike="noStrike" dirty="0">
                        <a:solidFill>
                          <a:schemeClr val="tx1"/>
                        </a:solidFill>
                        <a:effectLst/>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83723">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02730">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0">
                <a:tc vMerge="1">
                  <a:txBody>
                    <a:bodyPr/>
                    <a:lstStyle/>
                    <a:p>
                      <a:endParaRPr lang="it-IT"/>
                    </a:p>
                  </a:txBody>
                  <a:tcPr/>
                </a:tc>
                <a:tc gridSpan="4">
                  <a:txBody>
                    <a:bodyPr/>
                    <a:lstStyle/>
                    <a:p>
                      <a:pPr algn="ctr" rtl="0" fontAlgn="ctr"/>
                      <a:endParaRPr lang="it-IT" sz="900" b="0" i="0" u="none" strike="noStrike" dirty="0">
                        <a:solidFill>
                          <a:schemeClr val="tx1"/>
                        </a:solidFill>
                        <a:effectLst/>
                        <a:highlight>
                          <a:srgbClr val="FFFF00"/>
                        </a:highligh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hMerge="1">
                  <a:txBody>
                    <a:bodyPr/>
                    <a:lstStyle/>
                    <a:p>
                      <a:endParaRPr lang="it-IT"/>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it-IT"/>
                    </a:p>
                  </a:txBody>
                  <a:tcPr/>
                </a:tc>
                <a:extLst>
                  <a:ext uri="{0D108BD9-81ED-4DB2-BD59-A6C34878D82A}">
                    <a16:rowId xmlns:a16="http://schemas.microsoft.com/office/drawing/2014/main" val="10008"/>
                  </a:ext>
                </a:extLst>
              </a:tr>
              <a:tr h="156178">
                <a:tc rowSpan="3">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1" u="none" strike="noStrike" dirty="0">
                          <a:solidFill>
                            <a:schemeClr val="tx1"/>
                          </a:solidFill>
                          <a:effectLst/>
                        </a:rPr>
                        <a:t>b) </a:t>
                      </a:r>
                      <a:r>
                        <a:rPr lang="de-DE" sz="1200" b="1" u="none" strike="noStrike" dirty="0">
                          <a:solidFill>
                            <a:schemeClr val="tx1"/>
                          </a:solidFill>
                          <a:effectLst/>
                        </a:rPr>
                        <a:t>(art. 38* e 38 bis** GBER) </a:t>
                      </a:r>
                      <a:r>
                        <a:rPr lang="it-IT" sz="1200" b="1" u="none" strike="noStrike" dirty="0">
                          <a:solidFill>
                            <a:schemeClr val="tx1"/>
                          </a:solidFill>
                          <a:effectLst/>
                        </a:rPr>
                        <a:t>Consentire maggiore efficienza energetica</a:t>
                      </a:r>
                      <a:endParaRPr lang="it-IT" sz="12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AD"/>
                    </a:solidFill>
                  </a:tcPr>
                </a:tc>
                <a:tc>
                  <a:txBody>
                    <a:bodyPr/>
                    <a:lstStyle/>
                    <a:p>
                      <a:pPr algn="ctr" rtl="0" fontAlgn="ctr"/>
                      <a:r>
                        <a:rPr lang="it-IT" sz="1200" b="0" u="none" strike="noStrike" dirty="0">
                          <a:solidFill>
                            <a:schemeClr val="tx1"/>
                          </a:solidFill>
                          <a:effectLst/>
                        </a:rPr>
                        <a:t>P.I.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09"/>
                  </a:ext>
                </a:extLst>
              </a:tr>
              <a:tr h="171054">
                <a:tc vMerge="1">
                  <a:txBody>
                    <a:bodyPr/>
                    <a:lstStyle/>
                    <a:p>
                      <a:endParaRPr lang="it-IT"/>
                    </a:p>
                  </a:txBody>
                  <a:tcPr/>
                </a:tc>
                <a:tc>
                  <a:txBody>
                    <a:bodyPr/>
                    <a:lstStyle/>
                    <a:p>
                      <a:pPr algn="ctr" rtl="0" fontAlgn="ctr"/>
                      <a:r>
                        <a:rPr lang="it-IT" sz="1200" b="0" u="none" strike="noStrike" dirty="0">
                          <a:solidFill>
                            <a:schemeClr val="tx1"/>
                          </a:solidFill>
                          <a:effectLst/>
                        </a:rPr>
                        <a:t>M.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0"/>
                  </a:ext>
                </a:extLst>
              </a:tr>
              <a:tr h="87013">
                <a:tc vMerge="1">
                  <a:txBody>
                    <a:bodyPr/>
                    <a:lstStyle/>
                    <a:p>
                      <a:endParaRPr lang="it-IT"/>
                    </a:p>
                  </a:txBody>
                  <a:tcPr/>
                </a:tc>
                <a:tc>
                  <a:txBody>
                    <a:bodyPr/>
                    <a:lstStyle/>
                    <a:p>
                      <a:pPr algn="ctr" rtl="0" fontAlgn="ctr"/>
                      <a:r>
                        <a:rPr lang="it-IT" sz="1200" b="0" u="none" strike="noStrike" dirty="0">
                          <a:solidFill>
                            <a:schemeClr val="tx1"/>
                          </a:solidFill>
                          <a:effectLst/>
                        </a:rPr>
                        <a:t>G.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35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30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1"/>
                  </a:ext>
                </a:extLst>
              </a:tr>
              <a:tr h="164247">
                <a:tc rowSpan="3">
                  <a:txBody>
                    <a:bodyPr/>
                    <a:lstStyle/>
                    <a:p>
                      <a:pPr algn="l" rtl="0" fontAlgn="ct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99790">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165190">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r h="181089">
                <a:tc rowSpan="3">
                  <a:txBody>
                    <a:bodyPr/>
                    <a:lstStyle/>
                    <a:p>
                      <a:pPr algn="l" rtl="0" fontAlgn="ct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AD"/>
                    </a:solidFill>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5"/>
                  </a:ext>
                </a:extLst>
              </a:tr>
              <a:tr h="166882">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6"/>
                  </a:ext>
                </a:extLst>
              </a:tr>
              <a:tr h="173461">
                <a:tc vMerge="1">
                  <a:txBody>
                    <a:bodyPr/>
                    <a:lstStyle/>
                    <a:p>
                      <a:endParaRPr lang="it-IT"/>
                    </a:p>
                  </a:txBody>
                  <a:tcPr/>
                </a:tc>
                <a:tc>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7"/>
                  </a:ext>
                </a:extLst>
              </a:tr>
            </a:tbl>
          </a:graphicData>
        </a:graphic>
      </p:graphicFrame>
      <p:sp>
        <p:nvSpPr>
          <p:cNvPr id="23" name="CasellaDiTesto 22">
            <a:extLst>
              <a:ext uri="{FF2B5EF4-FFF2-40B4-BE49-F238E27FC236}">
                <a16:creationId xmlns:a16="http://schemas.microsoft.com/office/drawing/2014/main" id="{D30B1DA9-D09A-42A2-AEDC-4BBAB36BB58F}"/>
              </a:ext>
            </a:extLst>
          </p:cNvPr>
          <p:cNvSpPr txBox="1"/>
          <p:nvPr/>
        </p:nvSpPr>
        <p:spPr>
          <a:xfrm>
            <a:off x="481149" y="1328422"/>
            <a:ext cx="11318019" cy="523220"/>
          </a:xfrm>
          <a:prstGeom prst="rect">
            <a:avLst/>
          </a:prstGeom>
          <a:noFill/>
        </p:spPr>
        <p:txBody>
          <a:bodyPr wrap="square" lIns="91440" tIns="45720" rIns="91440" bIns="45720" anchor="t">
            <a:spAutoFit/>
          </a:bodyPr>
          <a:lstStyle/>
          <a:p>
            <a:pPr algn="just"/>
            <a:r>
              <a:rPr lang="it-IT" sz="1400" kern="0" dirty="0">
                <a:latin typeface="+mn-lt"/>
              </a:rPr>
              <a:t>Le intensità di aiuto (ESL) applicate al Contratto di sviluppo per la tutela ambientale differiscono in base alla tipologia di intervento agevolato, alla localizzazione geografica dell’investimento ed alla dimensione d’impresa.</a:t>
            </a:r>
            <a:endParaRPr lang="it-IT" sz="1400" dirty="0">
              <a:solidFill>
                <a:srgbClr val="0070C0"/>
              </a:solidFill>
              <a:cs typeface="Calibri"/>
            </a:endParaRPr>
          </a:p>
        </p:txBody>
      </p:sp>
      <p:sp>
        <p:nvSpPr>
          <p:cNvPr id="21" name="Rettangolo con angoli arrotondati 20">
            <a:extLst>
              <a:ext uri="{FF2B5EF4-FFF2-40B4-BE49-F238E27FC236}">
                <a16:creationId xmlns:a16="http://schemas.microsoft.com/office/drawing/2014/main" id="{95D5386C-5EFF-4A5E-8783-31A8507B1031}"/>
              </a:ext>
            </a:extLst>
          </p:cNvPr>
          <p:cNvSpPr/>
          <p:nvPr/>
        </p:nvSpPr>
        <p:spPr>
          <a:xfrm>
            <a:off x="527831" y="1919398"/>
            <a:ext cx="3711206" cy="594245"/>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it-IT" sz="1400" b="1" dirty="0">
                <a:solidFill>
                  <a:schemeClr val="bg1"/>
                </a:solidFill>
              </a:rPr>
              <a:t>Finalità ambientale </a:t>
            </a:r>
            <a:br>
              <a:rPr lang="it-IT" sz="1400" b="1" dirty="0">
                <a:solidFill>
                  <a:schemeClr val="bg1"/>
                </a:solidFill>
              </a:rPr>
            </a:br>
            <a:r>
              <a:rPr lang="it-IT" sz="1400" b="1" dirty="0">
                <a:solidFill>
                  <a:schemeClr val="bg1"/>
                </a:solidFill>
              </a:rPr>
              <a:t>(Art 28 comma 1 DM 9 dicembre 2014)</a:t>
            </a:r>
          </a:p>
        </p:txBody>
      </p:sp>
      <p:sp>
        <p:nvSpPr>
          <p:cNvPr id="22" name="Rettangolo con angoli arrotondati 21">
            <a:extLst>
              <a:ext uri="{FF2B5EF4-FFF2-40B4-BE49-F238E27FC236}">
                <a16:creationId xmlns:a16="http://schemas.microsoft.com/office/drawing/2014/main" id="{33C938EC-2A2F-406C-BAC9-FA40164EA7CF}"/>
              </a:ext>
            </a:extLst>
          </p:cNvPr>
          <p:cNvSpPr/>
          <p:nvPr/>
        </p:nvSpPr>
        <p:spPr>
          <a:xfrm>
            <a:off x="4348840" y="1900563"/>
            <a:ext cx="1356456" cy="632067"/>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fontAlgn="ctr" latinLnBrk="0" hangingPunct="1">
              <a:spcAft>
                <a:spcPts val="0"/>
              </a:spcAft>
            </a:pPr>
            <a:r>
              <a:rPr lang="it-IT" sz="1400" b="1" kern="1200" dirty="0">
                <a:solidFill>
                  <a:schemeClr val="bg1"/>
                </a:solidFill>
                <a:effectLst/>
              </a:rPr>
              <a:t>Dimensione d'impresa</a:t>
            </a:r>
            <a:endParaRPr lang="it-IT" sz="1400" b="1" kern="1200" dirty="0">
              <a:solidFill>
                <a:schemeClr val="bg1"/>
              </a:solidFill>
              <a:effectLst/>
              <a:latin typeface="Calibri" panose="020F0502020204030204" pitchFamily="34" charset="0"/>
              <a:ea typeface="+mn-ea"/>
              <a:cs typeface="+mn-cs"/>
            </a:endParaRPr>
          </a:p>
        </p:txBody>
      </p:sp>
      <p:sp>
        <p:nvSpPr>
          <p:cNvPr id="25" name="Rettangolo con angoli arrotondati 24">
            <a:extLst>
              <a:ext uri="{FF2B5EF4-FFF2-40B4-BE49-F238E27FC236}">
                <a16:creationId xmlns:a16="http://schemas.microsoft.com/office/drawing/2014/main" id="{F7B09A0D-6EAD-4067-B6BB-5B1851FBCD97}"/>
              </a:ext>
            </a:extLst>
          </p:cNvPr>
          <p:cNvSpPr/>
          <p:nvPr/>
        </p:nvSpPr>
        <p:spPr>
          <a:xfrm>
            <a:off x="5807400" y="1919398"/>
            <a:ext cx="4860511" cy="642131"/>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b="1" dirty="0">
              <a:solidFill>
                <a:schemeClr val="bg1"/>
              </a:solidFill>
              <a:cs typeface="Calibri" panose="020F0502020204030204" pitchFamily="34" charset="0"/>
            </a:endParaRPr>
          </a:p>
        </p:txBody>
      </p:sp>
      <p:sp>
        <p:nvSpPr>
          <p:cNvPr id="26" name="Rettangolo con angoli arrotondati 25">
            <a:extLst>
              <a:ext uri="{FF2B5EF4-FFF2-40B4-BE49-F238E27FC236}">
                <a16:creationId xmlns:a16="http://schemas.microsoft.com/office/drawing/2014/main" id="{56FAE9B3-D6DA-46C7-96A1-0240FB597121}"/>
              </a:ext>
            </a:extLst>
          </p:cNvPr>
          <p:cNvSpPr/>
          <p:nvPr/>
        </p:nvSpPr>
        <p:spPr>
          <a:xfrm>
            <a:off x="5833129" y="2215514"/>
            <a:ext cx="2931158" cy="314146"/>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200"/>
              </a:lnSpc>
            </a:pPr>
            <a:r>
              <a:rPr lang="it-IT" sz="1400" b="1" dirty="0">
                <a:solidFill>
                  <a:schemeClr val="bg1"/>
                </a:solidFill>
              </a:rPr>
              <a:t>            </a:t>
            </a:r>
            <a:r>
              <a:rPr lang="it-IT" sz="1400" b="1" kern="1200" dirty="0">
                <a:solidFill>
                  <a:schemeClr val="bg1"/>
                </a:solidFill>
                <a:effectLst/>
              </a:rPr>
              <a:t>Aree 107.3.a)</a:t>
            </a:r>
          </a:p>
          <a:p>
            <a:pPr>
              <a:lnSpc>
                <a:spcPts val="1200"/>
              </a:lnSpc>
            </a:pPr>
            <a:r>
              <a:rPr lang="it-IT" sz="1400" b="1" kern="1200" dirty="0">
                <a:solidFill>
                  <a:schemeClr val="bg1"/>
                </a:solidFill>
                <a:effectLst/>
              </a:rPr>
              <a:t>               Carta aiuti</a:t>
            </a:r>
            <a:endParaRPr lang="it-IT" sz="1400" dirty="0"/>
          </a:p>
        </p:txBody>
      </p:sp>
      <p:sp>
        <p:nvSpPr>
          <p:cNvPr id="27" name="Rettangolo con angoli arrotondati 26">
            <a:extLst>
              <a:ext uri="{FF2B5EF4-FFF2-40B4-BE49-F238E27FC236}">
                <a16:creationId xmlns:a16="http://schemas.microsoft.com/office/drawing/2014/main" id="{F1897328-FA1F-4DE4-B683-DC1234DB4E5B}"/>
              </a:ext>
            </a:extLst>
          </p:cNvPr>
          <p:cNvSpPr/>
          <p:nvPr/>
        </p:nvSpPr>
        <p:spPr>
          <a:xfrm>
            <a:off x="7838230" y="2203400"/>
            <a:ext cx="1981114" cy="358129"/>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200"/>
              </a:lnSpc>
            </a:pPr>
            <a:r>
              <a:rPr lang="it-IT" sz="1400" b="1" kern="1200" dirty="0">
                <a:solidFill>
                  <a:schemeClr val="bg1"/>
                </a:solidFill>
                <a:effectLst/>
              </a:rPr>
              <a:t>Aree 107.3.c) </a:t>
            </a:r>
          </a:p>
          <a:p>
            <a:pPr>
              <a:lnSpc>
                <a:spcPts val="1200"/>
              </a:lnSpc>
            </a:pPr>
            <a:r>
              <a:rPr lang="it-IT" sz="1400" b="1" kern="1200" dirty="0">
                <a:solidFill>
                  <a:schemeClr val="bg1"/>
                </a:solidFill>
                <a:effectLst/>
              </a:rPr>
              <a:t>Carta aiuti</a:t>
            </a:r>
            <a:endParaRPr lang="it-IT" sz="1400" dirty="0"/>
          </a:p>
        </p:txBody>
      </p:sp>
      <p:sp>
        <p:nvSpPr>
          <p:cNvPr id="29" name="Rettangolo con angoli arrotondati 28">
            <a:extLst>
              <a:ext uri="{FF2B5EF4-FFF2-40B4-BE49-F238E27FC236}">
                <a16:creationId xmlns:a16="http://schemas.microsoft.com/office/drawing/2014/main" id="{4AFBDEC8-E0CD-4578-9B9D-E35EDBAD3ECD}"/>
              </a:ext>
            </a:extLst>
          </p:cNvPr>
          <p:cNvSpPr/>
          <p:nvPr/>
        </p:nvSpPr>
        <p:spPr>
          <a:xfrm>
            <a:off x="9366968" y="2183645"/>
            <a:ext cx="1273420" cy="377884"/>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kern="1200" dirty="0">
                <a:solidFill>
                  <a:schemeClr val="bg1"/>
                </a:solidFill>
                <a:effectLst/>
              </a:rPr>
              <a:t>Altre aree</a:t>
            </a:r>
            <a:endParaRPr lang="it-IT" sz="1400" b="1" dirty="0">
              <a:solidFill>
                <a:schemeClr val="bg1"/>
              </a:solidFill>
            </a:endParaRPr>
          </a:p>
        </p:txBody>
      </p:sp>
      <p:sp>
        <p:nvSpPr>
          <p:cNvPr id="34" name="Titolo 1">
            <a:extLst>
              <a:ext uri="{FF2B5EF4-FFF2-40B4-BE49-F238E27FC236}">
                <a16:creationId xmlns:a16="http://schemas.microsoft.com/office/drawing/2014/main" id="{568112AB-14E0-43E2-A744-A7A1BDE4093F}"/>
              </a:ext>
            </a:extLst>
          </p:cNvPr>
          <p:cNvSpPr txBox="1">
            <a:spLocks/>
          </p:cNvSpPr>
          <p:nvPr/>
        </p:nvSpPr>
        <p:spPr>
          <a:xfrm>
            <a:off x="511084" y="194641"/>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CONTRATTO DI SVILUPPO - TUTELA AMBIENTALE</a:t>
            </a:r>
          </a:p>
        </p:txBody>
      </p:sp>
      <p:sp>
        <p:nvSpPr>
          <p:cNvPr id="12" name="CasellaDiTesto 11">
            <a:extLst>
              <a:ext uri="{FF2B5EF4-FFF2-40B4-BE49-F238E27FC236}">
                <a16:creationId xmlns:a16="http://schemas.microsoft.com/office/drawing/2014/main" id="{B5463F63-E7C3-03A3-0EC9-450CAACBCD5C}"/>
              </a:ext>
            </a:extLst>
          </p:cNvPr>
          <p:cNvSpPr txBox="1"/>
          <p:nvPr/>
        </p:nvSpPr>
        <p:spPr>
          <a:xfrm>
            <a:off x="511084" y="5072896"/>
            <a:ext cx="11515042" cy="1631216"/>
          </a:xfrm>
          <a:prstGeom prst="rect">
            <a:avLst/>
          </a:prstGeom>
          <a:solidFill>
            <a:schemeClr val="bg1"/>
          </a:solidFill>
        </p:spPr>
        <p:txBody>
          <a:bodyPr wrap="square">
            <a:spAutoFit/>
          </a:bodyPr>
          <a:lstStyle/>
          <a:p>
            <a:endParaRPr lang="it-IT" sz="1000" b="1" dirty="0"/>
          </a:p>
          <a:p>
            <a:r>
              <a:rPr lang="it-IT" sz="1000" b="1" dirty="0"/>
              <a:t>**Relativamente agli aiuti di cui al regime 38.bis i costi agevolabili coincidono con i costi d’investimento, inoltre:</a:t>
            </a:r>
            <a:endParaRPr lang="it-IT" sz="1000" dirty="0">
              <a:highlight>
                <a:srgbClr val="FFFF00"/>
              </a:highlight>
            </a:endParaRPr>
          </a:p>
          <a:p>
            <a:pPr marL="171450" indent="-171450">
              <a:buFont typeface="Arial" panose="020B0604020202020204" pitchFamily="34" charset="0"/>
              <a:buChar char="•"/>
            </a:pPr>
            <a:r>
              <a:rPr lang="it-IT" sz="1000" dirty="0"/>
              <a:t>in deroga al paragrafo 11, dell’Art. 38 bis del GBER se l'investimento consiste nell'installazione o nella sostituzione di un solo tipo di elemento edilizio, l'intensità di aiuto non supera il 25 % </a:t>
            </a:r>
            <a:r>
              <a:rPr lang="it-IT" sz="1000" dirty="0">
                <a:highlight>
                  <a:srgbClr val="FFFFFF"/>
                </a:highlight>
              </a:rPr>
              <a:t>a cui si sommano le eventuali  maggiorazioni dei paragrafi 14, 15 e 16 .</a:t>
            </a:r>
          </a:p>
          <a:p>
            <a:pPr marL="171450" indent="-171450">
              <a:buFont typeface="Arial" panose="020B0604020202020204" pitchFamily="34" charset="0"/>
              <a:buChar char="•"/>
            </a:pPr>
            <a:r>
              <a:rPr lang="it-IT" sz="1000" dirty="0">
                <a:highlight>
                  <a:srgbClr val="FFFFFF"/>
                </a:highlight>
              </a:rPr>
              <a:t>in deroga ai paragrafi 11 e 12 dell’Art. 38 bis del GBER se gli aiuti agli investimenti in edifici attuati per conformarsi a norme minime di prestazione energetica che costituiscono norme dell'Unione sono concessi meno di 18 mesi prima dell'entrata in vigore di tali norme, l'intensità di aiuto non può superare il 15 % dei costi ammissibili se l'investimento consiste nell'installazione o nella sostituzione di un solo tipo di elemento edilizio e il 20 % in tutti gli altri casi. A tale percentuale si sommano poi le eventuali  maggiorazioni dei paragrafi 14, 15 e 16 . </a:t>
            </a:r>
          </a:p>
          <a:p>
            <a:pPr marL="171450" indent="-171450" algn="just">
              <a:buFont typeface="Arial" panose="020B0604020202020204" pitchFamily="34" charset="0"/>
              <a:buChar char="•"/>
            </a:pPr>
            <a:r>
              <a:rPr lang="it-IT" sz="1000" dirty="0"/>
              <a:t>l’intensità può  essere aumentata di 15 punti percentuali per gli aiuti concessi per migliorare l'efficienza energetica degli edifici esistenti, laddove tali aiuti determinino un miglioramento della prestazione energetica dell'edificio misurata in energia primaria di almeno il 40 % rispetto alla situazione precedente all'investimento. Tale aumento non si applica se l'investimento non migliora la prestazione energetica dell'edificio oltre il livello imposto dalle norme minime di prestazione energetica che costituiscono norme dell'Unione la cui entrata in vigore è prevista entro 18 mesi dal momento in cui l'investimento è attuato e completato</a:t>
            </a:r>
          </a:p>
        </p:txBody>
      </p:sp>
      <p:sp>
        <p:nvSpPr>
          <p:cNvPr id="15" name="Rettangolo con angoli arrotondati 14">
            <a:extLst>
              <a:ext uri="{FF2B5EF4-FFF2-40B4-BE49-F238E27FC236}">
                <a16:creationId xmlns:a16="http://schemas.microsoft.com/office/drawing/2014/main" id="{6BE30303-48FD-D458-2B13-6CC41C153129}"/>
              </a:ext>
            </a:extLst>
          </p:cNvPr>
          <p:cNvSpPr/>
          <p:nvPr/>
        </p:nvSpPr>
        <p:spPr>
          <a:xfrm>
            <a:off x="541020" y="4902408"/>
            <a:ext cx="11455171" cy="3989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fontAlgn="ctr"/>
            <a:r>
              <a:rPr lang="it-IT" sz="1000" dirty="0">
                <a:solidFill>
                  <a:schemeClr val="tx1"/>
                </a:solidFill>
              </a:rPr>
              <a:t>*</a:t>
            </a:r>
            <a:r>
              <a:rPr lang="it-IT" sz="1000" b="1" dirty="0">
                <a:solidFill>
                  <a:schemeClr val="tx1"/>
                </a:solidFill>
              </a:rPr>
              <a:t>Relativamente agli aiuti di cui all’art. 38  </a:t>
            </a:r>
            <a:r>
              <a:rPr lang="it-IT" sz="1000" dirty="0">
                <a:solidFill>
                  <a:schemeClr val="tx1"/>
                </a:solidFill>
              </a:rPr>
              <a:t>I costi ammissibili corrispondono ai sovraccosti dell'investimento determinati confrontando i costi dell'investimento con quelli di uno scenario controfattuale che si verificherebbe in assenza di aiuto  corrispondente a un investimento con capacità di produzione e durata di vita comparabili, conforme alle norme dell’Unione già in vigore.</a:t>
            </a:r>
          </a:p>
          <a:p>
            <a:pPr algn="just" rtl="0" fontAlgn="ctr"/>
            <a:r>
              <a:rPr lang="it-IT" sz="1000" dirty="0">
                <a:solidFill>
                  <a:schemeClr val="tx1"/>
                </a:solidFill>
              </a:rPr>
              <a:t>Se i costi ammissibili sono determinati </a:t>
            </a:r>
            <a:r>
              <a:rPr lang="it-IT" sz="1000" b="1" dirty="0">
                <a:solidFill>
                  <a:schemeClr val="tx1"/>
                </a:solidFill>
              </a:rPr>
              <a:t>senza lo scenario controfattuale le intensità di aiuto e le maggiorazioni applicabili sono ridotte del 50 %</a:t>
            </a:r>
          </a:p>
          <a:p>
            <a:pPr algn="just" rtl="0" fontAlgn="ctr"/>
            <a:endParaRPr lang="it-IT" sz="1000" b="1" dirty="0">
              <a:solidFill>
                <a:schemeClr val="tx1"/>
              </a:solidFill>
            </a:endParaRPr>
          </a:p>
        </p:txBody>
      </p:sp>
      <p:sp>
        <p:nvSpPr>
          <p:cNvPr id="3" name="CasellaDiTesto 2">
            <a:extLst>
              <a:ext uri="{FF2B5EF4-FFF2-40B4-BE49-F238E27FC236}">
                <a16:creationId xmlns:a16="http://schemas.microsoft.com/office/drawing/2014/main" id="{B19CB56F-0231-D4A0-2587-4EFD3703B7F7}"/>
              </a:ext>
            </a:extLst>
          </p:cNvPr>
          <p:cNvSpPr txBox="1"/>
          <p:nvPr/>
        </p:nvSpPr>
        <p:spPr>
          <a:xfrm>
            <a:off x="545172" y="3383440"/>
            <a:ext cx="10260594" cy="553998"/>
          </a:xfrm>
          <a:prstGeom prst="rect">
            <a:avLst/>
          </a:prstGeom>
          <a:solidFill>
            <a:schemeClr val="bg1"/>
          </a:solidFill>
        </p:spPr>
        <p:txBody>
          <a:bodyPr wrap="square">
            <a:spAutoFit/>
          </a:bodyPr>
          <a:lstStyle/>
          <a:p>
            <a:pPr marL="171450" indent="-171450">
              <a:buFont typeface="Arial" panose="020B0604020202020204" pitchFamily="34" charset="0"/>
              <a:buChar char="•"/>
            </a:pPr>
            <a:r>
              <a:rPr lang="it-IT" sz="1000" dirty="0">
                <a:solidFill>
                  <a:schemeClr val="tx1"/>
                </a:solidFill>
              </a:rPr>
              <a:t>I costi ammissibili corrispondono ai sovraccosti dell'investimento determinati confrontando i costi dell'investimento con quelli di uno scenario controfattuale che si verificherebbe in assenza di aiuto  corrispondente a un investimento con capacità di produzione e durata di vita comparabili, conforme alle norme dell’Unione già in vigore.</a:t>
            </a:r>
          </a:p>
          <a:p>
            <a:pPr marL="171450" indent="-171450">
              <a:buFont typeface="Arial" panose="020B0604020202020204" pitchFamily="34" charset="0"/>
              <a:buChar char="•"/>
            </a:pPr>
            <a:r>
              <a:rPr lang="it-IT" sz="1000" dirty="0">
                <a:solidFill>
                  <a:schemeClr val="tx1"/>
                </a:solidFill>
              </a:rPr>
              <a:t>Se i costi ammissibili sono determinati senza lo scenario controfattuale le intensità di aiuto e le maggiorazioni applicabili </a:t>
            </a:r>
            <a:r>
              <a:rPr lang="it-IT" sz="1000" b="1" dirty="0">
                <a:solidFill>
                  <a:schemeClr val="tx1"/>
                </a:solidFill>
              </a:rPr>
              <a:t>sono ridotte del 50 %</a:t>
            </a:r>
          </a:p>
        </p:txBody>
      </p:sp>
      <p:sp>
        <p:nvSpPr>
          <p:cNvPr id="5" name="Rettangolo 4">
            <a:extLst>
              <a:ext uri="{FF2B5EF4-FFF2-40B4-BE49-F238E27FC236}">
                <a16:creationId xmlns:a16="http://schemas.microsoft.com/office/drawing/2014/main" id="{DE4AC156-446C-1067-DFA8-527423E8DEC7}"/>
              </a:ext>
            </a:extLst>
          </p:cNvPr>
          <p:cNvSpPr/>
          <p:nvPr/>
        </p:nvSpPr>
        <p:spPr>
          <a:xfrm>
            <a:off x="10767089" y="1929321"/>
            <a:ext cx="1136071" cy="642131"/>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kern="1200" dirty="0">
                <a:solidFill>
                  <a:schemeClr val="bg1"/>
                </a:solidFill>
                <a:effectLst/>
              </a:rPr>
              <a:t>Soglie di notifica</a:t>
            </a:r>
            <a:endParaRPr lang="it-IT" sz="1400" b="1" dirty="0">
              <a:solidFill>
                <a:schemeClr val="bg1"/>
              </a:solidFill>
            </a:endParaRPr>
          </a:p>
        </p:txBody>
      </p:sp>
      <p:sp>
        <p:nvSpPr>
          <p:cNvPr id="6" name="Rettangolo 5">
            <a:extLst>
              <a:ext uri="{FF2B5EF4-FFF2-40B4-BE49-F238E27FC236}">
                <a16:creationId xmlns:a16="http://schemas.microsoft.com/office/drawing/2014/main" id="{569EB5BC-BD3C-FC0A-0A98-698CD6E52449}"/>
              </a:ext>
            </a:extLst>
          </p:cNvPr>
          <p:cNvSpPr/>
          <p:nvPr/>
        </p:nvSpPr>
        <p:spPr>
          <a:xfrm>
            <a:off x="10759208" y="2736463"/>
            <a:ext cx="1153532" cy="1279501"/>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b="1" kern="1200" dirty="0">
                <a:solidFill>
                  <a:schemeClr val="bg1"/>
                </a:solidFill>
                <a:effectLst/>
              </a:rPr>
              <a:t>30 milioni € per impresa e progetto </a:t>
            </a:r>
          </a:p>
          <a:p>
            <a:pPr algn="ctr"/>
            <a:r>
              <a:rPr lang="it-IT" sz="1000" b="1" kern="1200" dirty="0">
                <a:solidFill>
                  <a:schemeClr val="bg1"/>
                </a:solidFill>
                <a:effectLst/>
              </a:rPr>
              <a:t>(25  per infrastrutture e stoccaggio)</a:t>
            </a:r>
            <a:endParaRPr lang="it-IT" sz="1000" b="1" dirty="0">
              <a:solidFill>
                <a:schemeClr val="bg1"/>
              </a:solidFill>
            </a:endParaRPr>
          </a:p>
        </p:txBody>
      </p:sp>
      <p:sp>
        <p:nvSpPr>
          <p:cNvPr id="7" name="Rettangolo 6">
            <a:extLst>
              <a:ext uri="{FF2B5EF4-FFF2-40B4-BE49-F238E27FC236}">
                <a16:creationId xmlns:a16="http://schemas.microsoft.com/office/drawing/2014/main" id="{1D909717-31AD-43C1-10C7-1B7FF90341CA}"/>
              </a:ext>
            </a:extLst>
          </p:cNvPr>
          <p:cNvSpPr/>
          <p:nvPr/>
        </p:nvSpPr>
        <p:spPr>
          <a:xfrm>
            <a:off x="10759208" y="4180975"/>
            <a:ext cx="1153532" cy="578374"/>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100" b="1" kern="1200" dirty="0">
                <a:solidFill>
                  <a:schemeClr val="bg1"/>
                </a:solidFill>
                <a:effectLst/>
              </a:rPr>
              <a:t>30 milioni € per impresa e progetto </a:t>
            </a:r>
          </a:p>
        </p:txBody>
      </p:sp>
      <p:sp>
        <p:nvSpPr>
          <p:cNvPr id="8" name="CasellaDiTesto 7">
            <a:extLst>
              <a:ext uri="{FF2B5EF4-FFF2-40B4-BE49-F238E27FC236}">
                <a16:creationId xmlns:a16="http://schemas.microsoft.com/office/drawing/2014/main" id="{9708E9CC-1844-0437-D7FB-468B5CAFDF99}"/>
              </a:ext>
            </a:extLst>
          </p:cNvPr>
          <p:cNvSpPr txBox="1"/>
          <p:nvPr/>
        </p:nvSpPr>
        <p:spPr>
          <a:xfrm>
            <a:off x="8147844" y="1897641"/>
            <a:ext cx="722634" cy="369332"/>
          </a:xfrm>
          <a:prstGeom prst="rect">
            <a:avLst/>
          </a:prstGeom>
          <a:noFill/>
        </p:spPr>
        <p:txBody>
          <a:bodyPr wrap="none" rtlCol="0">
            <a:spAutoFit/>
          </a:bodyPr>
          <a:lstStyle/>
          <a:p>
            <a:r>
              <a:rPr lang="it-IT" b="1" dirty="0">
                <a:solidFill>
                  <a:schemeClr val="bg1"/>
                </a:solidFill>
              </a:rPr>
              <a:t>ESL %</a:t>
            </a:r>
          </a:p>
        </p:txBody>
      </p:sp>
      <p:sp>
        <p:nvSpPr>
          <p:cNvPr id="2" name="Rettangolo con angoli arrotondati 1">
            <a:extLst>
              <a:ext uri="{FF2B5EF4-FFF2-40B4-BE49-F238E27FC236}">
                <a16:creationId xmlns:a16="http://schemas.microsoft.com/office/drawing/2014/main" id="{2FC12B8C-48E1-FE16-0656-DB7F9EF37846}"/>
              </a:ext>
            </a:extLst>
          </p:cNvPr>
          <p:cNvSpPr/>
          <p:nvPr/>
        </p:nvSpPr>
        <p:spPr>
          <a:xfrm>
            <a:off x="472888" y="153916"/>
            <a:ext cx="4217228" cy="1538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Costi ammissibili e intensità di aiuto 1/2</a:t>
            </a:r>
          </a:p>
        </p:txBody>
      </p:sp>
      <p:sp>
        <p:nvSpPr>
          <p:cNvPr id="4" name="CasellaDiTesto 3">
            <a:extLst>
              <a:ext uri="{FF2B5EF4-FFF2-40B4-BE49-F238E27FC236}">
                <a16:creationId xmlns:a16="http://schemas.microsoft.com/office/drawing/2014/main" id="{B5399662-A878-C9CD-937A-3EB199B249EF}"/>
              </a:ext>
            </a:extLst>
          </p:cNvPr>
          <p:cNvSpPr txBox="1"/>
          <p:nvPr/>
        </p:nvSpPr>
        <p:spPr>
          <a:xfrm>
            <a:off x="8411375" y="862379"/>
            <a:ext cx="3780625" cy="369332"/>
          </a:xfrm>
          <a:prstGeom prst="rect">
            <a:avLst/>
          </a:prstGeom>
          <a:noFill/>
        </p:spPr>
        <p:txBody>
          <a:bodyPr wrap="square">
            <a:spAutoFit/>
          </a:bodyPr>
          <a:lstStyle/>
          <a:p>
            <a:r>
              <a:rPr lang="it-IT" sz="1800" b="1" dirty="0">
                <a:solidFill>
                  <a:schemeClr val="bg1"/>
                </a:solidFill>
              </a:rPr>
              <a:t>(Titolo IV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9" name="Immagine 8">
            <a:extLst>
              <a:ext uri="{FF2B5EF4-FFF2-40B4-BE49-F238E27FC236}">
                <a16:creationId xmlns:a16="http://schemas.microsoft.com/office/drawing/2014/main" id="{898B3D59-3B6E-7884-DAC5-72B86A002639}"/>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Tree>
    <p:extLst>
      <p:ext uri="{BB962C8B-B14F-4D97-AF65-F5344CB8AC3E}">
        <p14:creationId xmlns:p14="http://schemas.microsoft.com/office/powerpoint/2010/main" val="1437799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con angoli arrotondati 18">
            <a:extLst>
              <a:ext uri="{FF2B5EF4-FFF2-40B4-BE49-F238E27FC236}">
                <a16:creationId xmlns:a16="http://schemas.microsoft.com/office/drawing/2014/main" id="{A65D7565-F289-48AE-95D3-289CE9996F8C}"/>
              </a:ext>
            </a:extLst>
          </p:cNvPr>
          <p:cNvSpPr/>
          <p:nvPr/>
        </p:nvSpPr>
        <p:spPr>
          <a:xfrm>
            <a:off x="332090" y="1380670"/>
            <a:ext cx="11666248" cy="642131"/>
          </a:xfrm>
          <a:prstGeom prst="roundRect">
            <a:avLst>
              <a:gd name="adj" fmla="val 241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7" name="Rettangolo con angoli arrotondati 16">
            <a:extLst>
              <a:ext uri="{FF2B5EF4-FFF2-40B4-BE49-F238E27FC236}">
                <a16:creationId xmlns:a16="http://schemas.microsoft.com/office/drawing/2014/main" id="{F3980219-078C-4809-A467-475C64CDC862}"/>
              </a:ext>
            </a:extLst>
          </p:cNvPr>
          <p:cNvSpPr/>
          <p:nvPr/>
        </p:nvSpPr>
        <p:spPr>
          <a:xfrm>
            <a:off x="332090" y="1508867"/>
            <a:ext cx="11666248" cy="3920676"/>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graphicFrame>
        <p:nvGraphicFramePr>
          <p:cNvPr id="16" name="Tabella 15">
            <a:extLst>
              <a:ext uri="{FF2B5EF4-FFF2-40B4-BE49-F238E27FC236}">
                <a16:creationId xmlns:a16="http://schemas.microsoft.com/office/drawing/2014/main" id="{4ACCA264-F713-4AC6-BDF4-B8E67463F0F4}"/>
              </a:ext>
            </a:extLst>
          </p:cNvPr>
          <p:cNvGraphicFramePr>
            <a:graphicFrameLocks noGrp="1"/>
          </p:cNvGraphicFramePr>
          <p:nvPr>
            <p:extLst>
              <p:ext uri="{D42A27DB-BD31-4B8C-83A1-F6EECF244321}">
                <p14:modId xmlns:p14="http://schemas.microsoft.com/office/powerpoint/2010/main" val="3851875019"/>
              </p:ext>
            </p:extLst>
          </p:nvPr>
        </p:nvGraphicFramePr>
        <p:xfrm>
          <a:off x="440540" y="2059937"/>
          <a:ext cx="10275085" cy="4650620"/>
        </p:xfrm>
        <a:graphic>
          <a:graphicData uri="http://schemas.openxmlformats.org/drawingml/2006/table">
            <a:tbl>
              <a:tblPr>
                <a:tableStyleId>{00A15C55-8517-42AA-B614-E9B94910E393}</a:tableStyleId>
              </a:tblPr>
              <a:tblGrid>
                <a:gridCol w="2643007">
                  <a:extLst>
                    <a:ext uri="{9D8B030D-6E8A-4147-A177-3AD203B41FA5}">
                      <a16:colId xmlns:a16="http://schemas.microsoft.com/office/drawing/2014/main" val="20000"/>
                    </a:ext>
                  </a:extLst>
                </a:gridCol>
                <a:gridCol w="2544027">
                  <a:extLst>
                    <a:ext uri="{9D8B030D-6E8A-4147-A177-3AD203B41FA5}">
                      <a16:colId xmlns:a16="http://schemas.microsoft.com/office/drawing/2014/main" val="20001"/>
                    </a:ext>
                  </a:extLst>
                </a:gridCol>
                <a:gridCol w="545530">
                  <a:extLst>
                    <a:ext uri="{9D8B030D-6E8A-4147-A177-3AD203B41FA5}">
                      <a16:colId xmlns:a16="http://schemas.microsoft.com/office/drawing/2014/main" val="3445761453"/>
                    </a:ext>
                  </a:extLst>
                </a:gridCol>
                <a:gridCol w="1843109">
                  <a:extLst>
                    <a:ext uri="{9D8B030D-6E8A-4147-A177-3AD203B41FA5}">
                      <a16:colId xmlns:a16="http://schemas.microsoft.com/office/drawing/2014/main" val="2647210342"/>
                    </a:ext>
                  </a:extLst>
                </a:gridCol>
                <a:gridCol w="1413978">
                  <a:extLst>
                    <a:ext uri="{9D8B030D-6E8A-4147-A177-3AD203B41FA5}">
                      <a16:colId xmlns:a16="http://schemas.microsoft.com/office/drawing/2014/main" val="2212644974"/>
                    </a:ext>
                  </a:extLst>
                </a:gridCol>
                <a:gridCol w="1285434">
                  <a:extLst>
                    <a:ext uri="{9D8B030D-6E8A-4147-A177-3AD203B41FA5}">
                      <a16:colId xmlns:a16="http://schemas.microsoft.com/office/drawing/2014/main" val="1841470868"/>
                    </a:ext>
                  </a:extLst>
                </a:gridCol>
              </a:tblGrid>
              <a:tr h="264366">
                <a:tc rowSpan="2">
                  <a:txBody>
                    <a:bodyPr/>
                    <a:lstStyle/>
                    <a:p>
                      <a:pPr marL="0" algn="l"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gridSpan="2">
                  <a:txBody>
                    <a:bodyPr/>
                    <a:lstStyle/>
                    <a:p>
                      <a:pPr marL="0" algn="ctr"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it-IT"/>
                    </a:p>
                  </a:txBody>
                  <a:tcPr/>
                </a:tc>
                <a:tc gridSpan="3">
                  <a:txBody>
                    <a:bodyPr/>
                    <a:lstStyle/>
                    <a:p>
                      <a:pPr marL="0" algn="ctr" defTabSz="914400" rtl="0" eaLnBrk="1" fontAlgn="ctr" latinLnBrk="0" hangingPunct="1">
                        <a:spcAft>
                          <a:spcPts val="0"/>
                        </a:spcAft>
                      </a:pPr>
                      <a:endParaRPr lang="it-IT" sz="1000" b="1" kern="1200" dirty="0">
                        <a:solidFill>
                          <a:schemeClr val="bg1"/>
                        </a:solidFill>
                        <a:effectLst/>
                        <a:latin typeface="Calibri" panose="020F0502020204030204" pitchFamily="34" charset="0"/>
                        <a:ea typeface="+mn-ea"/>
                        <a:cs typeface="+mn-cs"/>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lnL w="12700" cap="flat" cmpd="sng" algn="ctr">
                      <a:solidFill>
                        <a:schemeClr val="tx1"/>
                      </a:solidFill>
                      <a:prstDash val="solid"/>
                      <a:round/>
                      <a:headEnd type="none" w="med" len="med"/>
                      <a:tailEnd type="none" w="med" len="med"/>
                    </a:lnL>
                  </a:tcPr>
                </a:tc>
                <a:tc hMerge="1">
                  <a:txBody>
                    <a:bodyPr/>
                    <a:lstStyle/>
                    <a:p>
                      <a:endParaRPr lang="it-IT"/>
                    </a:p>
                  </a:txBody>
                  <a:tcPr>
                    <a:lnL w="12700" cmpd="sng">
                      <a:noFill/>
                    </a:lnL>
                  </a:tcPr>
                </a:tc>
                <a:extLst>
                  <a:ext uri="{0D108BD9-81ED-4DB2-BD59-A6C34878D82A}">
                    <a16:rowId xmlns:a16="http://schemas.microsoft.com/office/drawing/2014/main" val="10000"/>
                  </a:ext>
                </a:extLst>
              </a:tr>
              <a:tr h="554521">
                <a:tc vMerge="1">
                  <a:txBody>
                    <a:bodyPr/>
                    <a:lstStyle/>
                    <a:p>
                      <a:endParaRPr lang="it-IT"/>
                    </a:p>
                  </a:txBody>
                  <a:tcPr/>
                </a:tc>
                <a:tc gridSpan="2" vMerge="1">
                  <a:txBody>
                    <a:bodyPr/>
                    <a:lstStyle/>
                    <a:p>
                      <a:endParaRPr lang="it-IT"/>
                    </a:p>
                  </a:txBody>
                  <a:tcPr/>
                </a:tc>
                <a:tc hMerge="1" vMerge="1">
                  <a:txBody>
                    <a:bodyPr/>
                    <a:lstStyle/>
                    <a:p>
                      <a:endParaRPr lang="it-IT"/>
                    </a:p>
                  </a:txBody>
                  <a:tcPr/>
                </a:tc>
                <a:tc>
                  <a:txBody>
                    <a:bodyPr/>
                    <a:lstStyle/>
                    <a:p>
                      <a:endParaRPr lang="it-IT" dirty="0"/>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b="1" dirty="0">
                        <a:solidFill>
                          <a:schemeClr val="bg1"/>
                        </a:solidFill>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b="1" dirty="0">
                        <a:solidFill>
                          <a:schemeClr val="bg1"/>
                        </a:solidFill>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82617">
                <a:tc rowSpan="7">
                  <a:txBody>
                    <a:bodyPr/>
                    <a:lstStyle/>
                    <a:p>
                      <a:pPr algn="l" rtl="0" fontAlgn="ctr"/>
                      <a:r>
                        <a:rPr lang="it-IT" sz="1000" b="1" dirty="0"/>
                        <a:t>i costi agevolabili coincidono con i costi d’investimento</a:t>
                      </a: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solidFill>
                      <a:schemeClr val="bg1"/>
                    </a:solidFill>
                  </a:tcPr>
                </a:tc>
                <a:tc gridSpan="2">
                  <a:txBody>
                    <a:bodyPr/>
                    <a:lstStyle/>
                    <a:p>
                      <a:pPr algn="r" rtl="0" fontAlgn="ctr"/>
                      <a:r>
                        <a:rPr lang="it-IT" sz="1200" b="0" u="none" strike="noStrike" dirty="0">
                          <a:solidFill>
                            <a:schemeClr val="tx1"/>
                          </a:solidFill>
                          <a:effectLst/>
                        </a:rPr>
                        <a:t>P.I.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2"/>
                  </a:ext>
                </a:extLst>
              </a:tr>
              <a:tr h="254540">
                <a:tc vMerge="1">
                  <a:txBody>
                    <a:bodyPr/>
                    <a:lstStyle/>
                    <a:p>
                      <a:endParaRPr lang="it-IT"/>
                    </a:p>
                  </a:txBody>
                  <a:tcPr/>
                </a:tc>
                <a:tc gridSpan="2">
                  <a:txBody>
                    <a:bodyPr/>
                    <a:lstStyle/>
                    <a:p>
                      <a:pPr algn="r" rtl="0" fontAlgn="ctr"/>
                      <a:r>
                        <a:rPr lang="it-IT" sz="1200" b="0" u="none" strike="noStrike" dirty="0">
                          <a:solidFill>
                            <a:schemeClr val="tx1"/>
                          </a:solidFill>
                          <a:effectLst/>
                        </a:rPr>
                        <a:t>M.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i="0" u="none" strike="noStrike" dirty="0">
                          <a:solidFill>
                            <a:schemeClr val="tx1"/>
                          </a:solidFill>
                          <a:effectLst/>
                          <a:latin typeface="Calibri" panose="020F0502020204030204" pitchFamily="34" charset="0"/>
                        </a:rPr>
                        <a:t>55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i="0" u="none" strike="noStrike" dirty="0">
                          <a:solidFill>
                            <a:schemeClr val="tx1"/>
                          </a:solidFill>
                          <a:effectLst/>
                          <a:latin typeface="Calibri" panose="020F0502020204030204" pitchFamily="34" charset="0"/>
                        </a:rPr>
                        <a:t>55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i="0" u="none" strike="noStrike" dirty="0">
                          <a:solidFill>
                            <a:schemeClr val="tx1"/>
                          </a:solidFill>
                          <a:effectLst/>
                          <a:latin typeface="Calibri" panose="020F0502020204030204" pitchFamily="34" charset="0"/>
                        </a:rPr>
                        <a:t>55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3"/>
                  </a:ext>
                </a:extLst>
              </a:tr>
              <a:tr h="292515">
                <a:tc vMerge="1">
                  <a:txBody>
                    <a:bodyPr/>
                    <a:lstStyle/>
                    <a:p>
                      <a:endParaRPr lang="it-IT"/>
                    </a:p>
                  </a:txBody>
                  <a:tcPr/>
                </a:tc>
                <a:tc gridSpan="2">
                  <a:txBody>
                    <a:bodyPr/>
                    <a:lstStyle/>
                    <a:p>
                      <a:pPr algn="r" rtl="0" fontAlgn="ctr"/>
                      <a:r>
                        <a:rPr lang="it-IT" sz="1200" b="0" u="none" strike="noStrike" dirty="0">
                          <a:solidFill>
                            <a:schemeClr val="tx1"/>
                          </a:solidFill>
                          <a:effectLst/>
                        </a:rPr>
                        <a:t>G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i="0" u="none" strike="noStrike" dirty="0">
                          <a:solidFill>
                            <a:schemeClr val="tx1"/>
                          </a:solidFill>
                          <a:effectLst/>
                          <a:latin typeface="Calibri" panose="020F0502020204030204" pitchFamily="34" charset="0"/>
                        </a:rPr>
                        <a:t>45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i="0" u="none" strike="noStrike" dirty="0">
                          <a:solidFill>
                            <a:schemeClr val="tx1"/>
                          </a:solidFill>
                          <a:effectLst/>
                          <a:latin typeface="Calibri" panose="020F0502020204030204" pitchFamily="34" charset="0"/>
                        </a:rPr>
                        <a:t>45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i="0" u="none" strike="noStrike" dirty="0">
                          <a:solidFill>
                            <a:schemeClr val="tx1"/>
                          </a:solidFill>
                          <a:effectLst/>
                          <a:latin typeface="Calibri" panose="020F0502020204030204" pitchFamily="34" charset="0"/>
                        </a:rPr>
                        <a:t>45</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extLst>
                  <a:ext uri="{0D108BD9-81ED-4DB2-BD59-A6C34878D82A}">
                    <a16:rowId xmlns:a16="http://schemas.microsoft.com/office/drawing/2014/main" val="10004"/>
                  </a:ext>
                </a:extLst>
              </a:tr>
              <a:tr h="240146">
                <a:tc vMerge="1">
                  <a:txBody>
                    <a:bodyPr/>
                    <a:lstStyle/>
                    <a:p>
                      <a:pPr algn="just" rtl="0" fontAlgn="ctr"/>
                      <a:endParaRPr lang="it-IT" sz="1000" b="0" i="0" u="none" strike="noStrike" dirty="0">
                        <a:solidFill>
                          <a:schemeClr val="tx1"/>
                        </a:solidFill>
                        <a:effectLst/>
                        <a:highlight>
                          <a:srgbClr val="FFFF00"/>
                        </a:highligh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r" rtl="0" fontAlgn="ctr"/>
                      <a:r>
                        <a:rPr lang="it-IT" sz="1200" b="0" u="none" strike="noStrike" dirty="0">
                          <a:solidFill>
                            <a:schemeClr val="tx1"/>
                          </a:solidFill>
                          <a:effectLst/>
                        </a:rPr>
                        <a:t>P.I.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hMerge="1">
                  <a:txBody>
                    <a:bodyPr/>
                    <a:lstStyle/>
                    <a:p>
                      <a:endParaRPr lang="it-IT"/>
                    </a:p>
                  </a:txBody>
                  <a:tcPr/>
                </a:tc>
                <a:tc>
                  <a:txBody>
                    <a:bodyPr/>
                    <a:lstStyle/>
                    <a:p>
                      <a:pPr algn="ctr" rtl="0" fontAlgn="ctr"/>
                      <a:r>
                        <a:rPr lang="it-IT" sz="1200" b="0" i="0" u="none" strike="noStrike" dirty="0">
                          <a:solidFill>
                            <a:schemeClr val="tx1"/>
                          </a:solidFill>
                          <a:effectLst/>
                          <a:latin typeface="Calibri" panose="020F0502020204030204" pitchFamily="34" charset="0"/>
                        </a:rPr>
                        <a:t>50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50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50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extLst>
                  <a:ext uri="{0D108BD9-81ED-4DB2-BD59-A6C34878D82A}">
                    <a16:rowId xmlns:a16="http://schemas.microsoft.com/office/drawing/2014/main" val="10005"/>
                  </a:ext>
                </a:extLst>
              </a:tr>
              <a:tr h="286327">
                <a:tc vMerge="1">
                  <a:txBody>
                    <a:bodyPr/>
                    <a:lstStyle/>
                    <a:p>
                      <a:endParaRPr lang="it-IT"/>
                    </a:p>
                  </a:txBody>
                  <a:tcPr/>
                </a:tc>
                <a:tc gridSpan="2">
                  <a:txBody>
                    <a:bodyPr/>
                    <a:lstStyle/>
                    <a:p>
                      <a:pPr algn="r" rtl="0" fontAlgn="ctr"/>
                      <a:r>
                        <a:rPr lang="it-IT" sz="1200" b="0" u="none" strike="noStrike" dirty="0">
                          <a:solidFill>
                            <a:schemeClr val="tx1"/>
                          </a:solidFill>
                          <a:effectLst/>
                        </a:rPr>
                        <a:t>M.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hMerge="1">
                  <a:txBody>
                    <a:bodyPr/>
                    <a:lstStyle/>
                    <a:p>
                      <a:endParaRPr lang="it-IT"/>
                    </a:p>
                  </a:txBody>
                  <a:tcPr/>
                </a:tc>
                <a:tc>
                  <a:txBody>
                    <a:bodyPr/>
                    <a:lstStyle/>
                    <a:p>
                      <a:pPr algn="ctr" rtl="0" fontAlgn="ctr"/>
                      <a:r>
                        <a:rPr lang="it-IT" sz="1200" b="0" i="0" u="none" strike="noStrike" dirty="0">
                          <a:solidFill>
                            <a:schemeClr val="tx1"/>
                          </a:solidFill>
                          <a:effectLst/>
                          <a:latin typeface="Calibri" panose="020F0502020204030204" pitchFamily="34" charset="0"/>
                        </a:rPr>
                        <a:t>40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40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40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extLst>
                  <a:ext uri="{0D108BD9-81ED-4DB2-BD59-A6C34878D82A}">
                    <a16:rowId xmlns:a16="http://schemas.microsoft.com/office/drawing/2014/main" val="10006"/>
                  </a:ext>
                </a:extLst>
              </a:tr>
              <a:tr h="215883">
                <a:tc vMerge="1">
                  <a:txBody>
                    <a:bodyPr/>
                    <a:lstStyle/>
                    <a:p>
                      <a:endParaRPr lang="it-IT"/>
                    </a:p>
                  </a:txBody>
                  <a:tcPr/>
                </a:tc>
                <a:tc gridSpan="2">
                  <a:txBody>
                    <a:bodyPr/>
                    <a:lstStyle/>
                    <a:p>
                      <a:pPr algn="r" rtl="0" fontAlgn="ctr"/>
                      <a:r>
                        <a:rPr lang="it-IT" sz="1200" b="0" u="none" strike="noStrike" dirty="0">
                          <a:solidFill>
                            <a:schemeClr val="tx1"/>
                          </a:solidFill>
                          <a:effectLst/>
                        </a:rPr>
                        <a:t>G.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hMerge="1">
                  <a:txBody>
                    <a:bodyPr/>
                    <a:lstStyle/>
                    <a:p>
                      <a:endParaRPr lang="it-IT"/>
                    </a:p>
                  </a:txBody>
                  <a:tcPr/>
                </a:tc>
                <a:tc>
                  <a:txBody>
                    <a:bodyPr/>
                    <a:lstStyle/>
                    <a:p>
                      <a:pPr algn="ctr" rtl="0" fontAlgn="ctr"/>
                      <a:r>
                        <a:rPr lang="it-IT" sz="1200" b="0" i="0" u="none" strike="noStrike" dirty="0">
                          <a:solidFill>
                            <a:schemeClr val="tx1"/>
                          </a:solidFill>
                          <a:effectLst/>
                          <a:latin typeface="Calibri" panose="020F0502020204030204" pitchFamily="34" charset="0"/>
                        </a:rPr>
                        <a:t>30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30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tc>
                  <a:txBody>
                    <a:bodyPr/>
                    <a:lstStyle/>
                    <a:p>
                      <a:pPr algn="ctr" rtl="0" fontAlgn="ctr"/>
                      <a:r>
                        <a:rPr lang="it-IT" sz="1200" b="0" i="0" u="none" strike="noStrike" dirty="0">
                          <a:solidFill>
                            <a:schemeClr val="tx1"/>
                          </a:solidFill>
                          <a:effectLst/>
                          <a:latin typeface="Calibri" panose="020F0502020204030204" pitchFamily="34" charset="0"/>
                        </a:rPr>
                        <a:t>30</a:t>
                      </a: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BF7C"/>
                    </a:solidFill>
                  </a:tcPr>
                </a:tc>
                <a:extLst>
                  <a:ext uri="{0D108BD9-81ED-4DB2-BD59-A6C34878D82A}">
                    <a16:rowId xmlns:a16="http://schemas.microsoft.com/office/drawing/2014/main" val="10007"/>
                  </a:ext>
                </a:extLst>
              </a:tr>
              <a:tr h="452057">
                <a:tc vMerge="1">
                  <a:txBody>
                    <a:bodyPr/>
                    <a:lstStyle/>
                    <a:p>
                      <a:endParaRPr lang="it-IT"/>
                    </a:p>
                  </a:txBody>
                  <a:tcPr/>
                </a:tc>
                <a:tc>
                  <a:txBody>
                    <a:bodyPr/>
                    <a:lstStyle/>
                    <a:p>
                      <a:pPr algn="r" rtl="0" fontAlgn="ctr"/>
                      <a:endParaRPr lang="it-IT" sz="900" b="0" i="0" u="none" strike="noStrike" dirty="0">
                        <a:solidFill>
                          <a:schemeClr val="tx1"/>
                        </a:solidFill>
                        <a:effectLst/>
                        <a:highlight>
                          <a:srgbClr val="FFFF00"/>
                        </a:highligh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r" rtl="0" fontAlgn="ctr"/>
                      <a:endParaRPr lang="it-IT" sz="900" b="0"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hMerge="1">
                  <a:txBody>
                    <a:bodyPr/>
                    <a:lstStyle/>
                    <a:p>
                      <a:endParaRPr lang="it-IT"/>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it-IT"/>
                    </a:p>
                  </a:txBody>
                  <a:tcPr>
                    <a:lnT w="12700" cmpd="sng">
                      <a:noFill/>
                    </a:lnT>
                  </a:tcPr>
                </a:tc>
                <a:extLst>
                  <a:ext uri="{0D108BD9-81ED-4DB2-BD59-A6C34878D82A}">
                    <a16:rowId xmlns:a16="http://schemas.microsoft.com/office/drawing/2014/main" val="10008"/>
                  </a:ext>
                </a:extLst>
              </a:tr>
              <a:tr h="168102">
                <a:tc rowSpan="3">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1" u="none" strike="noStrike" dirty="0">
                          <a:solidFill>
                            <a:schemeClr val="tx1"/>
                          </a:solidFill>
                          <a:effectLst/>
                        </a:rPr>
                        <a:t>d) efficienza nell’utilizzo delle risorse e al sostegno alla transizione verso un’economia circolare (Art. 47 GBER)</a:t>
                      </a:r>
                      <a:endParaRPr lang="it-IT" sz="1200" b="1" i="0" u="none" strike="noStrike" dirty="0">
                        <a:solidFill>
                          <a:schemeClr val="tx1"/>
                        </a:solidFill>
                        <a:effectLst/>
                        <a:latin typeface="Calibri" panose="020F0502020204030204" pitchFamily="34" charset="0"/>
                      </a:endParaRPr>
                    </a:p>
                    <a:p>
                      <a:pPr algn="l" rtl="0" fontAlgn="ct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AD"/>
                    </a:solidFill>
                  </a:tcPr>
                </a:tc>
                <a:tc gridSpan="2">
                  <a:txBody>
                    <a:bodyPr/>
                    <a:lstStyle/>
                    <a:p>
                      <a:pPr algn="r" rtl="0" fontAlgn="ctr"/>
                      <a:r>
                        <a:rPr lang="it-IT" sz="1200" b="0" u="none" strike="noStrike" dirty="0">
                          <a:solidFill>
                            <a:schemeClr val="tx1"/>
                          </a:solidFill>
                          <a:effectLst/>
                        </a:rPr>
                        <a:t>P.I.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u="none" strike="noStrike" dirty="0">
                          <a:solidFill>
                            <a:schemeClr val="tx1"/>
                          </a:solidFill>
                          <a:effectLst/>
                        </a:rPr>
                        <a:t>75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60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09"/>
                  </a:ext>
                </a:extLst>
              </a:tr>
              <a:tr h="330027">
                <a:tc vMerge="1">
                  <a:txBody>
                    <a:bodyPr/>
                    <a:lstStyle/>
                    <a:p>
                      <a:endParaRPr lang="it-IT"/>
                    </a:p>
                  </a:txBody>
                  <a:tcPr/>
                </a:tc>
                <a:tc gridSpan="2">
                  <a:txBody>
                    <a:bodyPr/>
                    <a:lstStyle/>
                    <a:p>
                      <a:pPr algn="r" rtl="0" fontAlgn="ctr"/>
                      <a:r>
                        <a:rPr lang="it-IT" sz="1200" b="0" u="none" strike="noStrike" dirty="0">
                          <a:solidFill>
                            <a:schemeClr val="tx1"/>
                          </a:solidFill>
                          <a:effectLst/>
                        </a:rPr>
                        <a:t>M.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u="none" strike="noStrike" dirty="0">
                          <a:solidFill>
                            <a:schemeClr val="tx1"/>
                          </a:solidFill>
                          <a:effectLst/>
                        </a:rPr>
                        <a:t>65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50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0"/>
                  </a:ext>
                </a:extLst>
              </a:tr>
              <a:tr h="239500">
                <a:tc vMerge="1">
                  <a:txBody>
                    <a:bodyPr/>
                    <a:lstStyle/>
                    <a:p>
                      <a:endParaRPr lang="it-IT"/>
                    </a:p>
                  </a:txBody>
                  <a:tcPr/>
                </a:tc>
                <a:tc gridSpan="2">
                  <a:txBody>
                    <a:bodyPr/>
                    <a:lstStyle/>
                    <a:p>
                      <a:pPr algn="r" rtl="0" fontAlgn="ctr"/>
                      <a:r>
                        <a:rPr lang="it-IT" sz="1200" b="0" u="none" strike="noStrike" dirty="0">
                          <a:solidFill>
                            <a:schemeClr val="tx1"/>
                          </a:solidFill>
                          <a:effectLst/>
                        </a:rPr>
                        <a:t>G. I.</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hMerge="1">
                  <a:txBody>
                    <a:bodyPr/>
                    <a:lstStyle/>
                    <a:p>
                      <a:endParaRPr lang="it-IT"/>
                    </a:p>
                  </a:txBody>
                  <a:tcPr/>
                </a:tc>
                <a:tc>
                  <a:txBody>
                    <a:bodyPr/>
                    <a:lstStyle/>
                    <a:p>
                      <a:pPr algn="ctr" rtl="0" fontAlgn="ctr"/>
                      <a:r>
                        <a:rPr lang="it-IT" sz="1200" b="0" u="none" strike="noStrike" dirty="0">
                          <a:solidFill>
                            <a:schemeClr val="tx1"/>
                          </a:solidFill>
                          <a:effectLst/>
                        </a:rPr>
                        <a:t>55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45</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00"/>
                      </a:srgbClr>
                    </a:solidFill>
                  </a:tcPr>
                </a:tc>
                <a:tc>
                  <a:txBody>
                    <a:bodyPr/>
                    <a:lstStyle/>
                    <a:p>
                      <a:pPr algn="ctr" rtl="0" fontAlgn="ctr"/>
                      <a:r>
                        <a:rPr lang="it-IT" sz="1200" b="0" u="none" strike="noStrike" dirty="0">
                          <a:solidFill>
                            <a:schemeClr val="tx1"/>
                          </a:solidFill>
                          <a:effectLst/>
                        </a:rPr>
                        <a:t>40</a:t>
                      </a:r>
                      <a:endParaRPr lang="it-IT" sz="12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8784">
                        <a:alpha val="29020"/>
                      </a:srgbClr>
                    </a:solidFill>
                  </a:tcPr>
                </a:tc>
                <a:extLst>
                  <a:ext uri="{0D108BD9-81ED-4DB2-BD59-A6C34878D82A}">
                    <a16:rowId xmlns:a16="http://schemas.microsoft.com/office/drawing/2014/main" val="10011"/>
                  </a:ext>
                </a:extLst>
              </a:tr>
              <a:tr h="164247">
                <a:tc rowSpan="3">
                  <a:txBody>
                    <a:bodyPr/>
                    <a:lstStyle/>
                    <a:p>
                      <a:pPr algn="l" rtl="0" fontAlgn="ct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184195">
                <a:tc vMerge="1">
                  <a:txBody>
                    <a:bodyPr/>
                    <a:lstStyle/>
                    <a:p>
                      <a:endParaRPr lang="it-IT"/>
                    </a:p>
                  </a:txBody>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165190">
                <a:tc vMerge="1">
                  <a:txBody>
                    <a:bodyPr/>
                    <a:lstStyle/>
                    <a:p>
                      <a:endParaRPr lang="it-IT"/>
                    </a:p>
                  </a:txBody>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r h="181089">
                <a:tc rowSpan="3">
                  <a:txBody>
                    <a:bodyPr/>
                    <a:lstStyle/>
                    <a:p>
                      <a:pPr algn="l" rtl="0" fontAlgn="ctr"/>
                      <a:endParaRPr lang="it-IT" sz="1000" b="1" i="0" u="none" strike="noStrike" dirty="0">
                        <a:solidFill>
                          <a:schemeClr val="tx1"/>
                        </a:solidFill>
                        <a:effectLst/>
                        <a:latin typeface="Calibri" panose="020F0502020204030204" pitchFamily="34" charset="0"/>
                      </a:endParaRPr>
                    </a:p>
                  </a:txBody>
                  <a:tcPr marL="79356" marR="79356" marT="39678" marB="39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20"/>
                      </a:schemeClr>
                    </a:solidFill>
                  </a:tcPr>
                </a:tc>
                <a:extLst>
                  <a:ext uri="{0D108BD9-81ED-4DB2-BD59-A6C34878D82A}">
                    <a16:rowId xmlns:a16="http://schemas.microsoft.com/office/drawing/2014/main" val="10015"/>
                  </a:ext>
                </a:extLst>
              </a:tr>
              <a:tr h="231289">
                <a:tc vMerge="1">
                  <a:txBody>
                    <a:bodyPr/>
                    <a:lstStyle/>
                    <a:p>
                      <a:endParaRPr lang="it-IT"/>
                    </a:p>
                  </a:txBody>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20"/>
                      </a:schemeClr>
                    </a:solidFill>
                  </a:tcPr>
                </a:tc>
                <a:extLst>
                  <a:ext uri="{0D108BD9-81ED-4DB2-BD59-A6C34878D82A}">
                    <a16:rowId xmlns:a16="http://schemas.microsoft.com/office/drawing/2014/main" val="10016"/>
                  </a:ext>
                </a:extLst>
              </a:tr>
              <a:tr h="173461">
                <a:tc vMerge="1">
                  <a:txBody>
                    <a:bodyPr/>
                    <a:lstStyle/>
                    <a:p>
                      <a:endParaRPr lang="it-IT"/>
                    </a:p>
                  </a:txBody>
                  <a:tcPr/>
                </a:tc>
                <a:tc gridSpan="2">
                  <a:txBody>
                    <a:bodyPr/>
                    <a:lstStyle/>
                    <a:p>
                      <a:pPr algn="ctr" rtl="0" fontAlgn="ctr"/>
                      <a:endParaRPr lang="it-IT" sz="1100" b="0" i="0" u="none" strike="noStrike" dirty="0">
                        <a:solidFill>
                          <a:schemeClr val="tx1"/>
                        </a:solidFill>
                        <a:effectLs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hMerge="1">
                  <a:txBody>
                    <a:bodyPr/>
                    <a:lstStyle/>
                    <a:p>
                      <a:endParaRPr lang="it-IT"/>
                    </a:p>
                  </a:txBody>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algn="ctr" rtl="0" fontAlgn="ctr"/>
                      <a:endParaRPr lang="it-IT" sz="1100" b="0" i="0" u="none" strike="noStrike" dirty="0">
                        <a:solidFill>
                          <a:schemeClr val="tx1"/>
                        </a:solidFill>
                        <a:effectLst/>
                        <a:highlight>
                          <a:srgbClr val="FFFF00"/>
                        </a:highlight>
                        <a:latin typeface="Calibri" panose="020F0502020204030204" pitchFamily="34" charset="0"/>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00"/>
                      </a:schemeClr>
                    </a:solidFill>
                  </a:tcPr>
                </a:tc>
                <a:tc>
                  <a:txBody>
                    <a:bodyPr/>
                    <a:lstStyle/>
                    <a:p>
                      <a:pPr marL="0" algn="ctr" defTabSz="914400" rtl="0" eaLnBrk="1" fontAlgn="ctr" latinLnBrk="0" hangingPunct="1"/>
                      <a:endParaRPr lang="it-IT" sz="1100" b="0" u="none" strike="noStrike" kern="1200" dirty="0">
                        <a:solidFill>
                          <a:schemeClr val="tx1"/>
                        </a:solidFill>
                        <a:effectLst/>
                        <a:highlight>
                          <a:srgbClr val="FFFF00"/>
                        </a:highlight>
                        <a:latin typeface="+mn-lt"/>
                        <a:ea typeface="+mn-ea"/>
                        <a:cs typeface="+mn-cs"/>
                      </a:endParaRPr>
                    </a:p>
                  </a:txBody>
                  <a:tcPr marL="6874" marR="6874" marT="6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9020"/>
                      </a:schemeClr>
                    </a:solidFill>
                  </a:tcPr>
                </a:tc>
                <a:extLst>
                  <a:ext uri="{0D108BD9-81ED-4DB2-BD59-A6C34878D82A}">
                    <a16:rowId xmlns:a16="http://schemas.microsoft.com/office/drawing/2014/main" val="10017"/>
                  </a:ext>
                </a:extLst>
              </a:tr>
            </a:tbl>
          </a:graphicData>
        </a:graphic>
      </p:graphicFrame>
      <p:sp>
        <p:nvSpPr>
          <p:cNvPr id="23" name="CasellaDiTesto 22">
            <a:extLst>
              <a:ext uri="{FF2B5EF4-FFF2-40B4-BE49-F238E27FC236}">
                <a16:creationId xmlns:a16="http://schemas.microsoft.com/office/drawing/2014/main" id="{D30B1DA9-D09A-42A2-AEDC-4BBAB36BB58F}"/>
              </a:ext>
            </a:extLst>
          </p:cNvPr>
          <p:cNvSpPr txBox="1"/>
          <p:nvPr/>
        </p:nvSpPr>
        <p:spPr>
          <a:xfrm>
            <a:off x="469377" y="1394319"/>
            <a:ext cx="11318019" cy="523220"/>
          </a:xfrm>
          <a:prstGeom prst="rect">
            <a:avLst/>
          </a:prstGeom>
          <a:noFill/>
        </p:spPr>
        <p:txBody>
          <a:bodyPr wrap="square" lIns="91440" tIns="45720" rIns="91440" bIns="45720" anchor="t">
            <a:spAutoFit/>
          </a:bodyPr>
          <a:lstStyle/>
          <a:p>
            <a:pPr algn="just"/>
            <a:r>
              <a:rPr lang="it-IT" sz="1400" kern="0" dirty="0">
                <a:latin typeface="+mn-lt"/>
              </a:rPr>
              <a:t>Le intensità di aiuto (ESL) applicate al Contratto di sviluppo per la tutela ambientale differiscono in base alla tipologia di intervento agevolato, alla localizzazione geografica dell’investimento ed alla dimensione d’impresa.</a:t>
            </a:r>
            <a:endParaRPr lang="it-IT" sz="1400" dirty="0">
              <a:solidFill>
                <a:srgbClr val="0070C0"/>
              </a:solidFill>
              <a:cs typeface="Calibri"/>
            </a:endParaRPr>
          </a:p>
        </p:txBody>
      </p:sp>
      <p:sp>
        <p:nvSpPr>
          <p:cNvPr id="21" name="Rettangolo con angoli arrotondati 20">
            <a:extLst>
              <a:ext uri="{FF2B5EF4-FFF2-40B4-BE49-F238E27FC236}">
                <a16:creationId xmlns:a16="http://schemas.microsoft.com/office/drawing/2014/main" id="{95D5386C-5EFF-4A5E-8783-31A8507B1031}"/>
              </a:ext>
            </a:extLst>
          </p:cNvPr>
          <p:cNvSpPr/>
          <p:nvPr/>
        </p:nvSpPr>
        <p:spPr>
          <a:xfrm>
            <a:off x="411265" y="1986357"/>
            <a:ext cx="5179911" cy="632067"/>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it-IT" sz="1400" b="1" dirty="0">
                <a:solidFill>
                  <a:schemeClr val="bg1"/>
                </a:solidFill>
              </a:rPr>
              <a:t>Finalità ambientale </a:t>
            </a:r>
            <a:br>
              <a:rPr lang="it-IT" sz="1400" b="1" dirty="0">
                <a:solidFill>
                  <a:schemeClr val="bg1"/>
                </a:solidFill>
              </a:rPr>
            </a:br>
            <a:r>
              <a:rPr lang="it-IT" sz="1400" b="1" dirty="0">
                <a:solidFill>
                  <a:schemeClr val="bg1"/>
                </a:solidFill>
              </a:rPr>
              <a:t>(Art 28 comma 1 DM 9 dicembre 2014)</a:t>
            </a:r>
          </a:p>
        </p:txBody>
      </p:sp>
      <p:sp>
        <p:nvSpPr>
          <p:cNvPr id="22" name="Rettangolo con angoli arrotondati 21">
            <a:extLst>
              <a:ext uri="{FF2B5EF4-FFF2-40B4-BE49-F238E27FC236}">
                <a16:creationId xmlns:a16="http://schemas.microsoft.com/office/drawing/2014/main" id="{33C938EC-2A2F-406C-BAC9-FA40164EA7CF}"/>
              </a:ext>
            </a:extLst>
          </p:cNvPr>
          <p:cNvSpPr/>
          <p:nvPr/>
        </p:nvSpPr>
        <p:spPr>
          <a:xfrm>
            <a:off x="5659646" y="1995829"/>
            <a:ext cx="1168798" cy="632067"/>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fontAlgn="ctr" latinLnBrk="0" hangingPunct="1">
              <a:spcAft>
                <a:spcPts val="0"/>
              </a:spcAft>
            </a:pPr>
            <a:r>
              <a:rPr lang="it-IT" sz="1400" b="1" kern="1200" dirty="0">
                <a:solidFill>
                  <a:schemeClr val="bg1"/>
                </a:solidFill>
                <a:effectLst/>
              </a:rPr>
              <a:t>Dimensione d'impresa</a:t>
            </a:r>
            <a:endParaRPr lang="it-IT" sz="1400" b="1" kern="1200" dirty="0">
              <a:solidFill>
                <a:schemeClr val="bg1"/>
              </a:solidFill>
              <a:effectLst/>
              <a:latin typeface="Calibri" panose="020F0502020204030204" pitchFamily="34" charset="0"/>
              <a:ea typeface="+mn-ea"/>
              <a:cs typeface="+mn-cs"/>
            </a:endParaRPr>
          </a:p>
        </p:txBody>
      </p:sp>
      <p:sp>
        <p:nvSpPr>
          <p:cNvPr id="25" name="Rettangolo con angoli arrotondati 24">
            <a:extLst>
              <a:ext uri="{FF2B5EF4-FFF2-40B4-BE49-F238E27FC236}">
                <a16:creationId xmlns:a16="http://schemas.microsoft.com/office/drawing/2014/main" id="{F7B09A0D-6EAD-4067-B6BB-5B1851FBCD97}"/>
              </a:ext>
            </a:extLst>
          </p:cNvPr>
          <p:cNvSpPr/>
          <p:nvPr/>
        </p:nvSpPr>
        <p:spPr>
          <a:xfrm>
            <a:off x="6896915" y="1986356"/>
            <a:ext cx="3836895" cy="671117"/>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a:solidFill>
                  <a:schemeClr val="bg1"/>
                </a:solidFill>
                <a:cs typeface="Calibri" panose="020F0502020204030204" pitchFamily="34" charset="0"/>
              </a:rPr>
              <a:t>ESL%</a:t>
            </a:r>
            <a:endParaRPr lang="it-IT" sz="1400" b="1" dirty="0">
              <a:solidFill>
                <a:schemeClr val="bg1"/>
              </a:solidFill>
              <a:cs typeface="Calibri" panose="020F0502020204030204" pitchFamily="34" charset="0"/>
            </a:endParaRPr>
          </a:p>
        </p:txBody>
      </p:sp>
      <p:sp>
        <p:nvSpPr>
          <p:cNvPr id="26" name="Rettangolo con angoli arrotondati 25">
            <a:extLst>
              <a:ext uri="{FF2B5EF4-FFF2-40B4-BE49-F238E27FC236}">
                <a16:creationId xmlns:a16="http://schemas.microsoft.com/office/drawing/2014/main" id="{56FAE9B3-D6DA-46C7-96A1-0240FB597121}"/>
              </a:ext>
            </a:extLst>
          </p:cNvPr>
          <p:cNvSpPr/>
          <p:nvPr/>
        </p:nvSpPr>
        <p:spPr>
          <a:xfrm>
            <a:off x="6896605" y="2259407"/>
            <a:ext cx="1316965" cy="377884"/>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200"/>
              </a:lnSpc>
            </a:pPr>
            <a:r>
              <a:rPr lang="it-IT" sz="1400" b="1" kern="1200" dirty="0">
                <a:solidFill>
                  <a:schemeClr val="bg1"/>
                </a:solidFill>
                <a:effectLst/>
              </a:rPr>
              <a:t>Aree 107.3.a)</a:t>
            </a:r>
          </a:p>
          <a:p>
            <a:pPr>
              <a:lnSpc>
                <a:spcPts val="1200"/>
              </a:lnSpc>
            </a:pPr>
            <a:r>
              <a:rPr lang="it-IT" sz="1400" b="1" kern="1200" dirty="0">
                <a:solidFill>
                  <a:schemeClr val="bg1"/>
                </a:solidFill>
                <a:effectLst/>
              </a:rPr>
              <a:t>Carta aiuti</a:t>
            </a:r>
            <a:endParaRPr lang="it-IT" sz="1400" dirty="0"/>
          </a:p>
        </p:txBody>
      </p:sp>
      <p:sp>
        <p:nvSpPr>
          <p:cNvPr id="27" name="Rettangolo con angoli arrotondati 26">
            <a:extLst>
              <a:ext uri="{FF2B5EF4-FFF2-40B4-BE49-F238E27FC236}">
                <a16:creationId xmlns:a16="http://schemas.microsoft.com/office/drawing/2014/main" id="{F1897328-FA1F-4DE4-B683-DC1234DB4E5B}"/>
              </a:ext>
            </a:extLst>
          </p:cNvPr>
          <p:cNvSpPr/>
          <p:nvPr/>
        </p:nvSpPr>
        <p:spPr>
          <a:xfrm>
            <a:off x="8168166" y="2250012"/>
            <a:ext cx="1439336" cy="377884"/>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200"/>
              </a:lnSpc>
            </a:pPr>
            <a:r>
              <a:rPr lang="it-IT" sz="1400" b="1" kern="1200" dirty="0">
                <a:solidFill>
                  <a:schemeClr val="bg1"/>
                </a:solidFill>
                <a:effectLst/>
              </a:rPr>
              <a:t>Aree 107.3.c) Carta aiuti</a:t>
            </a:r>
            <a:endParaRPr lang="it-IT" sz="1400" dirty="0"/>
          </a:p>
        </p:txBody>
      </p:sp>
      <p:sp>
        <p:nvSpPr>
          <p:cNvPr id="29" name="Rettangolo con angoli arrotondati 28">
            <a:extLst>
              <a:ext uri="{FF2B5EF4-FFF2-40B4-BE49-F238E27FC236}">
                <a16:creationId xmlns:a16="http://schemas.microsoft.com/office/drawing/2014/main" id="{4AFBDEC8-E0CD-4578-9B9D-E35EDBAD3ECD}"/>
              </a:ext>
            </a:extLst>
          </p:cNvPr>
          <p:cNvSpPr/>
          <p:nvPr/>
        </p:nvSpPr>
        <p:spPr>
          <a:xfrm>
            <a:off x="9519310" y="2240539"/>
            <a:ext cx="1196316" cy="416935"/>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kern="1200" dirty="0">
                <a:solidFill>
                  <a:schemeClr val="bg1"/>
                </a:solidFill>
                <a:effectLst/>
              </a:rPr>
              <a:t>Altre aree</a:t>
            </a:r>
            <a:endParaRPr lang="it-IT" sz="1400" b="1" dirty="0">
              <a:solidFill>
                <a:schemeClr val="bg1"/>
              </a:solidFill>
            </a:endParaRPr>
          </a:p>
        </p:txBody>
      </p:sp>
      <p:sp>
        <p:nvSpPr>
          <p:cNvPr id="34" name="Titolo 1">
            <a:extLst>
              <a:ext uri="{FF2B5EF4-FFF2-40B4-BE49-F238E27FC236}">
                <a16:creationId xmlns:a16="http://schemas.microsoft.com/office/drawing/2014/main" id="{568112AB-14E0-43E2-A744-A7A1BDE4093F}"/>
              </a:ext>
            </a:extLst>
          </p:cNvPr>
          <p:cNvSpPr txBox="1">
            <a:spLocks/>
          </p:cNvSpPr>
          <p:nvPr/>
        </p:nvSpPr>
        <p:spPr>
          <a:xfrm>
            <a:off x="469377" y="200848"/>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CONTRATTO DI SVILUPPO - TUTELA AMBIENTALE</a:t>
            </a:r>
          </a:p>
        </p:txBody>
      </p:sp>
      <p:sp>
        <p:nvSpPr>
          <p:cNvPr id="12" name="CasellaDiTesto 11">
            <a:extLst>
              <a:ext uri="{FF2B5EF4-FFF2-40B4-BE49-F238E27FC236}">
                <a16:creationId xmlns:a16="http://schemas.microsoft.com/office/drawing/2014/main" id="{B5463F63-E7C3-03A3-0EC9-450CAACBCD5C}"/>
              </a:ext>
            </a:extLst>
          </p:cNvPr>
          <p:cNvSpPr txBox="1"/>
          <p:nvPr/>
        </p:nvSpPr>
        <p:spPr>
          <a:xfrm>
            <a:off x="411265" y="5652089"/>
            <a:ext cx="11318017" cy="723275"/>
          </a:xfrm>
          <a:prstGeom prst="rect">
            <a:avLst/>
          </a:prstGeom>
          <a:noFill/>
        </p:spPr>
        <p:txBody>
          <a:bodyPr wrap="square">
            <a:spAutoFit/>
          </a:bodyPr>
          <a:lstStyle/>
          <a:p>
            <a:r>
              <a:rPr lang="it-IT" sz="1000" dirty="0"/>
              <a:t>Per i progetti di investimento di cui all’art. 47 GBER, sono agevolabili i sovraccosti di investimento determinati confrontando i costi dell’investimento con quelli di uno scenario controfattuale che si verificherebbe in assenza dell’aiuto, corrispondente a un investimento con capacità di produzione e durata di vita comparabili, conforme alle norme dell’Unione già in vigore, determinato sulla base di quanto previsto dall’articolo 47 del Regolamento GBER. Il predetto scenario controfattuale deve essere credibile alla luce dei requisiti giuridici, delle condizioni di mercato e degli incentivi</a:t>
            </a:r>
          </a:p>
          <a:p>
            <a:r>
              <a:rPr lang="it-IT" sz="1100" b="1" dirty="0">
                <a:effectLst/>
                <a:latin typeface="Calibri" panose="020F0502020204030204" pitchFamily="34" charset="0"/>
                <a:ea typeface="Calibri" panose="020F0502020204030204" pitchFamily="34" charset="0"/>
                <a:cs typeface="Times New Roman" panose="02020603050405020304" pitchFamily="18" charset="0"/>
              </a:rPr>
              <a:t>I progetti di cui alla lettera d) devono riguardare implementazioni di tecnologie che non costituiscono una pratica commerciale consolidata già redditizia</a:t>
            </a:r>
            <a:endParaRPr lang="it-IT" sz="1100" b="1" dirty="0"/>
          </a:p>
        </p:txBody>
      </p:sp>
      <p:sp>
        <p:nvSpPr>
          <p:cNvPr id="2" name="Rettangolo con angoli arrotondati 1">
            <a:extLst>
              <a:ext uri="{FF2B5EF4-FFF2-40B4-BE49-F238E27FC236}">
                <a16:creationId xmlns:a16="http://schemas.microsoft.com/office/drawing/2014/main" id="{AE0F549D-D87D-AF7D-EC82-1E517119FCFA}"/>
              </a:ext>
            </a:extLst>
          </p:cNvPr>
          <p:cNvSpPr/>
          <p:nvPr/>
        </p:nvSpPr>
        <p:spPr>
          <a:xfrm>
            <a:off x="3417978" y="2904647"/>
            <a:ext cx="2173198" cy="676749"/>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fontAlgn="ctr"/>
            <a:r>
              <a:rPr lang="it-IT" sz="1000" dirty="0">
                <a:solidFill>
                  <a:srgbClr val="000000"/>
                </a:solidFill>
              </a:rPr>
              <a:t>Per la produzione di fonti di energia rinnovabili, l'idrogeno rinnovabile e la cogenerazione ad alto rendimento basata su fonti di energia rinnovabili</a:t>
            </a:r>
          </a:p>
        </p:txBody>
      </p:sp>
      <p:sp>
        <p:nvSpPr>
          <p:cNvPr id="3" name="Rettangolo con angoli arrotondati 2">
            <a:extLst>
              <a:ext uri="{FF2B5EF4-FFF2-40B4-BE49-F238E27FC236}">
                <a16:creationId xmlns:a16="http://schemas.microsoft.com/office/drawing/2014/main" id="{A8A7FAAC-8353-CEAC-ADD8-F80162874F42}"/>
              </a:ext>
            </a:extLst>
          </p:cNvPr>
          <p:cNvSpPr/>
          <p:nvPr/>
        </p:nvSpPr>
        <p:spPr>
          <a:xfrm>
            <a:off x="3404884" y="3662830"/>
            <a:ext cx="2173198" cy="632144"/>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ctr"/>
            <a:r>
              <a:rPr lang="it-IT" sz="1000" b="1" dirty="0">
                <a:solidFill>
                  <a:schemeClr val="tx1"/>
                </a:solidFill>
                <a:latin typeface="Calibri" panose="020F0502020204030204" pitchFamily="34" charset="0"/>
              </a:rPr>
              <a:t>P</a:t>
            </a:r>
            <a:r>
              <a:rPr lang="it-IT" sz="1000" dirty="0">
                <a:solidFill>
                  <a:schemeClr val="tx1"/>
                </a:solidFill>
                <a:latin typeface="Calibri" panose="020F0502020204030204" pitchFamily="34" charset="0"/>
              </a:rPr>
              <a:t>er</a:t>
            </a:r>
            <a:r>
              <a:rPr lang="it-IT" sz="1000" b="1" dirty="0">
                <a:solidFill>
                  <a:schemeClr val="tx1"/>
                </a:solidFill>
                <a:latin typeface="Calibri" panose="020F0502020204030204" pitchFamily="34" charset="0"/>
              </a:rPr>
              <a:t> </a:t>
            </a:r>
            <a:r>
              <a:rPr lang="it-IT" sz="1000" dirty="0">
                <a:solidFill>
                  <a:schemeClr val="tx1"/>
                </a:solidFill>
                <a:latin typeface="Calibri" panose="020F0502020204030204" pitchFamily="34" charset="0"/>
              </a:rPr>
              <a:t>qualsiasi altro investimento contemplato dall’Art. 41 GBER</a:t>
            </a:r>
            <a:endParaRPr lang="it-IT" sz="1000" dirty="0">
              <a:solidFill>
                <a:schemeClr val="tx1"/>
              </a:solidFill>
              <a:highlight>
                <a:srgbClr val="FFFF00"/>
              </a:highlight>
              <a:latin typeface="Calibri" panose="020F0502020204030204" pitchFamily="34" charset="0"/>
            </a:endParaRPr>
          </a:p>
          <a:p>
            <a:pPr algn="just" rtl="0" fontAlgn="ctr"/>
            <a:endParaRPr lang="it-IT" sz="1000" dirty="0">
              <a:solidFill>
                <a:srgbClr val="000000"/>
              </a:solidFill>
            </a:endParaRPr>
          </a:p>
        </p:txBody>
      </p:sp>
      <p:cxnSp>
        <p:nvCxnSpPr>
          <p:cNvPr id="5" name="Connettore 2 4">
            <a:extLst>
              <a:ext uri="{FF2B5EF4-FFF2-40B4-BE49-F238E27FC236}">
                <a16:creationId xmlns:a16="http://schemas.microsoft.com/office/drawing/2014/main" id="{8374BC2D-AA62-5EB6-5639-4BAD4582EC0B}"/>
              </a:ext>
            </a:extLst>
          </p:cNvPr>
          <p:cNvCxnSpPr>
            <a:cxnSpLocks/>
          </p:cNvCxnSpPr>
          <p:nvPr/>
        </p:nvCxnSpPr>
        <p:spPr>
          <a:xfrm>
            <a:off x="5470538" y="3256881"/>
            <a:ext cx="378216" cy="0"/>
          </a:xfrm>
          <a:prstGeom prst="straightConnector1">
            <a:avLst/>
          </a:prstGeom>
          <a:ln w="63500">
            <a:solidFill>
              <a:srgbClr val="957BB6"/>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0CF93036-42C7-B720-D043-F117FA32C8DE}"/>
              </a:ext>
            </a:extLst>
          </p:cNvPr>
          <p:cNvCxnSpPr>
            <a:cxnSpLocks/>
          </p:cNvCxnSpPr>
          <p:nvPr/>
        </p:nvCxnSpPr>
        <p:spPr>
          <a:xfrm>
            <a:off x="5369735" y="3978902"/>
            <a:ext cx="442881" cy="0"/>
          </a:xfrm>
          <a:prstGeom prst="straightConnector1">
            <a:avLst/>
          </a:prstGeom>
          <a:ln w="63500">
            <a:solidFill>
              <a:srgbClr val="957BB6"/>
            </a:solidFill>
            <a:tailEnd type="triangle"/>
          </a:ln>
        </p:spPr>
        <p:style>
          <a:lnRef idx="1">
            <a:schemeClr val="accent1"/>
          </a:lnRef>
          <a:fillRef idx="0">
            <a:schemeClr val="accent1"/>
          </a:fillRef>
          <a:effectRef idx="0">
            <a:schemeClr val="accent1"/>
          </a:effectRef>
          <a:fontRef idx="minor">
            <a:schemeClr val="tx1"/>
          </a:fontRef>
        </p:style>
      </p:cxnSp>
      <p:sp>
        <p:nvSpPr>
          <p:cNvPr id="18" name="Rettangolo 17">
            <a:extLst>
              <a:ext uri="{FF2B5EF4-FFF2-40B4-BE49-F238E27FC236}">
                <a16:creationId xmlns:a16="http://schemas.microsoft.com/office/drawing/2014/main" id="{D0C63953-A00A-6A74-5DC0-4A2566772B65}"/>
              </a:ext>
            </a:extLst>
          </p:cNvPr>
          <p:cNvSpPr/>
          <p:nvPr/>
        </p:nvSpPr>
        <p:spPr>
          <a:xfrm>
            <a:off x="422355" y="2860872"/>
            <a:ext cx="2934629" cy="1498692"/>
          </a:xfrm>
          <a:prstGeom prst="rect">
            <a:avLst/>
          </a:prstGeom>
          <a:solidFill>
            <a:schemeClr val="accent2">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1" u="none" strike="noStrike" dirty="0">
                <a:solidFill>
                  <a:schemeClr val="tx1"/>
                </a:solidFill>
                <a:effectLst/>
              </a:rPr>
              <a:t>c) ART. 41 GBER</a:t>
            </a:r>
          </a:p>
          <a:p>
            <a:pPr marL="0" marR="0" lvl="0" indent="0" algn="l" defTabSz="914400" rtl="0" eaLnBrk="1" fontAlgn="ctr" latinLnBrk="0" hangingPunct="1">
              <a:lnSpc>
                <a:spcPct val="100000"/>
              </a:lnSpc>
              <a:spcBef>
                <a:spcPts val="0"/>
              </a:spcBef>
              <a:spcAft>
                <a:spcPts val="0"/>
              </a:spcAft>
              <a:buClrTx/>
              <a:buSzTx/>
              <a:buFontTx/>
              <a:buNone/>
              <a:tabLst/>
              <a:defRPr/>
            </a:pPr>
            <a:r>
              <a:rPr lang="it-IT" sz="1200" b="1" u="none" strike="noStrike" dirty="0">
                <a:solidFill>
                  <a:schemeClr val="tx1"/>
                </a:solidFill>
                <a:effectLst/>
              </a:rPr>
              <a:t>alla promozione dell’uso dell’energia da fonti rinnovabili, dell’idrogeno rinnovabile e della cogenerazione ad alto rendimento,  (Art. 41 del </a:t>
            </a:r>
            <a:r>
              <a:rPr lang="it-IT" sz="1200" b="1" u="none" strike="noStrike" dirty="0" err="1">
                <a:solidFill>
                  <a:schemeClr val="tx1"/>
                </a:solidFill>
                <a:effectLst/>
              </a:rPr>
              <a:t>Reg.GBER</a:t>
            </a:r>
            <a:r>
              <a:rPr lang="it-IT" sz="1200" b="1" u="none" strike="noStrike" dirty="0">
                <a:solidFill>
                  <a:schemeClr val="tx1"/>
                </a:solidFill>
                <a:effectLst/>
              </a:rPr>
              <a:t>), </a:t>
            </a:r>
            <a:endParaRPr lang="it-IT" sz="1200" b="1" i="0" u="none" strike="noStrike" dirty="0">
              <a:solidFill>
                <a:schemeClr val="tx1"/>
              </a:solidFill>
              <a:effectLst/>
              <a:latin typeface="Calibri" panose="020F0502020204030204" pitchFamily="34" charset="0"/>
            </a:endParaRPr>
          </a:p>
          <a:p>
            <a:pPr algn="l" rtl="0" fontAlgn="ctr"/>
            <a:r>
              <a:rPr lang="it-IT" sz="1200" i="0" u="none" strike="noStrike" dirty="0">
                <a:solidFill>
                  <a:schemeClr val="tx1"/>
                </a:solidFill>
                <a:effectLst/>
                <a:latin typeface="Calibri" panose="020F0502020204030204" pitchFamily="34" charset="0"/>
              </a:rPr>
              <a:t>I costi ammissibili corrispondono ai costi complessivi dell’investimento </a:t>
            </a:r>
          </a:p>
          <a:p>
            <a:pPr algn="l" rtl="0" fontAlgn="ctr"/>
            <a:endParaRPr lang="it-IT" sz="1200" b="1" i="0" u="none" strike="noStrike" dirty="0">
              <a:solidFill>
                <a:schemeClr val="tx1"/>
              </a:solidFill>
              <a:effectLst/>
              <a:latin typeface="Calibri" panose="020F0502020204030204" pitchFamily="34" charset="0"/>
            </a:endParaRPr>
          </a:p>
        </p:txBody>
      </p:sp>
      <p:sp>
        <p:nvSpPr>
          <p:cNvPr id="4" name="CasellaDiTesto 3">
            <a:extLst>
              <a:ext uri="{FF2B5EF4-FFF2-40B4-BE49-F238E27FC236}">
                <a16:creationId xmlns:a16="http://schemas.microsoft.com/office/drawing/2014/main" id="{59D5AC0A-9A41-67CD-CB90-C2520467D779}"/>
              </a:ext>
            </a:extLst>
          </p:cNvPr>
          <p:cNvSpPr txBox="1"/>
          <p:nvPr/>
        </p:nvSpPr>
        <p:spPr>
          <a:xfrm>
            <a:off x="8482421" y="1970805"/>
            <a:ext cx="722634" cy="369332"/>
          </a:xfrm>
          <a:prstGeom prst="rect">
            <a:avLst/>
          </a:prstGeom>
          <a:noFill/>
        </p:spPr>
        <p:txBody>
          <a:bodyPr wrap="none" rtlCol="0">
            <a:spAutoFit/>
          </a:bodyPr>
          <a:lstStyle/>
          <a:p>
            <a:r>
              <a:rPr lang="it-IT" b="1" dirty="0">
                <a:solidFill>
                  <a:schemeClr val="bg1"/>
                </a:solidFill>
              </a:rPr>
              <a:t>ESL %</a:t>
            </a:r>
          </a:p>
        </p:txBody>
      </p:sp>
      <p:sp>
        <p:nvSpPr>
          <p:cNvPr id="10" name="Rettangolo 9">
            <a:extLst>
              <a:ext uri="{FF2B5EF4-FFF2-40B4-BE49-F238E27FC236}">
                <a16:creationId xmlns:a16="http://schemas.microsoft.com/office/drawing/2014/main" id="{F150F27A-18C2-C30A-B796-6A80FD452573}"/>
              </a:ext>
            </a:extLst>
          </p:cNvPr>
          <p:cNvSpPr/>
          <p:nvPr/>
        </p:nvSpPr>
        <p:spPr>
          <a:xfrm>
            <a:off x="10776669" y="1986357"/>
            <a:ext cx="1077373" cy="642131"/>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kern="1200" dirty="0">
                <a:solidFill>
                  <a:schemeClr val="bg1"/>
                </a:solidFill>
                <a:effectLst/>
              </a:rPr>
              <a:t>Soglie di notifica</a:t>
            </a:r>
            <a:endParaRPr lang="it-IT" sz="1400" b="1" dirty="0">
              <a:solidFill>
                <a:schemeClr val="bg1"/>
              </a:solidFill>
            </a:endParaRPr>
          </a:p>
        </p:txBody>
      </p:sp>
      <p:sp>
        <p:nvSpPr>
          <p:cNvPr id="11" name="Rettangolo 10">
            <a:extLst>
              <a:ext uri="{FF2B5EF4-FFF2-40B4-BE49-F238E27FC236}">
                <a16:creationId xmlns:a16="http://schemas.microsoft.com/office/drawing/2014/main" id="{609E04A1-8005-B8BC-DEC4-765639C798BB}"/>
              </a:ext>
            </a:extLst>
          </p:cNvPr>
          <p:cNvSpPr/>
          <p:nvPr/>
        </p:nvSpPr>
        <p:spPr>
          <a:xfrm>
            <a:off x="10776620" y="4828390"/>
            <a:ext cx="1077423" cy="729350"/>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b="1" kern="1200" dirty="0">
                <a:solidFill>
                  <a:schemeClr val="bg1"/>
                </a:solidFill>
                <a:effectLst/>
              </a:rPr>
              <a:t>30 milioni € per impresa e progetto</a:t>
            </a:r>
          </a:p>
        </p:txBody>
      </p:sp>
      <p:sp>
        <p:nvSpPr>
          <p:cNvPr id="15" name="Rettangolo 14">
            <a:extLst>
              <a:ext uri="{FF2B5EF4-FFF2-40B4-BE49-F238E27FC236}">
                <a16:creationId xmlns:a16="http://schemas.microsoft.com/office/drawing/2014/main" id="{F0E8B9A4-2F2C-430D-0896-FA8D64055DF4}"/>
              </a:ext>
            </a:extLst>
          </p:cNvPr>
          <p:cNvSpPr/>
          <p:nvPr/>
        </p:nvSpPr>
        <p:spPr>
          <a:xfrm>
            <a:off x="10776619" y="2860872"/>
            <a:ext cx="1077423" cy="1482113"/>
          </a:xfrm>
          <a:prstGeom prst="rect">
            <a:avLst/>
          </a:prstGeom>
          <a:solidFill>
            <a:srgbClr val="A8C8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b="1" kern="1200" dirty="0">
                <a:solidFill>
                  <a:schemeClr val="bg1"/>
                </a:solidFill>
                <a:effectLst/>
              </a:rPr>
              <a:t>30 milioni € per impresa e progetto</a:t>
            </a:r>
          </a:p>
        </p:txBody>
      </p:sp>
      <p:sp>
        <p:nvSpPr>
          <p:cNvPr id="6" name="Rettangolo con angoli arrotondati 5">
            <a:extLst>
              <a:ext uri="{FF2B5EF4-FFF2-40B4-BE49-F238E27FC236}">
                <a16:creationId xmlns:a16="http://schemas.microsoft.com/office/drawing/2014/main" id="{BE279876-2AAC-59CF-1D7E-F9B8DF1AE519}"/>
              </a:ext>
            </a:extLst>
          </p:cNvPr>
          <p:cNvSpPr/>
          <p:nvPr/>
        </p:nvSpPr>
        <p:spPr>
          <a:xfrm>
            <a:off x="440540" y="191730"/>
            <a:ext cx="4448137" cy="1538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Costi ammissibili e intensità di aiuto 2/2</a:t>
            </a:r>
          </a:p>
        </p:txBody>
      </p:sp>
      <p:sp>
        <p:nvSpPr>
          <p:cNvPr id="7" name="CasellaDiTesto 6">
            <a:extLst>
              <a:ext uri="{FF2B5EF4-FFF2-40B4-BE49-F238E27FC236}">
                <a16:creationId xmlns:a16="http://schemas.microsoft.com/office/drawing/2014/main" id="{59D961C3-5771-2792-A361-BEC16B10C7CD}"/>
              </a:ext>
            </a:extLst>
          </p:cNvPr>
          <p:cNvSpPr txBox="1"/>
          <p:nvPr/>
        </p:nvSpPr>
        <p:spPr>
          <a:xfrm>
            <a:off x="8411375" y="908245"/>
            <a:ext cx="3780625" cy="369332"/>
          </a:xfrm>
          <a:prstGeom prst="rect">
            <a:avLst/>
          </a:prstGeom>
          <a:noFill/>
        </p:spPr>
        <p:txBody>
          <a:bodyPr wrap="square">
            <a:spAutoFit/>
          </a:bodyPr>
          <a:lstStyle/>
          <a:p>
            <a:r>
              <a:rPr lang="it-IT" sz="1800" b="1" dirty="0">
                <a:solidFill>
                  <a:schemeClr val="bg1"/>
                </a:solidFill>
              </a:rPr>
              <a:t>(Titolo IV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9" name="Immagine 8">
            <a:extLst>
              <a:ext uri="{FF2B5EF4-FFF2-40B4-BE49-F238E27FC236}">
                <a16:creationId xmlns:a16="http://schemas.microsoft.com/office/drawing/2014/main" id="{7311C8B6-C378-8D1F-FC58-3FE785CE0E2A}"/>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Tree>
    <p:extLst>
      <p:ext uri="{BB962C8B-B14F-4D97-AF65-F5344CB8AC3E}">
        <p14:creationId xmlns:p14="http://schemas.microsoft.com/office/powerpoint/2010/main" val="2991032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asellaDiTesto 23">
            <a:extLst>
              <a:ext uri="{FF2B5EF4-FFF2-40B4-BE49-F238E27FC236}">
                <a16:creationId xmlns:a16="http://schemas.microsoft.com/office/drawing/2014/main" id="{D2ECCFDD-B537-49EA-98C8-ABFB3A908586}"/>
              </a:ext>
            </a:extLst>
          </p:cNvPr>
          <p:cNvSpPr txBox="1"/>
          <p:nvPr/>
        </p:nvSpPr>
        <p:spPr>
          <a:xfrm>
            <a:off x="8361951" y="1838614"/>
            <a:ext cx="3922450" cy="1231106"/>
          </a:xfrm>
          <a:prstGeom prst="rect">
            <a:avLst/>
          </a:prstGeom>
          <a:noFill/>
        </p:spPr>
        <p:txBody>
          <a:bodyPr wrap="square" rtlCol="0">
            <a:spAutoFit/>
          </a:bodyPr>
          <a:lstStyle/>
          <a:p>
            <a:r>
              <a:rPr lang="it-IT" sz="1400" b="1" dirty="0"/>
              <a:t>Investimenti a finalità:</a:t>
            </a:r>
          </a:p>
          <a:p>
            <a:pPr marL="182563" indent="-182563">
              <a:buFont typeface="Arial" panose="020B0604020202020204" pitchFamily="34" charset="0"/>
              <a:buChar char="•"/>
            </a:pPr>
            <a:r>
              <a:rPr lang="it-IT" sz="1200" b="1" dirty="0"/>
              <a:t>Industriale</a:t>
            </a:r>
          </a:p>
          <a:p>
            <a:pPr marL="182563" indent="-182563">
              <a:buFont typeface="Arial" panose="020B0604020202020204" pitchFamily="34" charset="0"/>
              <a:buChar char="•"/>
            </a:pPr>
            <a:r>
              <a:rPr lang="it-IT" sz="1200" b="1" dirty="0"/>
              <a:t>Tutela Ambientale </a:t>
            </a:r>
          </a:p>
          <a:p>
            <a:pPr marL="182563" indent="-182563">
              <a:buFont typeface="Arial" panose="020B0604020202020204" pitchFamily="34" charset="0"/>
              <a:buChar char="•"/>
            </a:pPr>
            <a:r>
              <a:rPr lang="it-IT" sz="1200" b="1" dirty="0"/>
              <a:t>Turistico </a:t>
            </a:r>
            <a:r>
              <a:rPr lang="it-IT" sz="1200" b="1" dirty="0">
                <a:solidFill>
                  <a:srgbClr val="F28D2C"/>
                </a:solidFill>
              </a:rPr>
              <a:t>sportello temporaneamente chiuso dal 1.7.25</a:t>
            </a:r>
          </a:p>
          <a:p>
            <a:pPr marL="182563" indent="-182563">
              <a:buFont typeface="Arial" panose="020B0604020202020204" pitchFamily="34" charset="0"/>
              <a:buChar char="•"/>
            </a:pPr>
            <a:r>
              <a:rPr lang="it-IT" sz="1200" b="1" dirty="0"/>
              <a:t>TPA – trasformazione prodotti agricoli </a:t>
            </a:r>
          </a:p>
          <a:p>
            <a:pPr marL="182563" indent="-182563">
              <a:buFont typeface="Arial" panose="020B0604020202020204" pitchFamily="34" charset="0"/>
              <a:buChar char="•"/>
            </a:pPr>
            <a:r>
              <a:rPr lang="it-IT" sz="1200" b="1" i="1" dirty="0"/>
              <a:t>R</a:t>
            </a:r>
            <a:r>
              <a:rPr lang="it-IT" sz="1200" b="1" dirty="0"/>
              <a:t>SI connessa e funzionale all’attività produttiva </a:t>
            </a:r>
          </a:p>
        </p:txBody>
      </p:sp>
      <p:sp>
        <p:nvSpPr>
          <p:cNvPr id="20" name="Rettangolo 19">
            <a:extLst>
              <a:ext uri="{FF2B5EF4-FFF2-40B4-BE49-F238E27FC236}">
                <a16:creationId xmlns:a16="http://schemas.microsoft.com/office/drawing/2014/main" id="{89781244-91F1-459B-A0AE-F44F8BA298F9}"/>
              </a:ext>
            </a:extLst>
          </p:cNvPr>
          <p:cNvSpPr/>
          <p:nvPr/>
        </p:nvSpPr>
        <p:spPr>
          <a:xfrm>
            <a:off x="586946" y="1895756"/>
            <a:ext cx="3525699" cy="1754326"/>
          </a:xfrm>
          <a:prstGeom prst="rect">
            <a:avLst/>
          </a:prstGeom>
        </p:spPr>
        <p:txBody>
          <a:bodyPr wrap="square">
            <a:spAutoFit/>
          </a:bodyPr>
          <a:lstStyle/>
          <a:p>
            <a:pPr marL="182563" indent="-182563">
              <a:buFont typeface="Arial" panose="020B0604020202020204" pitchFamily="34" charset="0"/>
              <a:buChar char="•"/>
            </a:pPr>
            <a:r>
              <a:rPr lang="it-IT" sz="1200" dirty="0"/>
              <a:t>Uno dei principali strumenti di </a:t>
            </a:r>
            <a:r>
              <a:rPr lang="it-IT" sz="1200" b="1" dirty="0"/>
              <a:t>politica industriale </a:t>
            </a:r>
            <a:r>
              <a:rPr lang="it-IT" sz="1200" dirty="0"/>
              <a:t>del paese </a:t>
            </a:r>
          </a:p>
          <a:p>
            <a:pPr marL="182563" indent="-182563">
              <a:buFont typeface="Arial" panose="020B0604020202020204" pitchFamily="34" charset="0"/>
              <a:buChar char="•"/>
            </a:pPr>
            <a:endParaRPr lang="it-IT" sz="1200" dirty="0"/>
          </a:p>
          <a:p>
            <a:pPr marL="182563" indent="-182563">
              <a:buFont typeface="Arial" panose="020B0604020202020204" pitchFamily="34" charset="0"/>
              <a:buChar char="•"/>
            </a:pPr>
            <a:r>
              <a:rPr lang="it-IT" sz="1200" b="1" dirty="0"/>
              <a:t>Strumento negoziale </a:t>
            </a:r>
            <a:r>
              <a:rPr lang="it-IT" sz="1200" dirty="0"/>
              <a:t>che favorisce la realizzazione di programmi di sviluppo </a:t>
            </a:r>
            <a:r>
              <a:rPr lang="it-IT" sz="1200" b="1" dirty="0"/>
              <a:t>strategici e innovativi</a:t>
            </a:r>
            <a:r>
              <a:rPr lang="it-IT" sz="1200" dirty="0"/>
              <a:t>, di rilevante dimensione, anche attraverso </a:t>
            </a:r>
            <a:r>
              <a:rPr lang="it-IT" sz="1200" b="1" dirty="0"/>
              <a:t>l’attrazione di investimenti esteri</a:t>
            </a:r>
            <a:r>
              <a:rPr lang="it-IT" sz="1200" dirty="0"/>
              <a:t>, allo scopo di rafforzare la struttura produttiva del Paese.</a:t>
            </a:r>
          </a:p>
          <a:p>
            <a:pPr marL="182563" indent="-182563">
              <a:buFont typeface="Arial" panose="020B0604020202020204" pitchFamily="34" charset="0"/>
              <a:buChar char="•"/>
            </a:pPr>
            <a:endParaRPr lang="it-IT" sz="1200" b="1" dirty="0"/>
          </a:p>
        </p:txBody>
      </p:sp>
      <p:sp>
        <p:nvSpPr>
          <p:cNvPr id="21" name="Rettangolo 20">
            <a:extLst>
              <a:ext uri="{FF2B5EF4-FFF2-40B4-BE49-F238E27FC236}">
                <a16:creationId xmlns:a16="http://schemas.microsoft.com/office/drawing/2014/main" id="{C7A59035-0B0D-4AE5-8246-0BD68E96C02D}"/>
              </a:ext>
            </a:extLst>
          </p:cNvPr>
          <p:cNvSpPr/>
          <p:nvPr/>
        </p:nvSpPr>
        <p:spPr>
          <a:xfrm>
            <a:off x="4554807" y="1870498"/>
            <a:ext cx="3199727" cy="1015663"/>
          </a:xfrm>
          <a:prstGeom prst="rect">
            <a:avLst/>
          </a:prstGeom>
        </p:spPr>
        <p:txBody>
          <a:bodyPr wrap="square">
            <a:spAutoFit/>
          </a:bodyPr>
          <a:lstStyle/>
          <a:p>
            <a:r>
              <a:rPr lang="it-IT" sz="1200" b="1" dirty="0"/>
              <a:t>Imprese di tutte le dimensioni nazionali ed estere </a:t>
            </a:r>
            <a:r>
              <a:rPr lang="it-IT" sz="1200" dirty="0"/>
              <a:t>(anche reti di imprese con un massimo di 5 imprese partecipanti) che effettuano investimenti sul territorio italiano:</a:t>
            </a:r>
          </a:p>
          <a:p>
            <a:pPr marL="182563" indent="-182563">
              <a:buFont typeface="Arial" panose="020B0604020202020204" pitchFamily="34" charset="0"/>
              <a:buChar char="•"/>
            </a:pPr>
            <a:endParaRPr lang="it-IT" sz="1200" b="1" dirty="0"/>
          </a:p>
        </p:txBody>
      </p:sp>
      <p:sp>
        <p:nvSpPr>
          <p:cNvPr id="37" name="Rettangolo con angoli arrotondati 36">
            <a:extLst>
              <a:ext uri="{FF2B5EF4-FFF2-40B4-BE49-F238E27FC236}">
                <a16:creationId xmlns:a16="http://schemas.microsoft.com/office/drawing/2014/main" id="{B059936A-D6C5-41B6-87B3-F6EA6DC41A41}"/>
              </a:ext>
            </a:extLst>
          </p:cNvPr>
          <p:cNvSpPr/>
          <p:nvPr/>
        </p:nvSpPr>
        <p:spPr>
          <a:xfrm>
            <a:off x="8269551" y="1449112"/>
            <a:ext cx="3384529"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Cosa finanzia</a:t>
            </a:r>
          </a:p>
        </p:txBody>
      </p:sp>
      <p:sp>
        <p:nvSpPr>
          <p:cNvPr id="42" name="Rettangolo con angoli arrotondati 41">
            <a:extLst>
              <a:ext uri="{FF2B5EF4-FFF2-40B4-BE49-F238E27FC236}">
                <a16:creationId xmlns:a16="http://schemas.microsoft.com/office/drawing/2014/main" id="{2D8FFFAB-E28E-499F-B550-FC91BA9CEAD5}"/>
              </a:ext>
            </a:extLst>
          </p:cNvPr>
          <p:cNvSpPr/>
          <p:nvPr/>
        </p:nvSpPr>
        <p:spPr>
          <a:xfrm>
            <a:off x="4523036" y="1441257"/>
            <a:ext cx="3384529"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 chi si rivolge</a:t>
            </a:r>
          </a:p>
        </p:txBody>
      </p:sp>
      <p:sp>
        <p:nvSpPr>
          <p:cNvPr id="46" name="Rettangolo con angoli arrotondati 45">
            <a:extLst>
              <a:ext uri="{FF2B5EF4-FFF2-40B4-BE49-F238E27FC236}">
                <a16:creationId xmlns:a16="http://schemas.microsoft.com/office/drawing/2014/main" id="{B9D35B66-0FB5-49E7-A3FE-BBB51FFC2C53}"/>
              </a:ext>
            </a:extLst>
          </p:cNvPr>
          <p:cNvSpPr/>
          <p:nvPr/>
        </p:nvSpPr>
        <p:spPr>
          <a:xfrm>
            <a:off x="690247" y="1433354"/>
            <a:ext cx="3384530"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Cos’è</a:t>
            </a:r>
          </a:p>
        </p:txBody>
      </p:sp>
      <p:sp>
        <p:nvSpPr>
          <p:cNvPr id="50" name="Rettangolo 49">
            <a:extLst>
              <a:ext uri="{FF2B5EF4-FFF2-40B4-BE49-F238E27FC236}">
                <a16:creationId xmlns:a16="http://schemas.microsoft.com/office/drawing/2014/main" id="{B68AD537-4152-463C-B8D3-B89DD9136422}"/>
              </a:ext>
            </a:extLst>
          </p:cNvPr>
          <p:cNvSpPr/>
          <p:nvPr/>
        </p:nvSpPr>
        <p:spPr>
          <a:xfrm>
            <a:off x="690247" y="4133574"/>
            <a:ext cx="3586580" cy="1800493"/>
          </a:xfrm>
          <a:prstGeom prst="rect">
            <a:avLst/>
          </a:prstGeom>
        </p:spPr>
        <p:txBody>
          <a:bodyPr wrap="square">
            <a:spAutoFit/>
          </a:bodyPr>
          <a:lstStyle/>
          <a:p>
            <a:pPr marL="182563" indent="-182563">
              <a:spcBef>
                <a:spcPts val="600"/>
              </a:spcBef>
              <a:buFont typeface="Arial" panose="020B0604020202020204" pitchFamily="34" charset="0"/>
              <a:buChar char="•"/>
            </a:pPr>
            <a:r>
              <a:rPr lang="it-IT" sz="1200" b="1" dirty="0"/>
              <a:t>€ 20 MLN</a:t>
            </a:r>
          </a:p>
          <a:p>
            <a:pPr marL="182563" indent="-182563">
              <a:spcBef>
                <a:spcPts val="600"/>
              </a:spcBef>
              <a:buFont typeface="Arial" panose="020B0604020202020204" pitchFamily="34" charset="0"/>
              <a:buChar char="•"/>
            </a:pPr>
            <a:r>
              <a:rPr lang="it-IT" sz="1200" b="1" dirty="0"/>
              <a:t>€ 50 MLN </a:t>
            </a:r>
            <a:r>
              <a:rPr lang="it-IT" sz="1200" dirty="0"/>
              <a:t>per progetti strategici e di impatto rilevante (</a:t>
            </a:r>
            <a:r>
              <a:rPr lang="it-IT" sz="1200" b="1" dirty="0"/>
              <a:t>Accordo di Sviluppo - Fast Track</a:t>
            </a:r>
            <a:r>
              <a:rPr lang="it-IT" sz="1200" dirty="0"/>
              <a:t>)</a:t>
            </a:r>
          </a:p>
          <a:p>
            <a:pPr marL="182563" indent="-182563">
              <a:spcBef>
                <a:spcPts val="600"/>
              </a:spcBef>
              <a:buFont typeface="Arial" panose="020B0604020202020204" pitchFamily="34" charset="0"/>
              <a:buChar char="•"/>
            </a:pPr>
            <a:r>
              <a:rPr lang="it-IT" sz="1200" b="1" dirty="0"/>
              <a:t>€ 7,5 MLN </a:t>
            </a:r>
            <a:r>
              <a:rPr lang="it-IT" sz="1200" dirty="0"/>
              <a:t>per trasformazione prodotti agricoli (TPA)</a:t>
            </a:r>
          </a:p>
          <a:p>
            <a:pPr marL="182563" indent="-182563">
              <a:spcBef>
                <a:spcPts val="600"/>
              </a:spcBef>
              <a:buFont typeface="Arial" panose="020B0604020202020204" pitchFamily="34" charset="0"/>
              <a:buChar char="•"/>
            </a:pPr>
            <a:r>
              <a:rPr lang="it-IT" sz="1200" b="1" dirty="0"/>
              <a:t>€ 7,5 MLN </a:t>
            </a:r>
            <a:r>
              <a:rPr lang="it-IT" sz="1200" dirty="0"/>
              <a:t>per progetti turistici localizzati nelle aree interne del Paese o che recuperano/riqualificano strutture edilizie dismesse</a:t>
            </a:r>
          </a:p>
        </p:txBody>
      </p:sp>
      <p:sp>
        <p:nvSpPr>
          <p:cNvPr id="51" name="Rettangolo 50">
            <a:extLst>
              <a:ext uri="{FF2B5EF4-FFF2-40B4-BE49-F238E27FC236}">
                <a16:creationId xmlns:a16="http://schemas.microsoft.com/office/drawing/2014/main" id="{19A62092-3FA1-4814-BE20-C322A1995455}"/>
              </a:ext>
            </a:extLst>
          </p:cNvPr>
          <p:cNvSpPr/>
          <p:nvPr/>
        </p:nvSpPr>
        <p:spPr>
          <a:xfrm>
            <a:off x="8405327" y="3466834"/>
            <a:ext cx="3199727" cy="1015663"/>
          </a:xfrm>
          <a:prstGeom prst="rect">
            <a:avLst/>
          </a:prstGeom>
        </p:spPr>
        <p:txBody>
          <a:bodyPr wrap="square">
            <a:spAutoFit/>
          </a:bodyPr>
          <a:lstStyle/>
          <a:p>
            <a:pPr marL="182563" indent="-182563">
              <a:buFont typeface="Arial" panose="020B0604020202020204" pitchFamily="34" charset="0"/>
              <a:buChar char="•"/>
            </a:pPr>
            <a:r>
              <a:rPr lang="it-IT" sz="1200" b="1" dirty="0"/>
              <a:t>contributo a fondo perduto in conto impianti</a:t>
            </a:r>
          </a:p>
          <a:p>
            <a:pPr marL="182563" indent="-182563">
              <a:buFont typeface="Arial" panose="020B0604020202020204" pitchFamily="34" charset="0"/>
              <a:buChar char="•"/>
            </a:pPr>
            <a:r>
              <a:rPr lang="it-IT" sz="1200" b="1" dirty="0"/>
              <a:t>contributo a fondo perduto alla spesa</a:t>
            </a:r>
            <a:endParaRPr lang="it-IT" sz="1200" b="1" strike="sngStrike" dirty="0"/>
          </a:p>
          <a:p>
            <a:pPr marL="182563" indent="-182563">
              <a:buFont typeface="Arial" panose="020B0604020202020204" pitchFamily="34" charset="0"/>
              <a:buChar char="•"/>
            </a:pPr>
            <a:r>
              <a:rPr lang="it-IT" sz="1200" b="1" dirty="0"/>
              <a:t>finanziamento agevolato - contributo in conto interessi</a:t>
            </a:r>
          </a:p>
        </p:txBody>
      </p:sp>
      <p:sp>
        <p:nvSpPr>
          <p:cNvPr id="53" name="Rettangolo con angoli arrotondati 52">
            <a:extLst>
              <a:ext uri="{FF2B5EF4-FFF2-40B4-BE49-F238E27FC236}">
                <a16:creationId xmlns:a16="http://schemas.microsoft.com/office/drawing/2014/main" id="{DE263038-15DE-4FFA-9951-033ADC0134B9}"/>
              </a:ext>
            </a:extLst>
          </p:cNvPr>
          <p:cNvSpPr/>
          <p:nvPr/>
        </p:nvSpPr>
        <p:spPr>
          <a:xfrm>
            <a:off x="4554807" y="2772919"/>
            <a:ext cx="3384528"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Con chi?* </a:t>
            </a:r>
          </a:p>
        </p:txBody>
      </p:sp>
      <p:sp>
        <p:nvSpPr>
          <p:cNvPr id="54" name="Rettangolo con angoli arrotondati 53">
            <a:extLst>
              <a:ext uri="{FF2B5EF4-FFF2-40B4-BE49-F238E27FC236}">
                <a16:creationId xmlns:a16="http://schemas.microsoft.com/office/drawing/2014/main" id="{4CFEAA97-BA58-4CE0-8A96-DF937B59F656}"/>
              </a:ext>
            </a:extLst>
          </p:cNvPr>
          <p:cNvSpPr/>
          <p:nvPr/>
        </p:nvSpPr>
        <p:spPr>
          <a:xfrm>
            <a:off x="8361951" y="3126887"/>
            <a:ext cx="3384528"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Quali aiuti concede  </a:t>
            </a:r>
          </a:p>
        </p:txBody>
      </p:sp>
      <p:sp>
        <p:nvSpPr>
          <p:cNvPr id="55" name="Rettangolo con angoli arrotondati 54">
            <a:extLst>
              <a:ext uri="{FF2B5EF4-FFF2-40B4-BE49-F238E27FC236}">
                <a16:creationId xmlns:a16="http://schemas.microsoft.com/office/drawing/2014/main" id="{EB3FAF45-E59A-4E46-BA8D-46833540EFB8}"/>
              </a:ext>
            </a:extLst>
          </p:cNvPr>
          <p:cNvSpPr/>
          <p:nvPr/>
        </p:nvSpPr>
        <p:spPr>
          <a:xfrm>
            <a:off x="727836" y="3697077"/>
            <a:ext cx="3384530"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Importo minimo</a:t>
            </a:r>
          </a:p>
        </p:txBody>
      </p:sp>
      <p:sp>
        <p:nvSpPr>
          <p:cNvPr id="10" name="Titolo 1">
            <a:extLst>
              <a:ext uri="{FF2B5EF4-FFF2-40B4-BE49-F238E27FC236}">
                <a16:creationId xmlns:a16="http://schemas.microsoft.com/office/drawing/2014/main" id="{C0606F87-18BB-A745-98CB-211905ECF8B1}"/>
              </a:ext>
            </a:extLst>
          </p:cNvPr>
          <p:cNvSpPr txBox="1">
            <a:spLocks/>
          </p:cNvSpPr>
          <p:nvPr/>
        </p:nvSpPr>
        <p:spPr>
          <a:xfrm>
            <a:off x="531933" y="227006"/>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a:t>
            </a:r>
          </a:p>
        </p:txBody>
      </p:sp>
      <p:pic>
        <p:nvPicPr>
          <p:cNvPr id="2" name="Immagine 1">
            <a:extLst>
              <a:ext uri="{FF2B5EF4-FFF2-40B4-BE49-F238E27FC236}">
                <a16:creationId xmlns:a16="http://schemas.microsoft.com/office/drawing/2014/main" id="{B68E653D-E506-4E4C-854C-CF5F90CEDDDF}"/>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4" name="CasellaDiTesto 3">
            <a:extLst>
              <a:ext uri="{FF2B5EF4-FFF2-40B4-BE49-F238E27FC236}">
                <a16:creationId xmlns:a16="http://schemas.microsoft.com/office/drawing/2014/main" id="{BB5BD6EB-D6C0-2434-B186-B217D02D1417}"/>
              </a:ext>
            </a:extLst>
          </p:cNvPr>
          <p:cNvSpPr txBox="1"/>
          <p:nvPr/>
        </p:nvSpPr>
        <p:spPr>
          <a:xfrm>
            <a:off x="8971015" y="888957"/>
            <a:ext cx="2885115" cy="369332"/>
          </a:xfrm>
          <a:prstGeom prst="rect">
            <a:avLst/>
          </a:prstGeom>
          <a:noFill/>
        </p:spPr>
        <p:txBody>
          <a:bodyPr wrap="square">
            <a:spAutoFit/>
          </a:bodyPr>
          <a:lstStyle/>
          <a:p>
            <a:r>
              <a:rPr lang="it-IT" sz="1800" b="1" dirty="0">
                <a:solidFill>
                  <a:schemeClr val="bg1"/>
                </a:solidFill>
              </a:rPr>
              <a:t>(</a:t>
            </a:r>
            <a:r>
              <a:rPr lang="it-IT" b="1" kern="0" dirty="0">
                <a:solidFill>
                  <a:srgbClr val="FFFFFF"/>
                </a:solidFill>
                <a:latin typeface="DINPro-Light" panose="02000504040000020003" pitchFamily="50" charset="0"/>
              </a:rPr>
              <a:t>Dm 9.12.2014 e </a:t>
            </a:r>
            <a:r>
              <a:rPr lang="it-IT" b="1" kern="0" dirty="0" err="1">
                <a:solidFill>
                  <a:srgbClr val="FFFFFF"/>
                </a:solidFill>
                <a:latin typeface="DINPro-Light" panose="02000504040000020003" pitchFamily="50" charset="0"/>
              </a:rPr>
              <a:t>ss.mm.ii</a:t>
            </a:r>
            <a:r>
              <a:rPr lang="it-IT" b="1" kern="0" dirty="0">
                <a:solidFill>
                  <a:srgbClr val="FFFFFF"/>
                </a:solidFill>
                <a:latin typeface="DINPro-Light" panose="02000504040000020003" pitchFamily="50" charset="0"/>
              </a:rPr>
              <a:t>.)</a:t>
            </a:r>
          </a:p>
        </p:txBody>
      </p:sp>
      <p:sp>
        <p:nvSpPr>
          <p:cNvPr id="6" name="CasellaDiTesto 5">
            <a:extLst>
              <a:ext uri="{FF2B5EF4-FFF2-40B4-BE49-F238E27FC236}">
                <a16:creationId xmlns:a16="http://schemas.microsoft.com/office/drawing/2014/main" id="{B97A8D68-5EDA-3A9D-64D4-8D74FF0946A3}"/>
              </a:ext>
            </a:extLst>
          </p:cNvPr>
          <p:cNvSpPr txBox="1"/>
          <p:nvPr/>
        </p:nvSpPr>
        <p:spPr>
          <a:xfrm>
            <a:off x="531933" y="736442"/>
            <a:ext cx="6096000" cy="369332"/>
          </a:xfrm>
          <a:prstGeom prst="rect">
            <a:avLst/>
          </a:prstGeom>
          <a:noFill/>
        </p:spPr>
        <p:txBody>
          <a:bodyPr wrap="square">
            <a:spAutoFit/>
          </a:bodyPr>
          <a:lstStyle/>
          <a:p>
            <a:r>
              <a:rPr lang="it-IT" sz="1800" b="1" kern="0" dirty="0">
                <a:solidFill>
                  <a:srgbClr val="FFFFFF"/>
                </a:solidFill>
                <a:latin typeface="DINPro-Light" panose="02000504040000020003" pitchFamily="50" charset="0"/>
                <a:ea typeface="+mn-ea"/>
                <a:cs typeface="+mn-cs"/>
              </a:rPr>
              <a:t>Aspetti di carattere generale</a:t>
            </a:r>
            <a:endParaRPr lang="it-IT" b="1" dirty="0"/>
          </a:p>
        </p:txBody>
      </p:sp>
      <p:sp>
        <p:nvSpPr>
          <p:cNvPr id="5" name="CasellaDiTesto 4">
            <a:extLst>
              <a:ext uri="{FF2B5EF4-FFF2-40B4-BE49-F238E27FC236}">
                <a16:creationId xmlns:a16="http://schemas.microsoft.com/office/drawing/2014/main" id="{42ECFA27-C45B-3886-EE17-9E5A025984CA}"/>
              </a:ext>
            </a:extLst>
          </p:cNvPr>
          <p:cNvSpPr txBox="1"/>
          <p:nvPr/>
        </p:nvSpPr>
        <p:spPr>
          <a:xfrm>
            <a:off x="4528655" y="3211717"/>
            <a:ext cx="3586579" cy="3323987"/>
          </a:xfrm>
          <a:prstGeom prst="rect">
            <a:avLst/>
          </a:prstGeom>
          <a:noFill/>
        </p:spPr>
        <p:txBody>
          <a:bodyPr wrap="square" rtlCol="0">
            <a:spAutoFit/>
          </a:bodyPr>
          <a:lstStyle/>
          <a:p>
            <a:r>
              <a:rPr lang="it-IT" sz="1400" b="1" dirty="0"/>
              <a:t>Singolarmente</a:t>
            </a:r>
          </a:p>
          <a:p>
            <a:r>
              <a:rPr lang="it-IT" sz="1200" dirty="0" err="1"/>
              <a:t>Inv</a:t>
            </a:r>
            <a:r>
              <a:rPr lang="it-IT" sz="1200" dirty="0">
                <a:solidFill>
                  <a:schemeClr val="tx1"/>
                </a:solidFill>
              </a:rPr>
              <a:t>. min</a:t>
            </a:r>
            <a:r>
              <a:rPr lang="it-IT" sz="1200" b="1" dirty="0">
                <a:solidFill>
                  <a:schemeClr val="tx1"/>
                </a:solidFill>
              </a:rPr>
              <a:t> ≥ € 20 MLN o </a:t>
            </a:r>
            <a:r>
              <a:rPr lang="it-IT" sz="1200" dirty="0">
                <a:solidFill>
                  <a:schemeClr val="tx1"/>
                </a:solidFill>
              </a:rPr>
              <a:t>7,5 per TPA o turistici in aree interne o </a:t>
            </a:r>
            <a:r>
              <a:rPr lang="it-IT" sz="1200" dirty="0"/>
              <a:t>che recuperano/riqualificano strutture edilizie dismesse</a:t>
            </a:r>
            <a:endParaRPr lang="it-IT" sz="1200" b="1" dirty="0">
              <a:solidFill>
                <a:schemeClr val="tx1"/>
              </a:solidFill>
            </a:endParaRPr>
          </a:p>
          <a:p>
            <a:endParaRPr lang="it-IT" sz="1200" b="1" dirty="0">
              <a:solidFill>
                <a:schemeClr val="tx1"/>
              </a:solidFill>
            </a:endParaRPr>
          </a:p>
          <a:p>
            <a:r>
              <a:rPr lang="it-IT" sz="1400" b="1" dirty="0"/>
              <a:t>Con altre imprese (fino a un massimo di 5 )</a:t>
            </a:r>
          </a:p>
          <a:p>
            <a:pPr marL="171450" indent="-171450">
              <a:buFont typeface="Arial" panose="020B0604020202020204" pitchFamily="34" charset="0"/>
              <a:buChar char="•"/>
            </a:pPr>
            <a:r>
              <a:rPr lang="it-IT" sz="1200" dirty="0" err="1">
                <a:solidFill>
                  <a:schemeClr val="tx1"/>
                </a:solidFill>
              </a:rPr>
              <a:t>Inv</a:t>
            </a:r>
            <a:r>
              <a:rPr lang="it-IT" sz="1200" dirty="0">
                <a:solidFill>
                  <a:schemeClr val="tx1"/>
                </a:solidFill>
              </a:rPr>
              <a:t>. </a:t>
            </a:r>
            <a:r>
              <a:rPr lang="it-IT" sz="1200" dirty="0"/>
              <a:t>tot.</a:t>
            </a:r>
            <a:r>
              <a:rPr lang="it-IT" sz="1200" dirty="0">
                <a:solidFill>
                  <a:schemeClr val="tx1"/>
                </a:solidFill>
              </a:rPr>
              <a:t> min </a:t>
            </a:r>
            <a:r>
              <a:rPr lang="it-IT" sz="1200" b="1" dirty="0">
                <a:solidFill>
                  <a:schemeClr val="tx1"/>
                </a:solidFill>
              </a:rPr>
              <a:t>≥ € 20 MLN</a:t>
            </a:r>
          </a:p>
          <a:p>
            <a:pPr marL="171450" indent="-171450">
              <a:buFont typeface="Arial" panose="020B0604020202020204" pitchFamily="34" charset="0"/>
              <a:buChar char="•"/>
            </a:pPr>
            <a:r>
              <a:rPr lang="it-IT" sz="1200" dirty="0">
                <a:solidFill>
                  <a:schemeClr val="tx1"/>
                </a:solidFill>
              </a:rPr>
              <a:t>Soggetto proponente </a:t>
            </a:r>
            <a:r>
              <a:rPr lang="it-IT" sz="1200" b="1" dirty="0">
                <a:solidFill>
                  <a:schemeClr val="tx1"/>
                </a:solidFill>
              </a:rPr>
              <a:t>≥ € 10 MLN al netto R&amp;S</a:t>
            </a:r>
            <a:endParaRPr lang="it-IT" sz="1200" b="1" dirty="0"/>
          </a:p>
          <a:p>
            <a:pPr marL="171450" indent="-171450">
              <a:buFont typeface="Arial" panose="020B0604020202020204" pitchFamily="34" charset="0"/>
              <a:buChar char="•"/>
            </a:pPr>
            <a:r>
              <a:rPr lang="it-IT" sz="1200" dirty="0">
                <a:solidFill>
                  <a:schemeClr val="tx1"/>
                </a:solidFill>
              </a:rPr>
              <a:t>Soggetto aderente(max 4) </a:t>
            </a:r>
            <a:r>
              <a:rPr lang="it-IT" sz="1200" b="1" dirty="0">
                <a:solidFill>
                  <a:schemeClr val="tx1"/>
                </a:solidFill>
              </a:rPr>
              <a:t>≥ € 1,5 MLN</a:t>
            </a:r>
          </a:p>
          <a:p>
            <a:r>
              <a:rPr lang="it-IT" sz="1200" b="1" dirty="0"/>
              <a:t>*</a:t>
            </a:r>
            <a:r>
              <a:rPr lang="it-IT" sz="1200" dirty="0"/>
              <a:t>Vedi per approfondimenti slide 4</a:t>
            </a:r>
            <a:endParaRPr lang="it-IT" sz="1200" dirty="0">
              <a:solidFill>
                <a:schemeClr val="tx1"/>
              </a:solidFill>
            </a:endParaRPr>
          </a:p>
          <a:p>
            <a:pPr marL="171450" indent="-171450">
              <a:buFont typeface="Arial" panose="020B0604020202020204" pitchFamily="34" charset="0"/>
              <a:buChar char="•"/>
            </a:pPr>
            <a:endParaRPr lang="it-IT" sz="1200" b="1" dirty="0"/>
          </a:p>
          <a:p>
            <a:r>
              <a:rPr lang="it-IT" sz="1400" b="1" dirty="0"/>
              <a:t>In caso di contratto di rete</a:t>
            </a:r>
          </a:p>
          <a:p>
            <a:r>
              <a:rPr lang="it-IT" sz="1200" dirty="0"/>
              <a:t>Non ci sono limiti minimi ai singoli investimenti, ma è necessario che la loro somma non sia inferiore ai 20 milioni (7,5 per TPA e turistici in aree interne e/o per strutture dismesse).</a:t>
            </a:r>
          </a:p>
          <a:p>
            <a:pPr marL="171450" indent="-171450">
              <a:buFont typeface="Arial" panose="020B0604020202020204" pitchFamily="34" charset="0"/>
              <a:buChar char="•"/>
            </a:pPr>
            <a:endParaRPr lang="it-IT" sz="1200" b="1" dirty="0"/>
          </a:p>
        </p:txBody>
      </p:sp>
      <p:sp>
        <p:nvSpPr>
          <p:cNvPr id="7" name="Rettangolo 6">
            <a:extLst>
              <a:ext uri="{FF2B5EF4-FFF2-40B4-BE49-F238E27FC236}">
                <a16:creationId xmlns:a16="http://schemas.microsoft.com/office/drawing/2014/main" id="{04D00212-2B99-CF38-83B9-BA395D41BC67}"/>
              </a:ext>
            </a:extLst>
          </p:cNvPr>
          <p:cNvSpPr/>
          <p:nvPr/>
        </p:nvSpPr>
        <p:spPr>
          <a:xfrm>
            <a:off x="8361951" y="4873711"/>
            <a:ext cx="3626067" cy="1200329"/>
          </a:xfrm>
          <a:prstGeom prst="rect">
            <a:avLst/>
          </a:prstGeom>
        </p:spPr>
        <p:txBody>
          <a:bodyPr wrap="square">
            <a:spAutoFit/>
          </a:bodyPr>
          <a:lstStyle/>
          <a:p>
            <a:pPr marL="182563" indent="-182563">
              <a:buFont typeface="Arial" panose="020B0604020202020204" pitchFamily="34" charset="0"/>
              <a:buChar char="•"/>
            </a:pPr>
            <a:r>
              <a:rPr lang="it-IT" sz="1200" dirty="0"/>
              <a:t>Sportello ordinario    </a:t>
            </a:r>
          </a:p>
          <a:p>
            <a:pPr marL="182563" indent="-182563">
              <a:buFont typeface="Arial" panose="020B0604020202020204" pitchFamily="34" charset="0"/>
              <a:buChar char="•"/>
            </a:pPr>
            <a:r>
              <a:rPr lang="it-IT" sz="1200" dirty="0"/>
              <a:t>Sportello semiconduttori</a:t>
            </a:r>
          </a:p>
          <a:p>
            <a:pPr marL="182563" indent="-182563">
              <a:buFont typeface="Arial" panose="020B0604020202020204" pitchFamily="34" charset="0"/>
              <a:buChar char="•"/>
            </a:pPr>
            <a:r>
              <a:rPr lang="it-IT" sz="1200" dirty="0"/>
              <a:t>Sportello autobus elettrici </a:t>
            </a:r>
          </a:p>
          <a:p>
            <a:pPr marL="182563" indent="-182563">
              <a:buFont typeface="Arial" panose="020B0604020202020204" pitchFamily="34" charset="0"/>
              <a:buChar char="•"/>
            </a:pPr>
            <a:r>
              <a:rPr lang="it-IT" sz="1200" dirty="0"/>
              <a:t>Sportello automotive </a:t>
            </a:r>
            <a:r>
              <a:rPr lang="it-IT" sz="1200" b="1" dirty="0">
                <a:solidFill>
                  <a:srgbClr val="F28D2C"/>
                </a:solidFill>
              </a:rPr>
              <a:t>(temporaneamente chiuso dal 6/8/26)</a:t>
            </a:r>
          </a:p>
          <a:p>
            <a:pPr marL="182563" indent="-182563">
              <a:buFont typeface="Arial" panose="020B0604020202020204" pitchFamily="34" charset="0"/>
              <a:buChar char="•"/>
            </a:pPr>
            <a:r>
              <a:rPr lang="it-IT" sz="1200" dirty="0"/>
              <a:t>Sportello PN RIC </a:t>
            </a:r>
          </a:p>
        </p:txBody>
      </p:sp>
      <p:sp>
        <p:nvSpPr>
          <p:cNvPr id="8" name="Rettangolo con angoli arrotondati 7">
            <a:extLst>
              <a:ext uri="{FF2B5EF4-FFF2-40B4-BE49-F238E27FC236}">
                <a16:creationId xmlns:a16="http://schemas.microsoft.com/office/drawing/2014/main" id="{9E439C1A-96AD-8F3D-60F1-E5386F4431F3}"/>
              </a:ext>
            </a:extLst>
          </p:cNvPr>
          <p:cNvSpPr/>
          <p:nvPr/>
        </p:nvSpPr>
        <p:spPr>
          <a:xfrm>
            <a:off x="8321790" y="4440041"/>
            <a:ext cx="3384528"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Gli sportelli aperti</a:t>
            </a:r>
          </a:p>
        </p:txBody>
      </p:sp>
    </p:spTree>
    <p:extLst>
      <p:ext uri="{BB962C8B-B14F-4D97-AF65-F5344CB8AC3E}">
        <p14:creationId xmlns:p14="http://schemas.microsoft.com/office/powerpoint/2010/main" val="2907954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A7597A80-1F51-1AE7-9A81-1D01CE799A5F}"/>
              </a:ext>
            </a:extLst>
          </p:cNvPr>
          <p:cNvSpPr/>
          <p:nvPr/>
        </p:nvSpPr>
        <p:spPr>
          <a:xfrm>
            <a:off x="147782" y="4731105"/>
            <a:ext cx="5227782" cy="1193900"/>
          </a:xfrm>
          <a:prstGeom prst="rect">
            <a:avLst/>
          </a:prstGeom>
          <a:solidFill>
            <a:srgbClr val="F28D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31" name="Tabella 30">
            <a:extLst>
              <a:ext uri="{FF2B5EF4-FFF2-40B4-BE49-F238E27FC236}">
                <a16:creationId xmlns:a16="http://schemas.microsoft.com/office/drawing/2014/main" id="{0D020174-4315-42EA-9FCD-B0D6D81FAF18}"/>
              </a:ext>
            </a:extLst>
          </p:cNvPr>
          <p:cNvGraphicFramePr>
            <a:graphicFrameLocks noGrp="1"/>
          </p:cNvGraphicFramePr>
          <p:nvPr>
            <p:extLst>
              <p:ext uri="{D42A27DB-BD31-4B8C-83A1-F6EECF244321}">
                <p14:modId xmlns:p14="http://schemas.microsoft.com/office/powerpoint/2010/main" val="410593736"/>
              </p:ext>
            </p:extLst>
          </p:nvPr>
        </p:nvGraphicFramePr>
        <p:xfrm>
          <a:off x="5915315" y="1785077"/>
          <a:ext cx="6094814" cy="1548157"/>
        </p:xfrm>
        <a:graphic>
          <a:graphicData uri="http://schemas.openxmlformats.org/drawingml/2006/table">
            <a:tbl>
              <a:tblPr/>
              <a:tblGrid>
                <a:gridCol w="2098209">
                  <a:extLst>
                    <a:ext uri="{9D8B030D-6E8A-4147-A177-3AD203B41FA5}">
                      <a16:colId xmlns:a16="http://schemas.microsoft.com/office/drawing/2014/main" val="2362830617"/>
                    </a:ext>
                  </a:extLst>
                </a:gridCol>
                <a:gridCol w="1260111">
                  <a:extLst>
                    <a:ext uri="{9D8B030D-6E8A-4147-A177-3AD203B41FA5}">
                      <a16:colId xmlns:a16="http://schemas.microsoft.com/office/drawing/2014/main" val="715899392"/>
                    </a:ext>
                  </a:extLst>
                </a:gridCol>
                <a:gridCol w="1382624">
                  <a:extLst>
                    <a:ext uri="{9D8B030D-6E8A-4147-A177-3AD203B41FA5}">
                      <a16:colId xmlns:a16="http://schemas.microsoft.com/office/drawing/2014/main" val="3927028090"/>
                    </a:ext>
                  </a:extLst>
                </a:gridCol>
                <a:gridCol w="1353870">
                  <a:extLst>
                    <a:ext uri="{9D8B030D-6E8A-4147-A177-3AD203B41FA5}">
                      <a16:colId xmlns:a16="http://schemas.microsoft.com/office/drawing/2014/main" val="725311675"/>
                    </a:ext>
                  </a:extLst>
                </a:gridCol>
              </a:tblGrid>
              <a:tr h="300838">
                <a:tc>
                  <a:txBody>
                    <a:bodyPr/>
                    <a:lstStyle/>
                    <a:p>
                      <a:pPr algn="l" fontAlgn="b"/>
                      <a:endParaRPr lang="it-IT" sz="1100" b="0" i="1" u="none" strike="noStrike" dirty="0">
                        <a:solidFill>
                          <a:srgbClr val="000000"/>
                        </a:solidFill>
                        <a:effectLst/>
                        <a:latin typeface="+mn-lt"/>
                      </a:endParaRP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gridSpan="3">
                  <a:txBody>
                    <a:bodyPr/>
                    <a:lstStyle/>
                    <a:p>
                      <a:pPr algn="ctr" fontAlgn="b"/>
                      <a:endParaRPr lang="it-IT" sz="1100" b="1" i="0" u="none" strike="noStrike" dirty="0">
                        <a:solidFill>
                          <a:schemeClr val="tx1"/>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it-IT" sz="900" b="1" i="0" u="none" strike="noStrike" dirty="0">
                        <a:solidFill>
                          <a:srgbClr val="000000"/>
                        </a:solidFill>
                        <a:effectLst/>
                        <a:latin typeface="Trebuchet MS" panose="020B0603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9B0000"/>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it-IT" sz="900" b="1" i="0" u="none" strike="noStrike" dirty="0">
                        <a:solidFill>
                          <a:srgbClr val="000000"/>
                        </a:solidFill>
                        <a:effectLst/>
                        <a:latin typeface="Trebuchet MS" panose="020B0603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9B0000"/>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142540597"/>
                  </a:ext>
                </a:extLst>
              </a:tr>
              <a:tr h="316815">
                <a:tc>
                  <a:txBody>
                    <a:bodyPr/>
                    <a:lstStyle/>
                    <a:p>
                      <a:pPr algn="l" fontAlgn="b"/>
                      <a:endParaRPr lang="it-IT" sz="1100" b="1" i="0" u="none" strike="noStrike" dirty="0">
                        <a:solidFill>
                          <a:srgbClr val="000000"/>
                        </a:solidFill>
                        <a:effectLst/>
                        <a:latin typeface="+mn-lt"/>
                      </a:endParaRP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fontAlgn="b"/>
                      <a:r>
                        <a:rPr lang="it-IT" sz="1100" b="1" u="none" strike="noStrike" dirty="0">
                          <a:effectLst/>
                          <a:latin typeface="+mn-lt"/>
                        </a:rPr>
                        <a:t>Spese di ricerca industriale *</a:t>
                      </a:r>
                      <a:endParaRPr lang="it-IT" sz="1100" b="1" i="0" u="none" strike="noStrike" dirty="0">
                        <a:solidFill>
                          <a:srgbClr val="000000"/>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Spese di sviluppo sperimentale*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Spese progetto di innovazione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736563737"/>
                  </a:ext>
                </a:extLst>
              </a:tr>
              <a:tr h="300838">
                <a:tc>
                  <a:txBody>
                    <a:bodyPr/>
                    <a:lstStyle/>
                    <a:p>
                      <a:pPr algn="l" fontAlgn="b"/>
                      <a:r>
                        <a:rPr lang="it-IT" sz="1100" b="1" i="0" u="none" strike="noStrike" dirty="0">
                          <a:solidFill>
                            <a:srgbClr val="000000"/>
                          </a:solidFill>
                          <a:effectLst/>
                          <a:latin typeface="+mn-lt"/>
                        </a:rPr>
                        <a:t>Piccola Impresa</a:t>
                      </a: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5848617"/>
                  </a:ext>
                </a:extLst>
              </a:tr>
              <a:tr h="300838">
                <a:tc>
                  <a:txBody>
                    <a:bodyPr/>
                    <a:lstStyle/>
                    <a:p>
                      <a:pPr algn="l" fontAlgn="b"/>
                      <a:r>
                        <a:rPr lang="it-IT" sz="1100" b="1" i="0" u="none" strike="noStrike" dirty="0">
                          <a:solidFill>
                            <a:srgbClr val="000000"/>
                          </a:solidFill>
                          <a:effectLst/>
                          <a:latin typeface="+mn-lt"/>
                        </a:rPr>
                        <a:t>Media Impresa</a:t>
                      </a: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932119"/>
                  </a:ext>
                </a:extLst>
              </a:tr>
              <a:tr h="300838">
                <a:tc>
                  <a:txBody>
                    <a:bodyPr/>
                    <a:lstStyle/>
                    <a:p>
                      <a:pPr algn="l" fontAlgn="b"/>
                      <a:r>
                        <a:rPr lang="it-IT" sz="1100" b="1" u="none" strike="noStrike" dirty="0">
                          <a:effectLst/>
                          <a:latin typeface="+mn-lt"/>
                        </a:rPr>
                        <a:t>Grande Impresa</a:t>
                      </a:r>
                      <a:endParaRPr lang="it-IT" sz="1100" b="1" i="0" u="none" strike="noStrike" dirty="0">
                        <a:solidFill>
                          <a:srgbClr val="000000"/>
                        </a:solidFill>
                        <a:effectLst/>
                        <a:latin typeface="+mn-lt"/>
                      </a:endParaRP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it-IT" sz="1100" b="1" i="0" u="none" strike="noStrike" dirty="0">
                          <a:solidFill>
                            <a:srgbClr val="000000"/>
                          </a:solidFill>
                          <a:effectLst/>
                          <a:latin typeface="+mn-lt"/>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3564972"/>
                  </a:ext>
                </a:extLst>
              </a:tr>
            </a:tbl>
          </a:graphicData>
        </a:graphic>
      </p:graphicFrame>
      <p:sp>
        <p:nvSpPr>
          <p:cNvPr id="23" name="CasellaDiTesto 22">
            <a:extLst>
              <a:ext uri="{FF2B5EF4-FFF2-40B4-BE49-F238E27FC236}">
                <a16:creationId xmlns:a16="http://schemas.microsoft.com/office/drawing/2014/main" id="{D30B1DA9-D09A-42A2-AEDC-4BBAB36BB58F}"/>
              </a:ext>
            </a:extLst>
          </p:cNvPr>
          <p:cNvSpPr txBox="1"/>
          <p:nvPr/>
        </p:nvSpPr>
        <p:spPr>
          <a:xfrm>
            <a:off x="147782" y="1438910"/>
            <a:ext cx="5384707" cy="1815882"/>
          </a:xfrm>
          <a:prstGeom prst="rect">
            <a:avLst/>
          </a:prstGeom>
          <a:noFill/>
        </p:spPr>
        <p:txBody>
          <a:bodyPr wrap="square" lIns="91440" tIns="45720" rIns="91440" bIns="45720" anchor="t">
            <a:spAutoFit/>
          </a:bodyPr>
          <a:lstStyle/>
          <a:p>
            <a:pPr marL="0" indent="0" algn="just">
              <a:buNone/>
            </a:pPr>
            <a:r>
              <a:rPr lang="it-IT" sz="1400" kern="0" dirty="0">
                <a:latin typeface="+mn-lt"/>
              </a:rPr>
              <a:t>Sono agevolabili su tutto il territorio nazionale </a:t>
            </a:r>
            <a:r>
              <a:rPr lang="it-IT" sz="1400" b="1" kern="0" dirty="0">
                <a:latin typeface="+mn-lt"/>
              </a:rPr>
              <a:t>progetti di Ricerca, Sviluppo sperimentale e Innovazione di processo e dell’organizzazione </a:t>
            </a:r>
            <a:r>
              <a:rPr lang="it-IT" sz="1400" kern="0" dirty="0">
                <a:latin typeface="+mn-lt"/>
              </a:rPr>
              <a:t>legati a progetti di investimenti industriali,</a:t>
            </a:r>
            <a:r>
              <a:rPr lang="it-IT" sz="1400" kern="0" dirty="0"/>
              <a:t> di trasformazione di prodotti agricoli, turistici e di tutela ambientale</a:t>
            </a:r>
            <a:r>
              <a:rPr lang="it-IT" sz="1400" kern="0" dirty="0">
                <a:latin typeface="+mn-lt"/>
              </a:rPr>
              <a:t>.</a:t>
            </a:r>
          </a:p>
          <a:p>
            <a:pPr marL="0" indent="0" algn="just">
              <a:buNone/>
            </a:pPr>
            <a:endParaRPr lang="it-IT" sz="1400" kern="0" dirty="0">
              <a:latin typeface="+mn-lt"/>
            </a:endParaRPr>
          </a:p>
          <a:p>
            <a:pPr marL="0" indent="0" algn="just">
              <a:buNone/>
            </a:pPr>
            <a:r>
              <a:rPr lang="it-IT" sz="1400" kern="0" dirty="0">
                <a:latin typeface="+mn-lt"/>
              </a:rPr>
              <a:t>Tra i </a:t>
            </a:r>
            <a:r>
              <a:rPr lang="it-IT" sz="1400" kern="0" dirty="0"/>
              <a:t>beneficiari possono rientrare anche </a:t>
            </a:r>
            <a:r>
              <a:rPr lang="it-IT" sz="1400" kern="0" dirty="0">
                <a:latin typeface="+mn-lt"/>
              </a:rPr>
              <a:t>gli </a:t>
            </a:r>
            <a:r>
              <a:rPr lang="it-IT" sz="1400" b="1" kern="0" dirty="0">
                <a:latin typeface="+mn-lt"/>
              </a:rPr>
              <a:t>organismi di ricerca e diffusione della conoscenza</a:t>
            </a:r>
            <a:r>
              <a:rPr lang="it-IT" sz="1400" kern="0" dirty="0">
                <a:latin typeface="+mn-lt"/>
              </a:rPr>
              <a:t> limitatamente ai programmi congiunti di ricerca industriale e di sviluppo sperimentale.</a:t>
            </a:r>
          </a:p>
        </p:txBody>
      </p:sp>
      <p:grpSp>
        <p:nvGrpSpPr>
          <p:cNvPr id="5" name="Gruppo 4">
            <a:extLst>
              <a:ext uri="{FF2B5EF4-FFF2-40B4-BE49-F238E27FC236}">
                <a16:creationId xmlns:a16="http://schemas.microsoft.com/office/drawing/2014/main" id="{F044E456-1259-4E39-ACA0-6DA527627ADC}"/>
              </a:ext>
            </a:extLst>
          </p:cNvPr>
          <p:cNvGrpSpPr/>
          <p:nvPr/>
        </p:nvGrpSpPr>
        <p:grpSpPr>
          <a:xfrm>
            <a:off x="5862605" y="1737525"/>
            <a:ext cx="6107721" cy="608900"/>
            <a:chOff x="641423" y="4852740"/>
            <a:chExt cx="6107721" cy="608900"/>
          </a:xfrm>
        </p:grpSpPr>
        <p:sp>
          <p:nvSpPr>
            <p:cNvPr id="21" name="Rettangolo con angoli arrotondati 20">
              <a:extLst>
                <a:ext uri="{FF2B5EF4-FFF2-40B4-BE49-F238E27FC236}">
                  <a16:creationId xmlns:a16="http://schemas.microsoft.com/office/drawing/2014/main" id="{95D5386C-5EFF-4A5E-8783-31A8507B1031}"/>
                </a:ext>
              </a:extLst>
            </p:cNvPr>
            <p:cNvSpPr/>
            <p:nvPr/>
          </p:nvSpPr>
          <p:spPr>
            <a:xfrm>
              <a:off x="641423" y="4852740"/>
              <a:ext cx="1692188" cy="608900"/>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
              <a:r>
                <a:rPr lang="it-IT" sz="1400" b="1" i="0" u="none" strike="noStrike" dirty="0">
                  <a:solidFill>
                    <a:schemeClr val="bg1"/>
                  </a:solidFill>
                  <a:effectLst/>
                  <a:latin typeface="+mn-lt"/>
                </a:rPr>
                <a:t>Dimensione dell’impresa</a:t>
              </a:r>
            </a:p>
          </p:txBody>
        </p:sp>
        <p:sp>
          <p:nvSpPr>
            <p:cNvPr id="25" name="Rettangolo con angoli arrotondati 24">
              <a:extLst>
                <a:ext uri="{FF2B5EF4-FFF2-40B4-BE49-F238E27FC236}">
                  <a16:creationId xmlns:a16="http://schemas.microsoft.com/office/drawing/2014/main" id="{F7B09A0D-6EAD-4067-B6BB-5B1851FBCD97}"/>
                </a:ext>
              </a:extLst>
            </p:cNvPr>
            <p:cNvSpPr/>
            <p:nvPr/>
          </p:nvSpPr>
          <p:spPr>
            <a:xfrm>
              <a:off x="2427798" y="4907638"/>
              <a:ext cx="4321346" cy="28444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it-IT" sz="1400" b="1" i="0" u="none" strike="noStrike" dirty="0">
                  <a:solidFill>
                    <a:schemeClr val="bg1"/>
                  </a:solidFill>
                  <a:effectLst/>
                  <a:latin typeface="+mn-lt"/>
                </a:rPr>
                <a:t>Intensità di aiuto per iniziativa e dimensione d’impresa</a:t>
              </a:r>
            </a:p>
          </p:txBody>
        </p:sp>
      </p:grpSp>
      <p:sp>
        <p:nvSpPr>
          <p:cNvPr id="15" name="CasellaDiTesto 14">
            <a:extLst>
              <a:ext uri="{FF2B5EF4-FFF2-40B4-BE49-F238E27FC236}">
                <a16:creationId xmlns:a16="http://schemas.microsoft.com/office/drawing/2014/main" id="{33B0E914-DA7E-4ADB-8D22-E53684163971}"/>
              </a:ext>
            </a:extLst>
          </p:cNvPr>
          <p:cNvSpPr txBox="1"/>
          <p:nvPr/>
        </p:nvSpPr>
        <p:spPr>
          <a:xfrm>
            <a:off x="147782" y="3273830"/>
            <a:ext cx="4675278" cy="1387559"/>
          </a:xfrm>
          <a:prstGeom prst="rect">
            <a:avLst/>
          </a:prstGeom>
          <a:noFill/>
        </p:spPr>
        <p:txBody>
          <a:bodyPr wrap="square" lIns="91440" tIns="45720" rIns="91440" bIns="45720" anchor="t">
            <a:spAutoFit/>
          </a:bodyPr>
          <a:lstStyle/>
          <a:p>
            <a:pPr>
              <a:lnSpc>
                <a:spcPts val="1100"/>
              </a:lnSpc>
              <a:spcAft>
                <a:spcPts val="600"/>
              </a:spcAft>
              <a:buClr>
                <a:srgbClr val="FF0000"/>
              </a:buClr>
            </a:pPr>
            <a:r>
              <a:rPr lang="it-IT" sz="1400" b="1" dirty="0"/>
              <a:t>Spese ammissibili Progetti di Ricerca Sviluppo e innovazione:</a:t>
            </a:r>
          </a:p>
          <a:p>
            <a:pPr marL="628650" lvl="1" indent="-185738">
              <a:buClr>
                <a:srgbClr val="FF0000"/>
              </a:buClr>
              <a:buFont typeface="Wingdings" panose="05000000000000000000" pitchFamily="2" charset="2"/>
              <a:buChar char="§"/>
            </a:pPr>
            <a:r>
              <a:rPr lang="it-IT" sz="1400" kern="0" dirty="0"/>
              <a:t>C</a:t>
            </a:r>
            <a:r>
              <a:rPr lang="it-IT" sz="1400" kern="0" dirty="0">
                <a:latin typeface="+mn-lt"/>
              </a:rPr>
              <a:t>osti per il personale</a:t>
            </a:r>
          </a:p>
          <a:p>
            <a:pPr marL="628650" lvl="1" indent="-185738">
              <a:buClr>
                <a:srgbClr val="FF0000"/>
              </a:buClr>
              <a:buFont typeface="Wingdings" panose="05000000000000000000" pitchFamily="2" charset="2"/>
              <a:buChar char="§"/>
            </a:pPr>
            <a:r>
              <a:rPr lang="it-IT" sz="1400" kern="0" dirty="0">
                <a:latin typeface="+mn-lt"/>
              </a:rPr>
              <a:t>Strumenti e attrezzature (quote di amm.to)</a:t>
            </a:r>
          </a:p>
          <a:p>
            <a:pPr marL="628650" lvl="1" indent="-185738">
              <a:buClr>
                <a:srgbClr val="FF0000"/>
              </a:buClr>
              <a:buFont typeface="Wingdings" panose="05000000000000000000" pitchFamily="2" charset="2"/>
              <a:buChar char="§"/>
            </a:pPr>
            <a:r>
              <a:rPr lang="it-IT" sz="1400" kern="0" dirty="0">
                <a:latin typeface="+mn-lt"/>
              </a:rPr>
              <a:t>Ricerca contrattuale</a:t>
            </a:r>
          </a:p>
          <a:p>
            <a:pPr marL="628650" lvl="1" indent="-185738">
              <a:buClr>
                <a:srgbClr val="FF0000"/>
              </a:buClr>
              <a:buFont typeface="Wingdings" panose="05000000000000000000" pitchFamily="2" charset="2"/>
              <a:buChar char="§"/>
            </a:pPr>
            <a:r>
              <a:rPr lang="it-IT" sz="1400" kern="0" dirty="0"/>
              <a:t>S</a:t>
            </a:r>
            <a:r>
              <a:rPr lang="it-IT" sz="1400" kern="0" dirty="0">
                <a:latin typeface="+mn-lt"/>
              </a:rPr>
              <a:t>pese generali</a:t>
            </a:r>
          </a:p>
          <a:p>
            <a:pPr marL="628650" lvl="1" indent="-185738">
              <a:buClr>
                <a:srgbClr val="FF0000"/>
              </a:buClr>
              <a:buFont typeface="Wingdings" panose="05000000000000000000" pitchFamily="2" charset="2"/>
              <a:buChar char="§"/>
            </a:pPr>
            <a:r>
              <a:rPr lang="it-IT" sz="1400" kern="0" dirty="0">
                <a:latin typeface="+mn-lt"/>
              </a:rPr>
              <a:t>Materiali</a:t>
            </a:r>
          </a:p>
        </p:txBody>
      </p:sp>
      <p:sp>
        <p:nvSpPr>
          <p:cNvPr id="28" name="CasellaDiTesto 27">
            <a:extLst>
              <a:ext uri="{FF2B5EF4-FFF2-40B4-BE49-F238E27FC236}">
                <a16:creationId xmlns:a16="http://schemas.microsoft.com/office/drawing/2014/main" id="{BFBF5EB6-3E0D-4938-A4CA-5E7862A5F466}"/>
              </a:ext>
            </a:extLst>
          </p:cNvPr>
          <p:cNvSpPr txBox="1"/>
          <p:nvPr/>
        </p:nvSpPr>
        <p:spPr>
          <a:xfrm>
            <a:off x="5626676" y="3400606"/>
            <a:ext cx="6504737" cy="2400657"/>
          </a:xfrm>
          <a:prstGeom prst="rect">
            <a:avLst/>
          </a:prstGeom>
          <a:noFill/>
        </p:spPr>
        <p:txBody>
          <a:bodyPr wrap="square">
            <a:spAutoFit/>
          </a:bodyPr>
          <a:lstStyle/>
          <a:p>
            <a:pPr algn="just">
              <a:lnSpc>
                <a:spcPts val="1100"/>
              </a:lnSpc>
              <a:spcAft>
                <a:spcPts val="600"/>
              </a:spcAft>
              <a:buClr>
                <a:srgbClr val="FF0000"/>
              </a:buClr>
            </a:pPr>
            <a:r>
              <a:rPr lang="it-IT" sz="1200" dirty="0"/>
              <a:t>* </a:t>
            </a:r>
            <a:r>
              <a:rPr lang="it-IT" sz="1200" b="1" dirty="0"/>
              <a:t>+ 15 punti </a:t>
            </a:r>
            <a:r>
              <a:rPr lang="it-IT" sz="1200" dirty="0"/>
              <a:t>percentuali fino a un'intensità </a:t>
            </a:r>
            <a:r>
              <a:rPr lang="it-IT" sz="1200" b="1" dirty="0"/>
              <a:t>massima </a:t>
            </a:r>
            <a:r>
              <a:rPr lang="it-IT" sz="1200" dirty="0"/>
              <a:t>dell'</a:t>
            </a:r>
            <a:r>
              <a:rPr lang="it-IT" sz="1200" b="1" dirty="0"/>
              <a:t>80%</a:t>
            </a:r>
            <a:r>
              <a:rPr lang="it-IT" sz="1200" dirty="0"/>
              <a:t> </a:t>
            </a:r>
            <a:r>
              <a:rPr lang="it-IT" sz="1200" b="1" dirty="0"/>
              <a:t>se è soddisfatta una delle seguenti condizioni</a:t>
            </a:r>
            <a:r>
              <a:rPr lang="it-IT" sz="1200" dirty="0"/>
              <a:t>:</a:t>
            </a:r>
          </a:p>
          <a:p>
            <a:pPr marL="182563" indent="-182563" algn="just">
              <a:buClr>
                <a:srgbClr val="FF0000"/>
              </a:buClr>
              <a:buFont typeface="Wingdings" panose="05000000000000000000" pitchFamily="2" charset="2"/>
              <a:buChar char="§"/>
            </a:pPr>
            <a:r>
              <a:rPr lang="it-IT" sz="1200" b="1" dirty="0"/>
              <a:t>collaborazione effettiva tra imprese </a:t>
            </a:r>
            <a:r>
              <a:rPr lang="it-IT" sz="1200" dirty="0"/>
              <a:t>di cui almeno una è una PMI (singola impresa non sostiene più del 70 % dei costi ammissibili);</a:t>
            </a:r>
          </a:p>
          <a:p>
            <a:pPr marL="182563" indent="-182563" algn="just">
              <a:spcBef>
                <a:spcPts val="225"/>
              </a:spcBef>
              <a:buClr>
                <a:srgbClr val="FF0000"/>
              </a:buClr>
              <a:buFont typeface="Wingdings" panose="05000000000000000000" pitchFamily="2" charset="2"/>
              <a:buChar char="§"/>
            </a:pPr>
            <a:r>
              <a:rPr lang="it-IT" sz="1200" b="1" dirty="0"/>
              <a:t>collaborazione effettiva tra un'impresa e uno o più organismi di ricerca </a:t>
            </a:r>
            <a:r>
              <a:rPr lang="it-IT" sz="1200" dirty="0"/>
              <a:t>se tali organismi sostengono  almeno il 10 % dei costi ammissibili e hanno il diritto alla pubblicazione dei risultati della propria ricerca; .</a:t>
            </a:r>
          </a:p>
          <a:p>
            <a:pPr marL="182563" indent="-182563" algn="just">
              <a:spcBef>
                <a:spcPts val="225"/>
              </a:spcBef>
              <a:buClr>
                <a:srgbClr val="FF0000"/>
              </a:buClr>
              <a:buFont typeface="Wingdings" panose="05000000000000000000" pitchFamily="2" charset="2"/>
              <a:buChar char="§"/>
            </a:pPr>
            <a:r>
              <a:rPr lang="it-IT" sz="1200" dirty="0"/>
              <a:t>se il progetto è realizzato in una regione assistita che soddisfa le condizioni di cui all'articolo 107, comma 3, lettera a), del TFUE</a:t>
            </a:r>
          </a:p>
          <a:p>
            <a:pPr algn="just">
              <a:spcBef>
                <a:spcPts val="225"/>
              </a:spcBef>
              <a:buClr>
                <a:srgbClr val="FF0000"/>
              </a:buClr>
            </a:pPr>
            <a:r>
              <a:rPr lang="it-IT" sz="1200" b="1" dirty="0"/>
              <a:t>* In alternativa + 5 punti </a:t>
            </a:r>
            <a:r>
              <a:rPr lang="it-IT" sz="1200" dirty="0"/>
              <a:t>se il progetto è realizzato in una regione assistita che soddisfa le condizioni di cui all'articolo 107, comma 3, lettera c), del TFUE</a:t>
            </a:r>
          </a:p>
          <a:p>
            <a:pPr algn="just">
              <a:spcBef>
                <a:spcPts val="225"/>
              </a:spcBef>
              <a:buClr>
                <a:srgbClr val="FF0000"/>
              </a:buClr>
            </a:pPr>
            <a:endParaRPr lang="it-IT" sz="1200" dirty="0"/>
          </a:p>
        </p:txBody>
      </p:sp>
      <p:sp>
        <p:nvSpPr>
          <p:cNvPr id="38" name="Titolo 1">
            <a:extLst>
              <a:ext uri="{FF2B5EF4-FFF2-40B4-BE49-F238E27FC236}">
                <a16:creationId xmlns:a16="http://schemas.microsoft.com/office/drawing/2014/main" id="{33985C62-00DF-481C-B180-70BFC630088C}"/>
              </a:ext>
            </a:extLst>
          </p:cNvPr>
          <p:cNvSpPr txBox="1">
            <a:spLocks/>
          </p:cNvSpPr>
          <p:nvPr/>
        </p:nvSpPr>
        <p:spPr>
          <a:xfrm>
            <a:off x="497086" y="222529"/>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CONTRATTO DI SVILUPPO – Ricerca, Sviluppo e Innovazione</a:t>
            </a:r>
          </a:p>
        </p:txBody>
      </p:sp>
      <p:pic>
        <p:nvPicPr>
          <p:cNvPr id="2" name="Immagine 1">
            <a:extLst>
              <a:ext uri="{FF2B5EF4-FFF2-40B4-BE49-F238E27FC236}">
                <a16:creationId xmlns:a16="http://schemas.microsoft.com/office/drawing/2014/main" id="{1A0E0F49-74C6-7227-5023-CC7188390AE1}"/>
              </a:ext>
            </a:extLst>
          </p:cNvPr>
          <p:cNvPicPr>
            <a:picLocks noChangeAspect="1"/>
          </p:cNvPicPr>
          <p:nvPr/>
        </p:nvPicPr>
        <p:blipFill rotWithShape="1">
          <a:blip r:embed="rId2">
            <a:extLst>
              <a:ext uri="{28A0092B-C50C-407E-A947-70E740481C1C}">
                <a14:useLocalDpi xmlns:a14="http://schemas.microsoft.com/office/drawing/2010/main" val="0"/>
              </a:ext>
            </a:extLst>
          </a:blip>
          <a:srcRect t="11666" b="41667"/>
          <a:stretch/>
        </p:blipFill>
        <p:spPr>
          <a:xfrm>
            <a:off x="-1" y="5994722"/>
            <a:ext cx="12192001" cy="851311"/>
          </a:xfrm>
          <a:prstGeom prst="rect">
            <a:avLst/>
          </a:prstGeom>
        </p:spPr>
      </p:pic>
      <p:sp>
        <p:nvSpPr>
          <p:cNvPr id="4" name="CasellaDiTesto 3">
            <a:extLst>
              <a:ext uri="{FF2B5EF4-FFF2-40B4-BE49-F238E27FC236}">
                <a16:creationId xmlns:a16="http://schemas.microsoft.com/office/drawing/2014/main" id="{8FB56996-4F53-480B-5250-92D6E2381956}"/>
              </a:ext>
            </a:extLst>
          </p:cNvPr>
          <p:cNvSpPr txBox="1"/>
          <p:nvPr/>
        </p:nvSpPr>
        <p:spPr>
          <a:xfrm>
            <a:off x="277332" y="4820223"/>
            <a:ext cx="5098232" cy="1015663"/>
          </a:xfrm>
          <a:prstGeom prst="rect">
            <a:avLst/>
          </a:prstGeom>
          <a:noFill/>
        </p:spPr>
        <p:txBody>
          <a:bodyPr wrap="square">
            <a:spAutoFit/>
          </a:bodyPr>
          <a:lstStyle/>
          <a:p>
            <a:pPr algn="just"/>
            <a:r>
              <a:rPr lang="it-IT" sz="1200" b="1" dirty="0"/>
              <a:t>NB: </a:t>
            </a:r>
            <a:r>
              <a:rPr lang="it-IT" sz="1200" dirty="0"/>
              <a:t>Per i progetti di </a:t>
            </a:r>
            <a:r>
              <a:rPr lang="it-IT" sz="1200" b="1" dirty="0"/>
              <a:t>innovazione dell’organizzazione e di innovazione di processo,</a:t>
            </a:r>
            <a:r>
              <a:rPr lang="it-IT" sz="1200" dirty="0"/>
              <a:t> le imprese di grandi dimensioni sono ammissibili solo nell’ambito di un programma congiunto con PMI dove queste ultime sostengono cumulativamente almeno il 30 per cento del totale dei costi ammissibili del progetto di innovazione dell’organizzazione o di innovazione di processo.</a:t>
            </a:r>
          </a:p>
        </p:txBody>
      </p:sp>
      <p:sp>
        <p:nvSpPr>
          <p:cNvPr id="3" name="CasellaDiTesto 2">
            <a:extLst>
              <a:ext uri="{FF2B5EF4-FFF2-40B4-BE49-F238E27FC236}">
                <a16:creationId xmlns:a16="http://schemas.microsoft.com/office/drawing/2014/main" id="{F669E000-2C48-D9E0-3A60-B9A2D05A0669}"/>
              </a:ext>
            </a:extLst>
          </p:cNvPr>
          <p:cNvSpPr txBox="1"/>
          <p:nvPr/>
        </p:nvSpPr>
        <p:spPr>
          <a:xfrm>
            <a:off x="8402580" y="884502"/>
            <a:ext cx="3780625" cy="369332"/>
          </a:xfrm>
          <a:prstGeom prst="rect">
            <a:avLst/>
          </a:prstGeom>
          <a:noFill/>
        </p:spPr>
        <p:txBody>
          <a:bodyPr wrap="square">
            <a:spAutoFit/>
          </a:bodyPr>
          <a:lstStyle/>
          <a:p>
            <a:r>
              <a:rPr lang="it-IT" sz="1800" b="1" dirty="0">
                <a:solidFill>
                  <a:schemeClr val="bg1"/>
                </a:solidFill>
              </a:rPr>
              <a:t>(Titolo I</a:t>
            </a:r>
            <a:r>
              <a:rPr lang="it-IT" b="1" dirty="0">
                <a:solidFill>
                  <a:schemeClr val="bg1"/>
                </a:solidFill>
              </a:rPr>
              <a:t>II </a:t>
            </a:r>
            <a:r>
              <a:rPr lang="it-IT" sz="1800" b="1" dirty="0">
                <a:solidFill>
                  <a:schemeClr val="bg1"/>
                </a:solidFill>
              </a:rPr>
              <a:t>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pic>
        <p:nvPicPr>
          <p:cNvPr id="6" name="Immagine 5">
            <a:extLst>
              <a:ext uri="{FF2B5EF4-FFF2-40B4-BE49-F238E27FC236}">
                <a16:creationId xmlns:a16="http://schemas.microsoft.com/office/drawing/2014/main" id="{725F5534-9616-1C1B-221E-8C17060C591C}"/>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7" name="Rettangolo 6">
            <a:extLst>
              <a:ext uri="{FF2B5EF4-FFF2-40B4-BE49-F238E27FC236}">
                <a16:creationId xmlns:a16="http://schemas.microsoft.com/office/drawing/2014/main" id="{88FFADB6-DA39-2B9B-2705-774697DC79CE}"/>
              </a:ext>
            </a:extLst>
          </p:cNvPr>
          <p:cNvSpPr/>
          <p:nvPr/>
        </p:nvSpPr>
        <p:spPr>
          <a:xfrm>
            <a:off x="5626676" y="1592455"/>
            <a:ext cx="6473378" cy="4006950"/>
          </a:xfrm>
          <a:prstGeom prst="rect">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0259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con angoli arrotondati 11">
            <a:extLst>
              <a:ext uri="{FF2B5EF4-FFF2-40B4-BE49-F238E27FC236}">
                <a16:creationId xmlns:a16="http://schemas.microsoft.com/office/drawing/2014/main" id="{F7D05788-5BDB-D932-E318-C51242258C24}"/>
              </a:ext>
            </a:extLst>
          </p:cNvPr>
          <p:cNvSpPr/>
          <p:nvPr/>
        </p:nvSpPr>
        <p:spPr>
          <a:xfrm>
            <a:off x="240313" y="3844451"/>
            <a:ext cx="4315823" cy="2504318"/>
          </a:xfrm>
          <a:prstGeom prst="roundRect">
            <a:avLst/>
          </a:prstGeom>
          <a:solidFill>
            <a:srgbClr val="F28D2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a:solidFill>
                <a:srgbClr val="4D123F"/>
              </a:solidFill>
            </a:endParaRPr>
          </a:p>
        </p:txBody>
      </p:sp>
      <p:sp>
        <p:nvSpPr>
          <p:cNvPr id="23" name="CasellaDiTesto 22">
            <a:extLst>
              <a:ext uri="{FF2B5EF4-FFF2-40B4-BE49-F238E27FC236}">
                <a16:creationId xmlns:a16="http://schemas.microsoft.com/office/drawing/2014/main" id="{D30B1DA9-D09A-42A2-AEDC-4BBAB36BB58F}"/>
              </a:ext>
            </a:extLst>
          </p:cNvPr>
          <p:cNvSpPr txBox="1"/>
          <p:nvPr/>
        </p:nvSpPr>
        <p:spPr>
          <a:xfrm>
            <a:off x="1154547" y="1406330"/>
            <a:ext cx="10714182" cy="523220"/>
          </a:xfrm>
          <a:prstGeom prst="rect">
            <a:avLst/>
          </a:prstGeom>
          <a:noFill/>
        </p:spPr>
        <p:txBody>
          <a:bodyPr wrap="square" lIns="91440" tIns="45720" rIns="91440" bIns="45720" anchor="t">
            <a:spAutoFit/>
          </a:bodyPr>
          <a:lstStyle/>
          <a:p>
            <a:pPr marL="0" indent="0" algn="just">
              <a:buNone/>
            </a:pPr>
            <a:r>
              <a:rPr lang="it-IT" sz="1400" b="1" kern="0" dirty="0">
                <a:latin typeface="+mn-lt"/>
              </a:rPr>
              <a:t>L’ammontare delle agevolazioni dipende dall’intensità di aiuto in base al regime applicabile e dal tipo di agevolazione prescelta. </a:t>
            </a:r>
          </a:p>
          <a:p>
            <a:pPr marL="0" indent="0" algn="just">
              <a:buNone/>
            </a:pPr>
            <a:endParaRPr lang="it-IT" sz="1400" kern="0" dirty="0">
              <a:latin typeface="+mn-lt"/>
            </a:endParaRPr>
          </a:p>
        </p:txBody>
      </p:sp>
      <p:sp>
        <p:nvSpPr>
          <p:cNvPr id="38" name="Titolo 1">
            <a:extLst>
              <a:ext uri="{FF2B5EF4-FFF2-40B4-BE49-F238E27FC236}">
                <a16:creationId xmlns:a16="http://schemas.microsoft.com/office/drawing/2014/main" id="{33985C62-00DF-481C-B180-70BFC630088C}"/>
              </a:ext>
            </a:extLst>
          </p:cNvPr>
          <p:cNvSpPr txBox="1">
            <a:spLocks/>
          </p:cNvSpPr>
          <p:nvPr/>
        </p:nvSpPr>
        <p:spPr>
          <a:xfrm>
            <a:off x="515558" y="286355"/>
            <a:ext cx="9819932"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CONTRATTO DI SVILUPPO </a:t>
            </a:r>
          </a:p>
          <a:p>
            <a:r>
              <a:rPr lang="it-IT" sz="1800" b="1" kern="0" dirty="0">
                <a:solidFill>
                  <a:srgbClr val="FFFFFF"/>
                </a:solidFill>
                <a:latin typeface="DINPro-Light" panose="02000504040000020003" pitchFamily="50" charset="0"/>
                <a:ea typeface="+mn-ea"/>
                <a:cs typeface="+mn-cs"/>
              </a:rPr>
              <a:t>La copertura finanziaria delle iniziative</a:t>
            </a:r>
          </a:p>
        </p:txBody>
      </p:sp>
      <p:sp>
        <p:nvSpPr>
          <p:cNvPr id="3" name="Rettangolo 1">
            <a:extLst>
              <a:ext uri="{FF2B5EF4-FFF2-40B4-BE49-F238E27FC236}">
                <a16:creationId xmlns:a16="http://schemas.microsoft.com/office/drawing/2014/main" id="{7697D242-0245-383D-3046-F69057A27FD7}"/>
              </a:ext>
            </a:extLst>
          </p:cNvPr>
          <p:cNvSpPr>
            <a:spLocks noChangeArrowheads="1"/>
          </p:cNvSpPr>
          <p:nvPr/>
        </p:nvSpPr>
        <p:spPr bwMode="auto">
          <a:xfrm>
            <a:off x="5425524" y="5134405"/>
            <a:ext cx="6108715" cy="1384995"/>
          </a:xfrm>
          <a:prstGeom prst="rect">
            <a:avLst/>
          </a:prstGeom>
          <a:noFill/>
          <a:ln w="9525">
            <a:noFill/>
            <a:miter lim="800000"/>
            <a:headEnd/>
            <a:tailEnd/>
          </a:ln>
        </p:spPr>
        <p:txBody>
          <a:bodyPr wrap="square">
            <a:spAutoFit/>
          </a:bodyPr>
          <a:lstStyle/>
          <a:p>
            <a:pPr algn="just" fontAlgn="auto">
              <a:spcBef>
                <a:spcPts val="600"/>
              </a:spcBef>
              <a:spcAft>
                <a:spcPts val="0"/>
              </a:spcAft>
              <a:buClr>
                <a:srgbClr val="C00000"/>
              </a:buClr>
              <a:defRPr/>
            </a:pPr>
            <a:r>
              <a:rPr lang="it-IT" sz="1400" dirty="0">
                <a:latin typeface="Calibri" panose="020F0502020204030204" pitchFamily="34" charset="0"/>
              </a:rPr>
              <a:t>La parte delle spese non coperte dalle agevolazioni deve trovare copertura attraverso </a:t>
            </a:r>
            <a:r>
              <a:rPr lang="it-IT" sz="1400" b="1" dirty="0">
                <a:solidFill>
                  <a:srgbClr val="C00000"/>
                </a:solidFill>
                <a:latin typeface="Calibri" panose="020F0502020204030204" pitchFamily="34" charset="0"/>
              </a:rPr>
              <a:t>risorse</a:t>
            </a:r>
            <a:r>
              <a:rPr lang="it-IT" sz="1400" b="1" dirty="0">
                <a:solidFill>
                  <a:srgbClr val="FF0000"/>
                </a:solidFill>
                <a:latin typeface="Calibri" panose="020F0502020204030204" pitchFamily="34" charset="0"/>
              </a:rPr>
              <a:t> </a:t>
            </a:r>
            <a:r>
              <a:rPr lang="it-IT" sz="1400" b="1" dirty="0">
                <a:solidFill>
                  <a:srgbClr val="C00000"/>
                </a:solidFill>
                <a:latin typeface="Calibri" panose="020F0502020204030204" pitchFamily="34" charset="0"/>
              </a:rPr>
              <a:t>proprie</a:t>
            </a:r>
            <a:r>
              <a:rPr lang="it-IT" sz="1400" dirty="0">
                <a:latin typeface="Calibri" panose="020F0502020204030204" pitchFamily="34" charset="0"/>
              </a:rPr>
              <a:t> ovvero mediante </a:t>
            </a:r>
            <a:r>
              <a:rPr lang="it-IT" sz="1400" b="1" dirty="0">
                <a:solidFill>
                  <a:srgbClr val="C00000"/>
                </a:solidFill>
                <a:latin typeface="Calibri" panose="020F0502020204030204" pitchFamily="34" charset="0"/>
              </a:rPr>
              <a:t>finanziamento esterno. </a:t>
            </a:r>
            <a:r>
              <a:rPr lang="it-IT" sz="1400" dirty="0">
                <a:latin typeface="Calibri" panose="020F0502020204030204" pitchFamily="34" charset="0"/>
              </a:rPr>
              <a:t>A tal fine in fase di presentazione l’impresa deve presentare </a:t>
            </a:r>
            <a:r>
              <a:rPr lang="it-IT" sz="1400" u="sng" dirty="0">
                <a:latin typeface="Calibri" panose="020F0502020204030204" pitchFamily="34" charset="0"/>
              </a:rPr>
              <a:t>apposite lettere bancarie</a:t>
            </a:r>
            <a:r>
              <a:rPr lang="it-IT" sz="1400" dirty="0">
                <a:latin typeface="Calibri" panose="020F0502020204030204" pitchFamily="34" charset="0"/>
              </a:rPr>
              <a:t>. </a:t>
            </a:r>
          </a:p>
          <a:p>
            <a:pPr algn="ctr"/>
            <a:endParaRPr lang="it-IT" sz="1400" dirty="0">
              <a:solidFill>
                <a:srgbClr val="FF0000"/>
              </a:solidFill>
              <a:latin typeface="Calibri" panose="020F0502020204030204" pitchFamily="34" charset="0"/>
            </a:endParaRPr>
          </a:p>
          <a:p>
            <a:pPr algn="just"/>
            <a:r>
              <a:rPr lang="it-IT" sz="1400" dirty="0">
                <a:latin typeface="Calibri" panose="020F0502020204030204" pitchFamily="34" charset="0"/>
              </a:rPr>
              <a:t>La copertura complessiva deve tener conto anche dell’IVA, e delle spese ritenute non ammissibili dalla valutazione istruttoria o non richieste alle agevolazioni.</a:t>
            </a:r>
            <a:endParaRPr lang="it-IT" sz="1400" dirty="0">
              <a:highlight>
                <a:srgbClr val="FFFF00"/>
              </a:highlight>
              <a:latin typeface="Calibri" panose="020F0502020204030204" pitchFamily="34" charset="0"/>
            </a:endParaRPr>
          </a:p>
        </p:txBody>
      </p:sp>
      <p:sp>
        <p:nvSpPr>
          <p:cNvPr id="6" name="Rettangolo con angoli arrotondati 5">
            <a:extLst>
              <a:ext uri="{FF2B5EF4-FFF2-40B4-BE49-F238E27FC236}">
                <a16:creationId xmlns:a16="http://schemas.microsoft.com/office/drawing/2014/main" id="{B9FCB8B9-CD65-BE34-2501-E8B249267AA5}"/>
              </a:ext>
            </a:extLst>
          </p:cNvPr>
          <p:cNvSpPr/>
          <p:nvPr/>
        </p:nvSpPr>
        <p:spPr bwMode="auto">
          <a:xfrm>
            <a:off x="753360" y="2205092"/>
            <a:ext cx="1700514" cy="715089"/>
          </a:xfrm>
          <a:prstGeom prst="roundRect">
            <a:avLst/>
          </a:prstGeom>
          <a:noFill/>
          <a:ln w="15875">
            <a:solidFill>
              <a:srgbClr val="007859"/>
            </a:solidFill>
          </a:ln>
          <a:effectLst/>
        </p:spPr>
        <p:txBody>
          <a:bodyPr wrap="square" lIns="0" tIns="0" rIns="0" bIns="0" rtlCol="0" anchor="t">
            <a:spAutoFit/>
          </a:bodyPr>
          <a:lstStyle/>
          <a:p>
            <a:pPr algn="ctr"/>
            <a:r>
              <a:rPr lang="it-IT" sz="1400" b="1" dirty="0">
                <a:ln w="0"/>
              </a:rPr>
              <a:t>SI PUÒ SCEGLIERE TRA DUE MODALITA DI AGEVOLAZIONE</a:t>
            </a:r>
          </a:p>
        </p:txBody>
      </p:sp>
      <p:sp>
        <p:nvSpPr>
          <p:cNvPr id="7" name="Rettangolo con angoli arrotondati 6">
            <a:extLst>
              <a:ext uri="{FF2B5EF4-FFF2-40B4-BE49-F238E27FC236}">
                <a16:creationId xmlns:a16="http://schemas.microsoft.com/office/drawing/2014/main" id="{7CE5FFC9-2E67-FA25-24B9-36F7BC691D01}"/>
              </a:ext>
            </a:extLst>
          </p:cNvPr>
          <p:cNvSpPr/>
          <p:nvPr/>
        </p:nvSpPr>
        <p:spPr>
          <a:xfrm>
            <a:off x="2881746" y="1877305"/>
            <a:ext cx="8986982" cy="1708578"/>
          </a:xfrm>
          <a:prstGeom prst="roundRect">
            <a:avLst/>
          </a:prstGeom>
          <a:noFill/>
          <a:ln>
            <a:solidFill>
              <a:srgbClr val="007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a:solidFill>
                <a:srgbClr val="4D123F"/>
              </a:solidFill>
            </a:endParaRPr>
          </a:p>
        </p:txBody>
      </p:sp>
      <p:sp>
        <p:nvSpPr>
          <p:cNvPr id="8" name="Rettangolo 7">
            <a:extLst>
              <a:ext uri="{FF2B5EF4-FFF2-40B4-BE49-F238E27FC236}">
                <a16:creationId xmlns:a16="http://schemas.microsoft.com/office/drawing/2014/main" id="{C47B19CC-F0D7-411A-AC99-8DA6E30A13D1}"/>
              </a:ext>
            </a:extLst>
          </p:cNvPr>
          <p:cNvSpPr/>
          <p:nvPr/>
        </p:nvSpPr>
        <p:spPr>
          <a:xfrm>
            <a:off x="2881745" y="1960862"/>
            <a:ext cx="8700655" cy="1600438"/>
          </a:xfrm>
          <a:prstGeom prst="rect">
            <a:avLst/>
          </a:prstGeom>
        </p:spPr>
        <p:txBody>
          <a:bodyPr wrap="square">
            <a:spAutoFit/>
          </a:bodyPr>
          <a:lstStyle/>
          <a:p>
            <a:pPr marL="342900" indent="-342900">
              <a:buFont typeface="+mj-lt"/>
              <a:buAutoNum type="alphaUcPeriod"/>
            </a:pPr>
            <a:r>
              <a:rPr lang="it-IT" sz="1400" b="1" kern="0" dirty="0">
                <a:solidFill>
                  <a:srgbClr val="007859"/>
                </a:solidFill>
              </a:rPr>
              <a:t>Solo contributo a fondo perduto</a:t>
            </a:r>
            <a:r>
              <a:rPr lang="it-IT" sz="1400" kern="0" dirty="0"/>
              <a:t>: assorbe la % di aiuto per il valore nominale del contributo richiesto (1% contributo = 1% ESL)</a:t>
            </a:r>
          </a:p>
          <a:p>
            <a:pPr marL="342900" indent="-342900">
              <a:buFont typeface="+mj-lt"/>
              <a:buAutoNum type="alphaUcPeriod"/>
            </a:pPr>
            <a:endParaRPr lang="it-IT" sz="1400" kern="0" dirty="0"/>
          </a:p>
          <a:p>
            <a:pPr marL="342900" indent="-342900">
              <a:buAutoNum type="alphaUcPeriod"/>
            </a:pPr>
            <a:r>
              <a:rPr lang="it-IT" sz="1400" b="1" kern="0" dirty="0">
                <a:solidFill>
                  <a:srgbClr val="007859"/>
                </a:solidFill>
              </a:rPr>
              <a:t>Mix agevolazioni: contributo a fondo perduto + finanziamento agevolato </a:t>
            </a:r>
            <a:r>
              <a:rPr lang="it-IT" sz="1400" kern="0" dirty="0"/>
              <a:t>assorbe la % del valore nominale del contributo richiesto + </a:t>
            </a:r>
            <a:r>
              <a:rPr lang="it-IT" sz="1400" b="1" kern="0" dirty="0"/>
              <a:t>% di aiuto in termini di tasso di interesse </a:t>
            </a:r>
            <a:r>
              <a:rPr lang="it-IT" sz="1400" kern="0" dirty="0"/>
              <a:t>applicato al finanziamento agevolato, il cui valore dipende</a:t>
            </a:r>
            <a:r>
              <a:rPr lang="it-IT" sz="1400" dirty="0">
                <a:latin typeface="Calibri" panose="020F0502020204030204" pitchFamily="34" charset="0"/>
              </a:rPr>
              <a:t> da diversi fattori: planning temporale degli investimenti, valore del </a:t>
            </a:r>
            <a:r>
              <a:rPr lang="it-IT" sz="1400" i="1" dirty="0" err="1">
                <a:latin typeface="Calibri" panose="020F0502020204030204" pitchFamily="34" charset="0"/>
              </a:rPr>
              <a:t>reference</a:t>
            </a:r>
            <a:r>
              <a:rPr lang="it-IT" sz="1400" i="1" dirty="0">
                <a:latin typeface="Calibri" panose="020F0502020204030204" pitchFamily="34" charset="0"/>
              </a:rPr>
              <a:t> rate al momento della concessione delle agevolazioni, </a:t>
            </a:r>
            <a:r>
              <a:rPr lang="it-IT" sz="1400" dirty="0">
                <a:latin typeface="Calibri" panose="020F0502020204030204" pitchFamily="34" charset="0"/>
              </a:rPr>
              <a:t>rating riconosciuto all’impresa</a:t>
            </a:r>
            <a:r>
              <a:rPr lang="it-IT" sz="1400" kern="0" dirty="0"/>
              <a:t>. </a:t>
            </a:r>
          </a:p>
        </p:txBody>
      </p:sp>
      <p:sp>
        <p:nvSpPr>
          <p:cNvPr id="9" name="Rettangolo con angoli arrotondati 8">
            <a:extLst>
              <a:ext uri="{FF2B5EF4-FFF2-40B4-BE49-F238E27FC236}">
                <a16:creationId xmlns:a16="http://schemas.microsoft.com/office/drawing/2014/main" id="{2DE2F7EA-A9A4-4231-46ED-95D41736BEDC}"/>
              </a:ext>
            </a:extLst>
          </p:cNvPr>
          <p:cNvSpPr/>
          <p:nvPr/>
        </p:nvSpPr>
        <p:spPr bwMode="auto">
          <a:xfrm>
            <a:off x="5956917" y="3915191"/>
            <a:ext cx="5025707" cy="715089"/>
          </a:xfrm>
          <a:prstGeom prst="roundRect">
            <a:avLst/>
          </a:prstGeom>
          <a:solidFill>
            <a:srgbClr val="EF7598"/>
          </a:solidFill>
          <a:ln w="15875">
            <a:noFill/>
          </a:ln>
          <a:effectLst/>
        </p:spPr>
        <p:txBody>
          <a:bodyPr wrap="square" lIns="0" tIns="0" rIns="0" bIns="0" rtlCol="0" anchor="t">
            <a:spAutoFit/>
          </a:bodyPr>
          <a:lstStyle/>
          <a:p>
            <a:pPr algn="ctr"/>
            <a:r>
              <a:rPr lang="it-IT" sz="1400" b="1" dirty="0">
                <a:latin typeface="Calibri" panose="020F0502020204030204" pitchFamily="34" charset="0"/>
              </a:rPr>
              <a:t>Attenzione: per le imprese che richiedono gli aiuti a finalità regionale (Art. 14 </a:t>
            </a:r>
            <a:r>
              <a:rPr lang="it-IT" sz="1400" b="1" dirty="0" err="1">
                <a:latin typeface="Calibri" panose="020F0502020204030204" pitchFamily="34" charset="0"/>
              </a:rPr>
              <a:t>Gber</a:t>
            </a:r>
            <a:r>
              <a:rPr lang="it-IT" sz="1400" b="1" dirty="0">
                <a:latin typeface="Calibri" panose="020F0502020204030204" pitchFamily="34" charset="0"/>
              </a:rPr>
              <a:t>) o il regime TPA o CISAF almeno il 25% delle coperture deve essere priva di qualsiasi tipo di sostegno pubblico.</a:t>
            </a:r>
          </a:p>
        </p:txBody>
      </p:sp>
      <p:sp>
        <p:nvSpPr>
          <p:cNvPr id="11" name="CasellaDiTesto 10">
            <a:extLst>
              <a:ext uri="{FF2B5EF4-FFF2-40B4-BE49-F238E27FC236}">
                <a16:creationId xmlns:a16="http://schemas.microsoft.com/office/drawing/2014/main" id="{85553162-1BB6-AD21-AD3B-C3D8FDB66099}"/>
              </a:ext>
            </a:extLst>
          </p:cNvPr>
          <p:cNvSpPr txBox="1"/>
          <p:nvPr/>
        </p:nvSpPr>
        <p:spPr>
          <a:xfrm>
            <a:off x="338747" y="3999836"/>
            <a:ext cx="4230254" cy="2246769"/>
          </a:xfrm>
          <a:prstGeom prst="rect">
            <a:avLst/>
          </a:prstGeom>
          <a:noFill/>
        </p:spPr>
        <p:txBody>
          <a:bodyPr wrap="square">
            <a:spAutoFit/>
          </a:bodyPr>
          <a:lstStyle/>
          <a:p>
            <a:pPr algn="ctr"/>
            <a:r>
              <a:rPr lang="it-IT" sz="1400" b="1" kern="0" dirty="0"/>
              <a:t>L’eventuale finanziamento agevolato:</a:t>
            </a:r>
          </a:p>
          <a:p>
            <a:pPr marL="285750" indent="-285750">
              <a:buFont typeface="Arial" panose="020B0604020202020204" pitchFamily="34" charset="0"/>
              <a:buChar char="•"/>
            </a:pPr>
            <a:r>
              <a:rPr lang="it-IT" sz="1400" kern="0" dirty="0"/>
              <a:t>è concesso  nel limite massimo del </a:t>
            </a:r>
            <a:r>
              <a:rPr lang="it-IT" sz="1400" b="1" kern="0" dirty="0"/>
              <a:t>75%</a:t>
            </a:r>
            <a:r>
              <a:rPr lang="it-IT" sz="1400" kern="0" dirty="0"/>
              <a:t> delle spese ammissibili;</a:t>
            </a:r>
          </a:p>
          <a:p>
            <a:pPr marL="285750" indent="-285750">
              <a:buFont typeface="Arial" panose="020B0604020202020204" pitchFamily="34" charset="0"/>
              <a:buChar char="•"/>
            </a:pPr>
            <a:r>
              <a:rPr lang="it-IT" sz="1400" kern="0" dirty="0"/>
              <a:t>è assistito da </a:t>
            </a:r>
            <a:r>
              <a:rPr lang="it-IT" sz="1400" b="1" kern="0" dirty="0"/>
              <a:t>idonee garanzie</a:t>
            </a:r>
            <a:r>
              <a:rPr lang="it-IT" sz="1400" kern="0" dirty="0"/>
              <a:t> ipotecarie, bancarie e/o assicurative</a:t>
            </a:r>
          </a:p>
          <a:p>
            <a:pPr marL="285750" indent="-285750">
              <a:buFont typeface="Arial" panose="020B0604020202020204" pitchFamily="34" charset="0"/>
              <a:buChar char="•"/>
            </a:pPr>
            <a:r>
              <a:rPr lang="it-IT" sz="1400" kern="0" dirty="0"/>
              <a:t>ha una </a:t>
            </a:r>
            <a:r>
              <a:rPr lang="it-IT" sz="1400" b="1" kern="0" dirty="0"/>
              <a:t>durata massima di dieci anni </a:t>
            </a:r>
            <a:r>
              <a:rPr lang="it-IT" sz="1400" kern="0" dirty="0"/>
              <a:t>+ preammortamento Max 4 anni.</a:t>
            </a:r>
          </a:p>
          <a:p>
            <a:pPr marL="285750" indent="-285750">
              <a:buFont typeface="Arial" panose="020B0604020202020204" pitchFamily="34" charset="0"/>
              <a:buChar char="•"/>
            </a:pPr>
            <a:r>
              <a:rPr lang="it-IT" sz="1400" kern="0" dirty="0"/>
              <a:t>gode di un </a:t>
            </a:r>
            <a:r>
              <a:rPr lang="it-IT" sz="1400" b="1" kern="0" dirty="0"/>
              <a:t>tasso agevolato </a:t>
            </a:r>
            <a:r>
              <a:rPr lang="it-IT" sz="1400" kern="0" dirty="0"/>
              <a:t>pari al 20% del </a:t>
            </a:r>
            <a:r>
              <a:rPr lang="it-IT" sz="1400" kern="0" dirty="0" err="1"/>
              <a:t>reference</a:t>
            </a:r>
            <a:r>
              <a:rPr lang="it-IT" sz="1400" kern="0" dirty="0"/>
              <a:t> rate +  un margine legato </a:t>
            </a:r>
            <a:r>
              <a:rPr lang="it-IT" sz="1400" dirty="0"/>
              <a:t>del rating delle imprese beneficiarie</a:t>
            </a:r>
            <a:endParaRPr lang="it-IT" sz="1400" kern="0" dirty="0"/>
          </a:p>
        </p:txBody>
      </p:sp>
      <p:sp>
        <p:nvSpPr>
          <p:cNvPr id="13" name="Rettangolo con angoli arrotondati 12">
            <a:extLst>
              <a:ext uri="{FF2B5EF4-FFF2-40B4-BE49-F238E27FC236}">
                <a16:creationId xmlns:a16="http://schemas.microsoft.com/office/drawing/2014/main" id="{219ED589-AD8C-2A4B-3946-02FAF79A17A5}"/>
              </a:ext>
            </a:extLst>
          </p:cNvPr>
          <p:cNvSpPr/>
          <p:nvPr/>
        </p:nvSpPr>
        <p:spPr>
          <a:xfrm>
            <a:off x="5307058" y="4954551"/>
            <a:ext cx="6227181" cy="1728842"/>
          </a:xfrm>
          <a:prstGeom prst="roundRect">
            <a:avLst/>
          </a:prstGeom>
          <a:noFill/>
          <a:ln>
            <a:solidFill>
              <a:srgbClr val="007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a:solidFill>
                <a:schemeClr val="tx1"/>
              </a:solidFill>
            </a:endParaRPr>
          </a:p>
        </p:txBody>
      </p:sp>
      <p:pic>
        <p:nvPicPr>
          <p:cNvPr id="14" name="Immagine 13">
            <a:extLst>
              <a:ext uri="{FF2B5EF4-FFF2-40B4-BE49-F238E27FC236}">
                <a16:creationId xmlns:a16="http://schemas.microsoft.com/office/drawing/2014/main" id="{7AD81604-62D0-FE47-1E11-95174FBA2BB2}"/>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16" name="CasellaDiTesto 15">
            <a:extLst>
              <a:ext uri="{FF2B5EF4-FFF2-40B4-BE49-F238E27FC236}">
                <a16:creationId xmlns:a16="http://schemas.microsoft.com/office/drawing/2014/main" id="{9550DCB1-5253-ADDB-C113-333FDDA0471A}"/>
              </a:ext>
            </a:extLst>
          </p:cNvPr>
          <p:cNvSpPr txBox="1"/>
          <p:nvPr/>
        </p:nvSpPr>
        <p:spPr>
          <a:xfrm>
            <a:off x="8828689" y="882490"/>
            <a:ext cx="3150875" cy="369332"/>
          </a:xfrm>
          <a:prstGeom prst="rect">
            <a:avLst/>
          </a:prstGeom>
          <a:noFill/>
        </p:spPr>
        <p:txBody>
          <a:bodyPr wrap="square">
            <a:spAutoFit/>
          </a:bodyPr>
          <a:lstStyle/>
          <a:p>
            <a:r>
              <a:rPr lang="it-IT" sz="1800" b="1" dirty="0">
                <a:solidFill>
                  <a:schemeClr val="bg1"/>
                </a:solidFill>
              </a:rPr>
              <a:t>(Dm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287356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AA5D0-39EA-5F82-E1C8-91BE73B07FB9}"/>
            </a:ext>
          </a:extLst>
        </p:cNvPr>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0AF11D3-155C-96FF-A9F8-0D4DB500A336}"/>
              </a:ext>
            </a:extLst>
          </p:cNvPr>
          <p:cNvSpPr txBox="1">
            <a:spLocks/>
          </p:cNvSpPr>
          <p:nvPr/>
        </p:nvSpPr>
        <p:spPr>
          <a:xfrm>
            <a:off x="10632504" y="6381750"/>
            <a:ext cx="1219200" cy="476250"/>
          </a:xfrm>
          <a:prstGeom prst="rect">
            <a:avLst/>
          </a:prstGeom>
        </p:spPr>
        <p:txBody>
          <a:bodyPr/>
          <a:lstStyle>
            <a:defPPr>
              <a:defRPr lang="it-IT"/>
            </a:defPPr>
            <a:lvl1pPr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a:lstStyle>
          <a:p>
            <a:pPr algn="r">
              <a:defRPr/>
            </a:pPr>
            <a:fld id="{F412A651-9F38-46A3-9F64-D63BD7A9D8EC}" type="slidenum">
              <a:rPr lang="it-IT" sz="1200" smtClean="0"/>
              <a:pPr algn="r">
                <a:defRPr/>
              </a:pPr>
              <a:t>22</a:t>
            </a:fld>
            <a:endParaRPr lang="it-IT" sz="1200"/>
          </a:p>
        </p:txBody>
      </p:sp>
      <p:sp>
        <p:nvSpPr>
          <p:cNvPr id="2" name="Segnaposto contenuto 1">
            <a:extLst>
              <a:ext uri="{FF2B5EF4-FFF2-40B4-BE49-F238E27FC236}">
                <a16:creationId xmlns:a16="http://schemas.microsoft.com/office/drawing/2014/main" id="{6DE41DC5-E4F8-3150-D492-BDD112DBD4FE}"/>
              </a:ext>
            </a:extLst>
          </p:cNvPr>
          <p:cNvSpPr>
            <a:spLocks noGrp="1"/>
          </p:cNvSpPr>
          <p:nvPr>
            <p:ph sz="quarter" idx="11"/>
          </p:nvPr>
        </p:nvSpPr>
        <p:spPr>
          <a:xfrm>
            <a:off x="495069" y="430473"/>
            <a:ext cx="8763759" cy="503237"/>
          </a:xfrm>
        </p:spPr>
        <p:txBody>
          <a:bodyPr>
            <a:normAutofit fontScale="25000" lnSpcReduction="20000"/>
          </a:bodyPr>
          <a:lstStyle/>
          <a:p>
            <a:pPr marL="0" indent="0">
              <a:buNone/>
            </a:pPr>
            <a:r>
              <a:rPr lang="it-IT" sz="12800" kern="0" dirty="0">
                <a:solidFill>
                  <a:srgbClr val="FFFFFF"/>
                </a:solidFill>
                <a:latin typeface="DINPro-Light" panose="02000504040000020003" pitchFamily="50" charset="0"/>
              </a:rPr>
              <a:t>CONTRATTI DI SVILUPPO</a:t>
            </a:r>
          </a:p>
          <a:p>
            <a:endParaRPr lang="it-IT" dirty="0"/>
          </a:p>
        </p:txBody>
      </p:sp>
      <p:sp>
        <p:nvSpPr>
          <p:cNvPr id="3" name="CasellaDiTesto 2">
            <a:extLst>
              <a:ext uri="{FF2B5EF4-FFF2-40B4-BE49-F238E27FC236}">
                <a16:creationId xmlns:a16="http://schemas.microsoft.com/office/drawing/2014/main" id="{FEB5D00A-AC8C-684B-5F78-CB8B9DF81572}"/>
              </a:ext>
            </a:extLst>
          </p:cNvPr>
          <p:cNvSpPr txBox="1"/>
          <p:nvPr/>
        </p:nvSpPr>
        <p:spPr>
          <a:xfrm>
            <a:off x="4094811" y="2475099"/>
            <a:ext cx="9254836" cy="2646878"/>
          </a:xfrm>
          <a:prstGeom prst="rect">
            <a:avLst/>
          </a:prstGeom>
          <a:noFill/>
        </p:spPr>
        <p:txBody>
          <a:bodyPr wrap="square">
            <a:spAutoFit/>
          </a:bodyPr>
          <a:lstStyle/>
          <a:p>
            <a:pPr lvl="0" algn="just">
              <a:buClr>
                <a:srgbClr val="00B050"/>
              </a:buClr>
            </a:pPr>
            <a:r>
              <a:rPr lang="it-IT" sz="2800" b="1" dirty="0">
                <a:solidFill>
                  <a:srgbClr val="007859"/>
                </a:solidFill>
                <a:latin typeface="Calibri" panose="020F0502020204030204" pitchFamily="34" charset="0"/>
              </a:rPr>
              <a:t>GLI SPORTELLI ATTIVI:</a:t>
            </a:r>
          </a:p>
          <a:p>
            <a:pPr marL="457200" lvl="0" indent="-457200" algn="just">
              <a:buClr>
                <a:srgbClr val="00B050"/>
              </a:buClr>
              <a:buFont typeface="Arial" panose="020B0604020202020204" pitchFamily="34" charset="0"/>
              <a:buChar char="•"/>
            </a:pPr>
            <a:r>
              <a:rPr lang="it-IT" sz="2400" b="1" dirty="0">
                <a:ln w="0"/>
              </a:rPr>
              <a:t>Sportello ordinario    </a:t>
            </a:r>
          </a:p>
          <a:p>
            <a:pPr marL="457200" indent="-457200" algn="just">
              <a:buClr>
                <a:srgbClr val="00B050"/>
              </a:buClr>
              <a:buFont typeface="Arial" panose="020B0604020202020204" pitchFamily="34" charset="0"/>
              <a:buChar char="•"/>
            </a:pPr>
            <a:r>
              <a:rPr lang="it-IT" sz="2400" b="1" dirty="0">
                <a:ln w="0"/>
              </a:rPr>
              <a:t>Sportello automotive</a:t>
            </a:r>
            <a:r>
              <a:rPr lang="it-IT" sz="2400" dirty="0">
                <a:ln w="0"/>
              </a:rPr>
              <a:t> (temporaneamente sospeso)</a:t>
            </a:r>
          </a:p>
          <a:p>
            <a:pPr marL="457200" lvl="0" indent="-457200" algn="just">
              <a:buClr>
                <a:srgbClr val="00B050"/>
              </a:buClr>
              <a:buFont typeface="Arial" panose="020B0604020202020204" pitchFamily="34" charset="0"/>
              <a:buChar char="•"/>
            </a:pPr>
            <a:r>
              <a:rPr lang="it-IT" sz="2400" b="1" dirty="0">
                <a:ln w="0"/>
              </a:rPr>
              <a:t>Sportello semiconduttori</a:t>
            </a:r>
          </a:p>
          <a:p>
            <a:pPr marL="457200" indent="-457200" algn="just">
              <a:buClr>
                <a:srgbClr val="00B050"/>
              </a:buClr>
              <a:buFont typeface="Arial" panose="020B0604020202020204" pitchFamily="34" charset="0"/>
              <a:buChar char="•"/>
            </a:pPr>
            <a:r>
              <a:rPr lang="it-IT" sz="2400" b="1" dirty="0">
                <a:ln w="0"/>
              </a:rPr>
              <a:t>Sportello autobus elettrici </a:t>
            </a:r>
          </a:p>
          <a:p>
            <a:pPr marL="457200" indent="-457200" algn="just">
              <a:buClr>
                <a:srgbClr val="00B050"/>
              </a:buClr>
              <a:buFont typeface="Arial" panose="020B0604020202020204" pitchFamily="34" charset="0"/>
              <a:buChar char="•"/>
            </a:pPr>
            <a:r>
              <a:rPr lang="it-IT" sz="2400" b="1" dirty="0">
                <a:ln w="0"/>
              </a:rPr>
              <a:t>Sportello PN RIC </a:t>
            </a:r>
          </a:p>
          <a:p>
            <a:pPr algn="just">
              <a:buClr>
                <a:srgbClr val="00B050"/>
              </a:buClr>
            </a:pPr>
            <a:endParaRPr lang="it-IT" sz="1800" dirty="0">
              <a:latin typeface="Calibri" panose="020F0502020204030204" pitchFamily="34" charset="0"/>
            </a:endParaRPr>
          </a:p>
        </p:txBody>
      </p:sp>
    </p:spTree>
    <p:extLst>
      <p:ext uri="{BB962C8B-B14F-4D97-AF65-F5344CB8AC3E}">
        <p14:creationId xmlns:p14="http://schemas.microsoft.com/office/powerpoint/2010/main" val="3243853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a:extLst>
              <a:ext uri="{FF2B5EF4-FFF2-40B4-BE49-F238E27FC236}">
                <a16:creationId xmlns:a16="http://schemas.microsoft.com/office/drawing/2014/main" id="{78496188-4737-4595-9C3E-765DA57145B8}"/>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2" name="Titolo 1">
            <a:extLst>
              <a:ext uri="{FF2B5EF4-FFF2-40B4-BE49-F238E27FC236}">
                <a16:creationId xmlns:a16="http://schemas.microsoft.com/office/drawing/2014/main" id="{D0886944-CECD-4CDF-7D62-70AE90E64929}"/>
              </a:ext>
            </a:extLst>
          </p:cNvPr>
          <p:cNvSpPr txBox="1">
            <a:spLocks/>
          </p:cNvSpPr>
          <p:nvPr/>
        </p:nvSpPr>
        <p:spPr>
          <a:xfrm>
            <a:off x="562999" y="210645"/>
            <a:ext cx="7837871"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SPORTELLO AUTOMOTIVE</a:t>
            </a:r>
          </a:p>
        </p:txBody>
      </p:sp>
      <p:sp>
        <p:nvSpPr>
          <p:cNvPr id="3" name="CasellaDiTesto 2">
            <a:extLst>
              <a:ext uri="{FF2B5EF4-FFF2-40B4-BE49-F238E27FC236}">
                <a16:creationId xmlns:a16="http://schemas.microsoft.com/office/drawing/2014/main" id="{316D276B-0B34-F779-C7F1-A8A97C45E512}"/>
              </a:ext>
            </a:extLst>
          </p:cNvPr>
          <p:cNvSpPr txBox="1"/>
          <p:nvPr/>
        </p:nvSpPr>
        <p:spPr>
          <a:xfrm>
            <a:off x="5199099" y="934195"/>
            <a:ext cx="6600489" cy="646331"/>
          </a:xfrm>
          <a:prstGeom prst="rect">
            <a:avLst/>
          </a:prstGeom>
          <a:noFill/>
        </p:spPr>
        <p:txBody>
          <a:bodyPr wrap="square">
            <a:spAutoFit/>
          </a:bodyPr>
          <a:lstStyle/>
          <a:p>
            <a:r>
              <a:rPr lang="it-IT" b="1" dirty="0">
                <a:solidFill>
                  <a:schemeClr val="bg1"/>
                </a:solidFill>
              </a:rPr>
              <a:t>DPCM 4 agosto 2022 -  D.D. 10 Ottobre 2022 e 14 novembre 2022 </a:t>
            </a:r>
          </a:p>
          <a:p>
            <a:r>
              <a:rPr lang="it-IT" b="1" dirty="0"/>
              <a:t> </a:t>
            </a:r>
          </a:p>
        </p:txBody>
      </p:sp>
      <p:sp>
        <p:nvSpPr>
          <p:cNvPr id="10" name="Rettangolo 9">
            <a:extLst>
              <a:ext uri="{FF2B5EF4-FFF2-40B4-BE49-F238E27FC236}">
                <a16:creationId xmlns:a16="http://schemas.microsoft.com/office/drawing/2014/main" id="{5EC3D312-6A04-64A1-81D8-7359DF67932D}"/>
              </a:ext>
            </a:extLst>
          </p:cNvPr>
          <p:cNvSpPr/>
          <p:nvPr/>
        </p:nvSpPr>
        <p:spPr>
          <a:xfrm>
            <a:off x="344478" y="2511044"/>
            <a:ext cx="3359753" cy="1600438"/>
          </a:xfrm>
          <a:prstGeom prst="rect">
            <a:avLst/>
          </a:prstGeom>
        </p:spPr>
        <p:txBody>
          <a:bodyPr wrap="square">
            <a:spAutoFit/>
          </a:bodyPr>
          <a:lstStyle/>
          <a:p>
            <a:pPr algn="just"/>
            <a:r>
              <a:rPr lang="it-IT" sz="1400" dirty="0"/>
              <a:t> </a:t>
            </a:r>
            <a:r>
              <a:rPr lang="it-IT" sz="1400" b="1" dirty="0"/>
              <a:t>525 milioni di euro a valere sul Fondo automotive </a:t>
            </a:r>
            <a:r>
              <a:rPr lang="it-IT" sz="1400" dirty="0"/>
              <a:t>(</a:t>
            </a:r>
            <a:r>
              <a:rPr lang="it-IT" sz="1400" dirty="0" err="1"/>
              <a:t>D.l.</a:t>
            </a:r>
            <a:r>
              <a:rPr lang="it-IT" sz="1400" dirty="0"/>
              <a:t> n. 17/2022)</a:t>
            </a:r>
          </a:p>
          <a:p>
            <a:pPr algn="just"/>
            <a:endParaRPr lang="it-IT" sz="1400" dirty="0"/>
          </a:p>
          <a:p>
            <a:pPr algn="just"/>
            <a:r>
              <a:rPr lang="it-IT" sz="1400" b="1" dirty="0"/>
              <a:t>I FASE </a:t>
            </a:r>
            <a:r>
              <a:rPr lang="it-IT" sz="1400" dirty="0"/>
              <a:t>: Dotazione  201,4  milioni di euro </a:t>
            </a:r>
          </a:p>
          <a:p>
            <a:pPr algn="just"/>
            <a:r>
              <a:rPr lang="it-IT" sz="1400" b="1" dirty="0"/>
              <a:t>II FASE </a:t>
            </a:r>
            <a:r>
              <a:rPr lang="it-IT" sz="1400" dirty="0"/>
              <a:t>: Dotazione 323,6 </a:t>
            </a:r>
            <a:r>
              <a:rPr lang="it-IT" sz="1400" dirty="0" err="1"/>
              <a:t>milnioni</a:t>
            </a:r>
            <a:r>
              <a:rPr lang="it-IT" sz="1400" dirty="0"/>
              <a:t> di euro </a:t>
            </a:r>
          </a:p>
          <a:p>
            <a:pPr algn="just"/>
            <a:endParaRPr lang="it-IT" sz="1400" dirty="0"/>
          </a:p>
          <a:p>
            <a:pPr algn="just"/>
            <a:endParaRPr lang="it-IT" sz="1400" dirty="0"/>
          </a:p>
        </p:txBody>
      </p:sp>
      <p:sp>
        <p:nvSpPr>
          <p:cNvPr id="12" name="Rettangolo con angoli arrotondati 11">
            <a:extLst>
              <a:ext uri="{FF2B5EF4-FFF2-40B4-BE49-F238E27FC236}">
                <a16:creationId xmlns:a16="http://schemas.microsoft.com/office/drawing/2014/main" id="{D76AD932-5007-6083-92D5-73EC432FEBEB}"/>
              </a:ext>
            </a:extLst>
          </p:cNvPr>
          <p:cNvSpPr/>
          <p:nvPr/>
        </p:nvSpPr>
        <p:spPr>
          <a:xfrm>
            <a:off x="4205517" y="1882636"/>
            <a:ext cx="3384529"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Cosa finanzia</a:t>
            </a:r>
          </a:p>
        </p:txBody>
      </p:sp>
      <p:sp>
        <p:nvSpPr>
          <p:cNvPr id="13" name="Rettangolo con angoli arrotondati 12">
            <a:extLst>
              <a:ext uri="{FF2B5EF4-FFF2-40B4-BE49-F238E27FC236}">
                <a16:creationId xmlns:a16="http://schemas.microsoft.com/office/drawing/2014/main" id="{B0D333D0-C603-4D3F-AD23-37BE3A0586FE}"/>
              </a:ext>
            </a:extLst>
          </p:cNvPr>
          <p:cNvSpPr/>
          <p:nvPr/>
        </p:nvSpPr>
        <p:spPr>
          <a:xfrm>
            <a:off x="332090" y="1872651"/>
            <a:ext cx="3384530"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Dotazione</a:t>
            </a:r>
          </a:p>
        </p:txBody>
      </p:sp>
      <p:sp>
        <p:nvSpPr>
          <p:cNvPr id="14" name="CasellaDiTesto 13">
            <a:extLst>
              <a:ext uri="{FF2B5EF4-FFF2-40B4-BE49-F238E27FC236}">
                <a16:creationId xmlns:a16="http://schemas.microsoft.com/office/drawing/2014/main" id="{86D9EAD3-DC7A-5C78-1EEE-B70BB728BAE6}"/>
              </a:ext>
            </a:extLst>
          </p:cNvPr>
          <p:cNvSpPr txBox="1"/>
          <p:nvPr/>
        </p:nvSpPr>
        <p:spPr>
          <a:xfrm>
            <a:off x="344478" y="4441740"/>
            <a:ext cx="3608686" cy="2339102"/>
          </a:xfrm>
          <a:prstGeom prst="rect">
            <a:avLst/>
          </a:prstGeom>
          <a:noFill/>
        </p:spPr>
        <p:txBody>
          <a:bodyPr wrap="square" rtlCol="0">
            <a:spAutoFit/>
          </a:bodyPr>
          <a:lstStyle/>
          <a:p>
            <a:pPr algn="l"/>
            <a:r>
              <a:rPr lang="it-IT" sz="1200" b="1" dirty="0">
                <a:solidFill>
                  <a:srgbClr val="58585A"/>
                </a:solidFill>
                <a:latin typeface="DINRegular"/>
              </a:rPr>
              <a:t>Produzione di :</a:t>
            </a:r>
          </a:p>
          <a:p>
            <a:pPr marL="285750" indent="-285750" algn="l">
              <a:buFont typeface="Arial" panose="020B0604020202020204" pitchFamily="34" charset="0"/>
              <a:buChar char="•"/>
            </a:pPr>
            <a:r>
              <a:rPr lang="it-IT" sz="1200" dirty="0">
                <a:solidFill>
                  <a:srgbClr val="58585A"/>
                </a:solidFill>
                <a:latin typeface="DINRegular"/>
              </a:rPr>
              <a:t>nuovi veicoli e sistemi di alimentazione a propulsione </a:t>
            </a:r>
          </a:p>
          <a:p>
            <a:pPr marL="285750" indent="-285750" algn="l">
              <a:buFont typeface="Arial" panose="020B0604020202020204" pitchFamily="34" charset="0"/>
              <a:buChar char="•"/>
            </a:pPr>
            <a:r>
              <a:rPr lang="it-IT" sz="1200" dirty="0">
                <a:solidFill>
                  <a:srgbClr val="58585A"/>
                </a:solidFill>
                <a:latin typeface="DINRegular"/>
              </a:rPr>
              <a:t>tecnologie, materiali, architetture e componenti strutturali funzionali e  sistemi di trasporto per la mobilità urbana; </a:t>
            </a:r>
          </a:p>
          <a:p>
            <a:pPr marL="285750" indent="-285750" algn="l">
              <a:buFont typeface="Arial" panose="020B0604020202020204" pitchFamily="34" charset="0"/>
              <a:buChar char="•"/>
            </a:pPr>
            <a:r>
              <a:rPr lang="it-IT" sz="1200" dirty="0">
                <a:solidFill>
                  <a:srgbClr val="58585A"/>
                </a:solidFill>
                <a:latin typeface="DINRegular"/>
              </a:rPr>
              <a:t>nuovi sistemi, componentistica meccanica e software per la gestione  del veicolo;</a:t>
            </a:r>
          </a:p>
          <a:p>
            <a:pPr marL="285750" indent="-285750" algn="l">
              <a:buFont typeface="Arial" panose="020B0604020202020204" pitchFamily="34" charset="0"/>
              <a:buChar char="•"/>
            </a:pPr>
            <a:r>
              <a:rPr lang="it-IT" sz="1200" dirty="0">
                <a:solidFill>
                  <a:srgbClr val="58585A"/>
                </a:solidFill>
                <a:latin typeface="DINRegular"/>
              </a:rPr>
              <a:t>nuovi sistemi componentistica elettrica</a:t>
            </a:r>
          </a:p>
          <a:p>
            <a:pPr marL="285750" indent="-285750" algn="l">
              <a:buFont typeface="Arial" panose="020B0604020202020204" pitchFamily="34" charset="0"/>
              <a:buChar char="•"/>
            </a:pPr>
            <a:r>
              <a:rPr lang="it-IT" sz="1200" dirty="0">
                <a:solidFill>
                  <a:srgbClr val="58585A"/>
                </a:solidFill>
                <a:latin typeface="DINRegular"/>
              </a:rPr>
              <a:t>sistemi infrastrutturali per il rifornimento e la ricarica dei veicoli.</a:t>
            </a:r>
          </a:p>
          <a:p>
            <a:pPr algn="just"/>
            <a:endParaRPr lang="it-IT" sz="1400" dirty="0"/>
          </a:p>
        </p:txBody>
      </p:sp>
      <p:sp>
        <p:nvSpPr>
          <p:cNvPr id="25" name="Rettangolo 24">
            <a:extLst>
              <a:ext uri="{FF2B5EF4-FFF2-40B4-BE49-F238E27FC236}">
                <a16:creationId xmlns:a16="http://schemas.microsoft.com/office/drawing/2014/main" id="{442F248A-7E11-C6CC-7079-B36B445B8B18}"/>
              </a:ext>
            </a:extLst>
          </p:cNvPr>
          <p:cNvSpPr/>
          <p:nvPr/>
        </p:nvSpPr>
        <p:spPr>
          <a:xfrm>
            <a:off x="4230292" y="2406550"/>
            <a:ext cx="3359753" cy="1384995"/>
          </a:xfrm>
          <a:prstGeom prst="rect">
            <a:avLst/>
          </a:prstGeom>
        </p:spPr>
        <p:txBody>
          <a:bodyPr wrap="square">
            <a:spAutoFit/>
          </a:bodyPr>
          <a:lstStyle/>
          <a:p>
            <a:pPr algn="just"/>
            <a:r>
              <a:rPr lang="it-IT" sz="1400" b="0" i="0" dirty="0">
                <a:solidFill>
                  <a:srgbClr val="58585A"/>
                </a:solidFill>
                <a:effectLst/>
                <a:latin typeface="DINLight"/>
              </a:rPr>
              <a:t>Sostegno di investimenti produttivi e di tutela ambientale legati allo </a:t>
            </a:r>
            <a:r>
              <a:rPr lang="it-IT" sz="1400" b="1" i="0" dirty="0">
                <a:solidFill>
                  <a:srgbClr val="58585A"/>
                </a:solidFill>
                <a:effectLst/>
                <a:latin typeface="DINRegular"/>
              </a:rPr>
              <a:t>sviluppo e riconversione della filiera automotive</a:t>
            </a:r>
            <a:r>
              <a:rPr lang="it-IT" sz="1400" b="0" i="0" dirty="0">
                <a:solidFill>
                  <a:srgbClr val="58585A"/>
                </a:solidFill>
                <a:effectLst/>
                <a:latin typeface="DINLight"/>
              </a:rPr>
              <a:t>. Sono finanziabili anche i progetti di ricerca, sviluppo e innovazione strettamente connessi e funzionali tra loro.</a:t>
            </a:r>
            <a:endParaRPr lang="it-IT" sz="1400" dirty="0"/>
          </a:p>
        </p:txBody>
      </p:sp>
      <p:sp>
        <p:nvSpPr>
          <p:cNvPr id="27" name="Rettangolo con angoli arrotondati 26">
            <a:extLst>
              <a:ext uri="{FF2B5EF4-FFF2-40B4-BE49-F238E27FC236}">
                <a16:creationId xmlns:a16="http://schemas.microsoft.com/office/drawing/2014/main" id="{3289D55A-372F-8CE9-8D09-4161C65E71AC}"/>
              </a:ext>
            </a:extLst>
          </p:cNvPr>
          <p:cNvSpPr/>
          <p:nvPr/>
        </p:nvSpPr>
        <p:spPr>
          <a:xfrm>
            <a:off x="8169961" y="1859234"/>
            <a:ext cx="3530560"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Tempistiche</a:t>
            </a:r>
          </a:p>
        </p:txBody>
      </p:sp>
      <p:sp>
        <p:nvSpPr>
          <p:cNvPr id="29" name="Rettangolo con angoli arrotondati 28">
            <a:extLst>
              <a:ext uri="{FF2B5EF4-FFF2-40B4-BE49-F238E27FC236}">
                <a16:creationId xmlns:a16="http://schemas.microsoft.com/office/drawing/2014/main" id="{8A76F31A-047A-E6FE-08CB-380AFDFEC5D9}"/>
              </a:ext>
            </a:extLst>
          </p:cNvPr>
          <p:cNvSpPr/>
          <p:nvPr/>
        </p:nvSpPr>
        <p:spPr>
          <a:xfrm>
            <a:off x="344478" y="3990758"/>
            <a:ext cx="3384529"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Programmi ammissibili </a:t>
            </a:r>
          </a:p>
        </p:txBody>
      </p:sp>
      <p:sp>
        <p:nvSpPr>
          <p:cNvPr id="30" name="Rettangolo con angoli arrotondati 29">
            <a:extLst>
              <a:ext uri="{FF2B5EF4-FFF2-40B4-BE49-F238E27FC236}">
                <a16:creationId xmlns:a16="http://schemas.microsoft.com/office/drawing/2014/main" id="{AA27F069-57FE-3B78-21F4-7E60ABC3CDFF}"/>
              </a:ext>
            </a:extLst>
          </p:cNvPr>
          <p:cNvSpPr/>
          <p:nvPr/>
        </p:nvSpPr>
        <p:spPr>
          <a:xfrm>
            <a:off x="4205516" y="4009733"/>
            <a:ext cx="3384529"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Agevolazioni</a:t>
            </a:r>
          </a:p>
        </p:txBody>
      </p:sp>
      <p:sp>
        <p:nvSpPr>
          <p:cNvPr id="32" name="Rettangolo 31">
            <a:extLst>
              <a:ext uri="{FF2B5EF4-FFF2-40B4-BE49-F238E27FC236}">
                <a16:creationId xmlns:a16="http://schemas.microsoft.com/office/drawing/2014/main" id="{45218F84-A051-6879-EBA6-3C3F837CB91F}"/>
              </a:ext>
            </a:extLst>
          </p:cNvPr>
          <p:cNvSpPr/>
          <p:nvPr/>
        </p:nvSpPr>
        <p:spPr>
          <a:xfrm>
            <a:off x="8080130" y="2370488"/>
            <a:ext cx="3620391" cy="3231654"/>
          </a:xfrm>
          <a:prstGeom prst="rect">
            <a:avLst/>
          </a:prstGeom>
        </p:spPr>
        <p:txBody>
          <a:bodyPr wrap="square">
            <a:spAutoFit/>
          </a:bodyPr>
          <a:lstStyle/>
          <a:p>
            <a:pPr marL="182563" indent="-182563">
              <a:buFont typeface="Arial" panose="020B0604020202020204" pitchFamily="34" charset="0"/>
              <a:buChar char="•"/>
            </a:pPr>
            <a:r>
              <a:rPr lang="it-IT" sz="1200" dirty="0"/>
              <a:t>I Fase : 13- 27 ottobre (sportello chiuso) </a:t>
            </a:r>
          </a:p>
          <a:p>
            <a:pPr marL="182563" indent="-182563">
              <a:buFont typeface="Arial" panose="020B0604020202020204" pitchFamily="34" charset="0"/>
              <a:buChar char="•"/>
            </a:pPr>
            <a:endParaRPr lang="it-IT" sz="1200" dirty="0"/>
          </a:p>
          <a:p>
            <a:pPr marL="182563" indent="-182563">
              <a:buFont typeface="Arial" panose="020B0604020202020204" pitchFamily="34" charset="0"/>
              <a:buChar char="•"/>
            </a:pPr>
            <a:r>
              <a:rPr lang="it-IT" sz="1200" dirty="0"/>
              <a:t>II FASE : dal 29 novembre 2022 (</a:t>
            </a:r>
            <a:r>
              <a:rPr lang="it-IT" sz="1200" b="1" dirty="0"/>
              <a:t>sportello aperto</a:t>
            </a:r>
            <a:r>
              <a:rPr lang="it-IT" sz="1200" dirty="0"/>
              <a:t>)</a:t>
            </a:r>
          </a:p>
          <a:p>
            <a:pPr marL="182563" indent="-182563">
              <a:buFont typeface="Arial" panose="020B0604020202020204" pitchFamily="34" charset="0"/>
              <a:buChar char="•"/>
            </a:pPr>
            <a:r>
              <a:rPr lang="it-IT" sz="1200" dirty="0"/>
              <a:t>Accesso solo ad imprese che presentano </a:t>
            </a:r>
            <a:r>
              <a:rPr lang="it-IT" sz="1200" b="1" dirty="0"/>
              <a:t>NUOVE DOMANDE </a:t>
            </a:r>
          </a:p>
          <a:p>
            <a:pPr marL="182563" indent="-182563">
              <a:buFont typeface="Arial" panose="020B0604020202020204" pitchFamily="34" charset="0"/>
              <a:buChar char="•"/>
            </a:pPr>
            <a:endParaRPr lang="it-IT" sz="1200" dirty="0"/>
          </a:p>
          <a:p>
            <a:pPr marL="182563" indent="-182563">
              <a:buFont typeface="Arial" panose="020B0604020202020204" pitchFamily="34" charset="0"/>
              <a:buChar char="•"/>
            </a:pPr>
            <a:r>
              <a:rPr lang="it-IT" sz="1200" dirty="0"/>
              <a:t>Fino al </a:t>
            </a:r>
            <a:r>
              <a:rPr lang="it-IT" sz="1200" b="1" dirty="0"/>
              <a:t>31 luglio 2023 </a:t>
            </a:r>
            <a:r>
              <a:rPr lang="it-IT" sz="1200" dirty="0"/>
              <a:t>è stato possibile richiedere le agevolazioni a valere sulla Sez. 3.13 del TF </a:t>
            </a:r>
          </a:p>
          <a:p>
            <a:pPr marL="182563" indent="-182563">
              <a:buFont typeface="Arial" panose="020B0604020202020204" pitchFamily="34" charset="0"/>
              <a:buChar char="•"/>
            </a:pPr>
            <a:endParaRPr lang="it-IT" sz="1200" dirty="0"/>
          </a:p>
          <a:p>
            <a:pPr marL="182563" indent="-182563" algn="just">
              <a:buFont typeface="Arial" panose="020B0604020202020204" pitchFamily="34" charset="0"/>
              <a:buChar char="•"/>
            </a:pPr>
            <a:r>
              <a:rPr lang="it-IT" sz="1200" dirty="0"/>
              <a:t>in esito alle verifiche condotte dall’Agenzia, le domande che  risultino prive dei requisiti ovvero che risultino prive di copertura finanziaria per esaurimento delle risorse disponibili, rientrano nella graduatoria ordinaria della misura agevolativa e sono istruite dall’Agenzia in base all’ordine cronologico di presentazione</a:t>
            </a:r>
          </a:p>
          <a:p>
            <a:pPr marL="182563" indent="-182563">
              <a:buFont typeface="Arial" panose="020B0604020202020204" pitchFamily="34" charset="0"/>
              <a:buChar char="•"/>
            </a:pPr>
            <a:endParaRPr lang="it-IT" sz="1200" dirty="0"/>
          </a:p>
        </p:txBody>
      </p:sp>
      <p:sp>
        <p:nvSpPr>
          <p:cNvPr id="11" name="Rettangolo 10">
            <a:extLst>
              <a:ext uri="{FF2B5EF4-FFF2-40B4-BE49-F238E27FC236}">
                <a16:creationId xmlns:a16="http://schemas.microsoft.com/office/drawing/2014/main" id="{9C4D5930-1AF9-73F5-C3D7-E6125C3C9A8D}"/>
              </a:ext>
            </a:extLst>
          </p:cNvPr>
          <p:cNvSpPr/>
          <p:nvPr/>
        </p:nvSpPr>
        <p:spPr>
          <a:xfrm>
            <a:off x="4099972" y="4672872"/>
            <a:ext cx="3620391" cy="1384995"/>
          </a:xfrm>
          <a:prstGeom prst="rect">
            <a:avLst/>
          </a:prstGeom>
        </p:spPr>
        <p:txBody>
          <a:bodyPr wrap="square">
            <a:spAutoFit/>
          </a:bodyPr>
          <a:lstStyle/>
          <a:p>
            <a:pPr marL="182563" indent="-182563">
              <a:buFont typeface="Arial" panose="020B0604020202020204" pitchFamily="34" charset="0"/>
              <a:buChar char="•"/>
            </a:pPr>
            <a:r>
              <a:rPr lang="it-IT" sz="1200" dirty="0"/>
              <a:t>contributo a fondo perduto in conto impianti</a:t>
            </a:r>
          </a:p>
          <a:p>
            <a:pPr marL="182563" indent="-182563">
              <a:buFont typeface="Arial" panose="020B0604020202020204" pitchFamily="34" charset="0"/>
              <a:buChar char="•"/>
            </a:pPr>
            <a:r>
              <a:rPr lang="it-IT" sz="1200" dirty="0"/>
              <a:t>contributo a fondo perduto alla spesa</a:t>
            </a:r>
            <a:endParaRPr lang="it-IT" sz="1200" strike="sngStrike" dirty="0"/>
          </a:p>
          <a:p>
            <a:pPr marL="182563" indent="-182563">
              <a:buFont typeface="Arial" panose="020B0604020202020204" pitchFamily="34" charset="0"/>
              <a:buChar char="•"/>
            </a:pPr>
            <a:r>
              <a:rPr lang="it-IT" sz="1200" dirty="0"/>
              <a:t>finanziamento agevolato con ammortamento max 10 anni </a:t>
            </a:r>
          </a:p>
          <a:p>
            <a:pPr marL="182563" indent="-182563">
              <a:buFont typeface="Arial" panose="020B0604020202020204" pitchFamily="34" charset="0"/>
              <a:buChar char="•"/>
            </a:pPr>
            <a:endParaRPr lang="it-IT" sz="1200" dirty="0">
              <a:highlight>
                <a:srgbClr val="FFFF00"/>
              </a:highlight>
            </a:endParaRPr>
          </a:p>
          <a:p>
            <a:r>
              <a:rPr lang="it-IT" sz="1200" dirty="0"/>
              <a:t>L’importo, in valore nominale, </a:t>
            </a:r>
            <a:r>
              <a:rPr lang="it-IT" sz="1200" b="1" dirty="0"/>
              <a:t>non può eccedere il limite massimo del 75% </a:t>
            </a:r>
            <a:r>
              <a:rPr lang="it-IT" sz="1200" dirty="0"/>
              <a:t>delle spese ammissibili.</a:t>
            </a:r>
          </a:p>
        </p:txBody>
      </p:sp>
      <p:sp>
        <p:nvSpPr>
          <p:cNvPr id="5" name="CasellaDiTesto 4">
            <a:extLst>
              <a:ext uri="{FF2B5EF4-FFF2-40B4-BE49-F238E27FC236}">
                <a16:creationId xmlns:a16="http://schemas.microsoft.com/office/drawing/2014/main" id="{0B25107E-95BF-AC70-5D0A-240F4C4981F3}"/>
              </a:ext>
            </a:extLst>
          </p:cNvPr>
          <p:cNvSpPr txBox="1"/>
          <p:nvPr/>
        </p:nvSpPr>
        <p:spPr>
          <a:xfrm>
            <a:off x="4904361" y="776365"/>
            <a:ext cx="6600489" cy="1015663"/>
          </a:xfrm>
          <a:prstGeom prst="rect">
            <a:avLst/>
          </a:prstGeom>
          <a:solidFill>
            <a:srgbClr val="FFC000"/>
          </a:solidFill>
        </p:spPr>
        <p:txBody>
          <a:bodyPr wrap="square">
            <a:spAutoFit/>
          </a:bodyPr>
          <a:lstStyle/>
          <a:p>
            <a:r>
              <a:rPr lang="it-IT" sz="1500" b="0" i="0" dirty="0">
                <a:solidFill>
                  <a:srgbClr val="2D3339"/>
                </a:solidFill>
                <a:effectLst/>
                <a:latin typeface="Titillium Web" panose="00000500000000000000" pitchFamily="2" charset="0"/>
              </a:rPr>
              <a:t>Attenzione: a partire </a:t>
            </a:r>
            <a:r>
              <a:rPr lang="it-IT" sz="1500" b="1" i="0" dirty="0">
                <a:solidFill>
                  <a:srgbClr val="2D3339"/>
                </a:solidFill>
                <a:effectLst/>
                <a:latin typeface="Titillium Web" panose="00000500000000000000" pitchFamily="2" charset="0"/>
              </a:rPr>
              <a:t>dalle ore 12.00 del giorno 6 agosto 2026</a:t>
            </a:r>
            <a:r>
              <a:rPr lang="it-IT" sz="1500" b="0" i="0" dirty="0">
                <a:solidFill>
                  <a:srgbClr val="2D3339"/>
                </a:solidFill>
                <a:effectLst/>
                <a:latin typeface="Titillium Web" panose="00000500000000000000" pitchFamily="2" charset="0"/>
              </a:rPr>
              <a:t>, per effetto del </a:t>
            </a:r>
            <a:r>
              <a:rPr lang="it-IT" sz="1500" b="1" i="0" u="sng" dirty="0">
                <a:solidFill>
                  <a:srgbClr val="007D57"/>
                </a:solidFill>
                <a:effectLst/>
                <a:latin typeface="Titillium Web" panose="00000500000000000000" pitchFamily="2" charset="0"/>
                <a:hlinkClick r:id="rId4" tooltip="DD_5_agosto_2026-nf - Contratti di sviluppo filiera automotive.pdf"/>
              </a:rPr>
              <a:t>Decreto Direttoriale MIMIT 5 agosto 2026</a:t>
            </a:r>
            <a:r>
              <a:rPr lang="it-IT" sz="1500" b="0" i="0" dirty="0">
                <a:solidFill>
                  <a:srgbClr val="2D3339"/>
                </a:solidFill>
                <a:effectLst/>
                <a:latin typeface="Titillium Web" panose="00000500000000000000" pitchFamily="2" charset="0"/>
              </a:rPr>
              <a:t>,è disposta la chiusura temporanea dei termini per la presentazione delle domande di agevolazioni dello sportello Automotive</a:t>
            </a:r>
            <a:endParaRPr lang="it-IT" dirty="0"/>
          </a:p>
        </p:txBody>
      </p:sp>
    </p:spTree>
    <p:extLst>
      <p:ext uri="{BB962C8B-B14F-4D97-AF65-F5344CB8AC3E}">
        <p14:creationId xmlns:p14="http://schemas.microsoft.com/office/powerpoint/2010/main" val="1094592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a:extLst>
              <a:ext uri="{FF2B5EF4-FFF2-40B4-BE49-F238E27FC236}">
                <a16:creationId xmlns:a16="http://schemas.microsoft.com/office/drawing/2014/main" id="{78496188-4737-4595-9C3E-765DA57145B8}"/>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2" name="Titolo 1">
            <a:extLst>
              <a:ext uri="{FF2B5EF4-FFF2-40B4-BE49-F238E27FC236}">
                <a16:creationId xmlns:a16="http://schemas.microsoft.com/office/drawing/2014/main" id="{D0886944-CECD-4CDF-7D62-70AE90E64929}"/>
              </a:ext>
            </a:extLst>
          </p:cNvPr>
          <p:cNvSpPr txBox="1">
            <a:spLocks/>
          </p:cNvSpPr>
          <p:nvPr/>
        </p:nvSpPr>
        <p:spPr>
          <a:xfrm>
            <a:off x="193964" y="191698"/>
            <a:ext cx="8793437"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SPORTELLO SEMICONDUTTORI</a:t>
            </a:r>
          </a:p>
        </p:txBody>
      </p:sp>
      <p:sp>
        <p:nvSpPr>
          <p:cNvPr id="3" name="CasellaDiTesto 2">
            <a:extLst>
              <a:ext uri="{FF2B5EF4-FFF2-40B4-BE49-F238E27FC236}">
                <a16:creationId xmlns:a16="http://schemas.microsoft.com/office/drawing/2014/main" id="{316D276B-0B34-F779-C7F1-A8A97C45E512}"/>
              </a:ext>
            </a:extLst>
          </p:cNvPr>
          <p:cNvSpPr txBox="1"/>
          <p:nvPr/>
        </p:nvSpPr>
        <p:spPr>
          <a:xfrm>
            <a:off x="6270517" y="842426"/>
            <a:ext cx="5727519" cy="646331"/>
          </a:xfrm>
          <a:prstGeom prst="rect">
            <a:avLst/>
          </a:prstGeom>
          <a:noFill/>
        </p:spPr>
        <p:txBody>
          <a:bodyPr wrap="square">
            <a:spAutoFit/>
          </a:bodyPr>
          <a:lstStyle/>
          <a:p>
            <a:r>
              <a:rPr lang="it-IT" b="1" dirty="0">
                <a:solidFill>
                  <a:schemeClr val="bg1"/>
                </a:solidFill>
              </a:rPr>
              <a:t>DPCM 27 ottobre 2023-  D.D. 11 APRILE 2024 </a:t>
            </a:r>
          </a:p>
          <a:p>
            <a:r>
              <a:rPr lang="it-IT" b="1" dirty="0"/>
              <a:t> </a:t>
            </a:r>
          </a:p>
        </p:txBody>
      </p:sp>
      <p:sp>
        <p:nvSpPr>
          <p:cNvPr id="10" name="Rettangolo 9">
            <a:extLst>
              <a:ext uri="{FF2B5EF4-FFF2-40B4-BE49-F238E27FC236}">
                <a16:creationId xmlns:a16="http://schemas.microsoft.com/office/drawing/2014/main" id="{5EC3D312-6A04-64A1-81D8-7359DF67932D}"/>
              </a:ext>
            </a:extLst>
          </p:cNvPr>
          <p:cNvSpPr/>
          <p:nvPr/>
        </p:nvSpPr>
        <p:spPr>
          <a:xfrm>
            <a:off x="338062" y="2340581"/>
            <a:ext cx="3359753" cy="738664"/>
          </a:xfrm>
          <a:prstGeom prst="rect">
            <a:avLst/>
          </a:prstGeom>
        </p:spPr>
        <p:txBody>
          <a:bodyPr wrap="square">
            <a:spAutoFit/>
          </a:bodyPr>
          <a:lstStyle/>
          <a:p>
            <a:pPr algn="just"/>
            <a:r>
              <a:rPr lang="it-IT" sz="1400" b="1" dirty="0"/>
              <a:t> </a:t>
            </a:r>
            <a:r>
              <a:rPr lang="it-IT" sz="1400" b="1" i="0" dirty="0">
                <a:solidFill>
                  <a:srgbClr val="58585A"/>
                </a:solidFill>
                <a:effectLst/>
                <a:latin typeface="DINLight"/>
              </a:rPr>
              <a:t>3.292.000.000 € </a:t>
            </a:r>
            <a:r>
              <a:rPr lang="it-IT" sz="1400" b="0" i="0" dirty="0">
                <a:solidFill>
                  <a:srgbClr val="58585A"/>
                </a:solidFill>
                <a:effectLst/>
                <a:latin typeface="DINLight"/>
              </a:rPr>
              <a:t>(risorse di cui all’articolo 1, comma 2, del DPCM 27 ottobre 2023)</a:t>
            </a:r>
            <a:endParaRPr lang="it-IT" sz="1400" dirty="0"/>
          </a:p>
          <a:p>
            <a:pPr algn="just"/>
            <a:endParaRPr lang="it-IT" sz="1400" dirty="0"/>
          </a:p>
        </p:txBody>
      </p:sp>
      <p:sp>
        <p:nvSpPr>
          <p:cNvPr id="12" name="Rettangolo con angoli arrotondati 11">
            <a:extLst>
              <a:ext uri="{FF2B5EF4-FFF2-40B4-BE49-F238E27FC236}">
                <a16:creationId xmlns:a16="http://schemas.microsoft.com/office/drawing/2014/main" id="{D76AD932-5007-6083-92D5-73EC432FEBEB}"/>
              </a:ext>
            </a:extLst>
          </p:cNvPr>
          <p:cNvSpPr/>
          <p:nvPr/>
        </p:nvSpPr>
        <p:spPr>
          <a:xfrm>
            <a:off x="4205516" y="1716840"/>
            <a:ext cx="3384529"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Finalità</a:t>
            </a:r>
          </a:p>
        </p:txBody>
      </p:sp>
      <p:sp>
        <p:nvSpPr>
          <p:cNvPr id="13" name="Rettangolo con angoli arrotondati 12">
            <a:extLst>
              <a:ext uri="{FF2B5EF4-FFF2-40B4-BE49-F238E27FC236}">
                <a16:creationId xmlns:a16="http://schemas.microsoft.com/office/drawing/2014/main" id="{B0D333D0-C603-4D3F-AD23-37BE3A0586FE}"/>
              </a:ext>
            </a:extLst>
          </p:cNvPr>
          <p:cNvSpPr/>
          <p:nvPr/>
        </p:nvSpPr>
        <p:spPr>
          <a:xfrm>
            <a:off x="306872" y="1701084"/>
            <a:ext cx="3384530"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Dotazione</a:t>
            </a:r>
          </a:p>
        </p:txBody>
      </p:sp>
      <p:sp>
        <p:nvSpPr>
          <p:cNvPr id="14" name="CasellaDiTesto 13">
            <a:extLst>
              <a:ext uri="{FF2B5EF4-FFF2-40B4-BE49-F238E27FC236}">
                <a16:creationId xmlns:a16="http://schemas.microsoft.com/office/drawing/2014/main" id="{86D9EAD3-DC7A-5C78-1EEE-B70BB728BAE6}"/>
              </a:ext>
            </a:extLst>
          </p:cNvPr>
          <p:cNvSpPr txBox="1"/>
          <p:nvPr/>
        </p:nvSpPr>
        <p:spPr>
          <a:xfrm>
            <a:off x="306872" y="3923174"/>
            <a:ext cx="3422135" cy="2893100"/>
          </a:xfrm>
          <a:prstGeom prst="rect">
            <a:avLst/>
          </a:prstGeom>
          <a:noFill/>
        </p:spPr>
        <p:txBody>
          <a:bodyPr wrap="square" rtlCol="0">
            <a:spAutoFit/>
          </a:bodyPr>
          <a:lstStyle/>
          <a:p>
            <a:pPr algn="just"/>
            <a:r>
              <a:rPr lang="it-IT" sz="1200" b="0" i="0" dirty="0">
                <a:solidFill>
                  <a:srgbClr val="58585A"/>
                </a:solidFill>
                <a:effectLst/>
                <a:latin typeface="DINLight"/>
              </a:rPr>
              <a:t>Progetti di s</a:t>
            </a:r>
            <a:r>
              <a:rPr lang="it-IT" sz="1200" b="1" i="0" dirty="0">
                <a:solidFill>
                  <a:srgbClr val="58585A"/>
                </a:solidFill>
                <a:effectLst/>
                <a:latin typeface="DINLight"/>
              </a:rPr>
              <a:t>viluppo Industriale, tutela ambientale </a:t>
            </a:r>
            <a:r>
              <a:rPr lang="it-IT" sz="1200" b="0" i="0" dirty="0">
                <a:solidFill>
                  <a:srgbClr val="58585A"/>
                </a:solidFill>
                <a:effectLst/>
                <a:latin typeface="DINLight"/>
              </a:rPr>
              <a:t>ed, eventualmente, progetti di </a:t>
            </a:r>
            <a:r>
              <a:rPr lang="it-IT" sz="1200" b="1" i="0" dirty="0">
                <a:solidFill>
                  <a:srgbClr val="58585A"/>
                </a:solidFill>
                <a:effectLst/>
                <a:latin typeface="DINLight"/>
              </a:rPr>
              <a:t>ricerca, sviluppo e innovazione</a:t>
            </a:r>
            <a:r>
              <a:rPr lang="it-IT" sz="1200" b="0" i="0" dirty="0">
                <a:solidFill>
                  <a:srgbClr val="58585A"/>
                </a:solidFill>
                <a:effectLst/>
                <a:latin typeface="DINLight"/>
              </a:rPr>
              <a:t>,  finalizzati:</a:t>
            </a:r>
          </a:p>
          <a:p>
            <a:pPr algn="l"/>
            <a:endParaRPr lang="it-IT" sz="1200" b="0" i="0" dirty="0">
              <a:solidFill>
                <a:srgbClr val="58585A"/>
              </a:solidFill>
              <a:effectLst/>
              <a:latin typeface="DINLight"/>
            </a:endParaRPr>
          </a:p>
          <a:p>
            <a:pPr algn="just"/>
            <a:r>
              <a:rPr lang="it-IT" sz="1200" b="0" i="0" dirty="0">
                <a:solidFill>
                  <a:srgbClr val="58585A"/>
                </a:solidFill>
                <a:effectLst/>
                <a:latin typeface="DINLight"/>
              </a:rPr>
              <a:t>a) al rafforzamento e allo sviluppo della </a:t>
            </a:r>
            <a:r>
              <a:rPr lang="it-IT" sz="1200" b="1" i="0" dirty="0">
                <a:solidFill>
                  <a:srgbClr val="58585A"/>
                </a:solidFill>
                <a:effectLst/>
                <a:latin typeface="DINLight"/>
              </a:rPr>
              <a:t>capacità</a:t>
            </a:r>
            <a:r>
              <a:rPr lang="it-IT" sz="1200" b="0" i="0" dirty="0">
                <a:solidFill>
                  <a:srgbClr val="58585A"/>
                </a:solidFill>
                <a:effectLst/>
                <a:latin typeface="DINLight"/>
              </a:rPr>
              <a:t> e dell’industria nazionale </a:t>
            </a:r>
            <a:r>
              <a:rPr lang="it-IT" sz="1200" b="1" i="0" dirty="0">
                <a:solidFill>
                  <a:srgbClr val="58585A"/>
                </a:solidFill>
                <a:effectLst/>
                <a:latin typeface="DINLight"/>
              </a:rPr>
              <a:t>di produzione di semiconduttori,</a:t>
            </a:r>
            <a:r>
              <a:rPr lang="it-IT" sz="1200" b="0" i="0" dirty="0">
                <a:solidFill>
                  <a:srgbClr val="58585A"/>
                </a:solidFill>
                <a:effectLst/>
                <a:latin typeface="DINLight"/>
              </a:rPr>
              <a:t> attraverso la realizzazione di investimenti concernenti le singole fasi che ne compongono il processo di produzione ovvero più fasi del processo in maniera integrata, e/o</a:t>
            </a:r>
          </a:p>
          <a:p>
            <a:pPr algn="l"/>
            <a:endParaRPr lang="it-IT" sz="1200" b="0" i="0" dirty="0">
              <a:solidFill>
                <a:srgbClr val="58585A"/>
              </a:solidFill>
              <a:effectLst/>
              <a:latin typeface="DINLight"/>
            </a:endParaRPr>
          </a:p>
          <a:p>
            <a:pPr algn="just"/>
            <a:r>
              <a:rPr lang="it-IT" sz="1200" b="0" i="0" dirty="0">
                <a:solidFill>
                  <a:srgbClr val="58585A"/>
                </a:solidFill>
                <a:effectLst/>
                <a:latin typeface="DINLight"/>
              </a:rPr>
              <a:t>b) alla crescita e allo sviluppo tecnologico delle imprese appartenenti alla </a:t>
            </a:r>
            <a:r>
              <a:rPr lang="it-IT" sz="1200" b="1" i="0" dirty="0">
                <a:solidFill>
                  <a:srgbClr val="58585A"/>
                </a:solidFill>
                <a:effectLst/>
                <a:latin typeface="DINLight"/>
              </a:rPr>
              <a:t>catena di approvvigionamento dei semiconduttori</a:t>
            </a:r>
          </a:p>
          <a:p>
            <a:pPr algn="just"/>
            <a:endParaRPr lang="it-IT" sz="1400" dirty="0"/>
          </a:p>
        </p:txBody>
      </p:sp>
      <p:sp>
        <p:nvSpPr>
          <p:cNvPr id="25" name="Rettangolo 24">
            <a:extLst>
              <a:ext uri="{FF2B5EF4-FFF2-40B4-BE49-F238E27FC236}">
                <a16:creationId xmlns:a16="http://schemas.microsoft.com/office/drawing/2014/main" id="{442F248A-7E11-C6CC-7079-B36B445B8B18}"/>
              </a:ext>
            </a:extLst>
          </p:cNvPr>
          <p:cNvSpPr/>
          <p:nvPr/>
        </p:nvSpPr>
        <p:spPr>
          <a:xfrm>
            <a:off x="4230292" y="2406550"/>
            <a:ext cx="3359753" cy="738664"/>
          </a:xfrm>
          <a:prstGeom prst="rect">
            <a:avLst/>
          </a:prstGeom>
        </p:spPr>
        <p:txBody>
          <a:bodyPr wrap="square">
            <a:spAutoFit/>
          </a:bodyPr>
          <a:lstStyle/>
          <a:p>
            <a:pPr algn="just"/>
            <a:r>
              <a:rPr lang="it-IT" sz="1400" b="0" i="0" dirty="0">
                <a:solidFill>
                  <a:srgbClr val="58585A"/>
                </a:solidFill>
                <a:effectLst/>
                <a:latin typeface="DINLight"/>
              </a:rPr>
              <a:t>Sostegno </a:t>
            </a:r>
            <a:r>
              <a:rPr lang="it-IT" sz="1400" dirty="0">
                <a:solidFill>
                  <a:srgbClr val="58585A"/>
                </a:solidFill>
                <a:latin typeface="DINLight"/>
              </a:rPr>
              <a:t>alla </a:t>
            </a:r>
            <a:r>
              <a:rPr lang="it-IT" sz="1400" b="0" i="0" dirty="0">
                <a:solidFill>
                  <a:srgbClr val="58585A"/>
                </a:solidFill>
                <a:effectLst/>
                <a:latin typeface="DINLight"/>
              </a:rPr>
              <a:t>crescita e lo sviluppo tecnologico della catena di approvvigionamento dei semiconduttori.</a:t>
            </a:r>
            <a:endParaRPr lang="it-IT" sz="1400" dirty="0"/>
          </a:p>
        </p:txBody>
      </p:sp>
      <p:sp>
        <p:nvSpPr>
          <p:cNvPr id="27" name="Rettangolo con angoli arrotondati 26">
            <a:extLst>
              <a:ext uri="{FF2B5EF4-FFF2-40B4-BE49-F238E27FC236}">
                <a16:creationId xmlns:a16="http://schemas.microsoft.com/office/drawing/2014/main" id="{3289D55A-372F-8CE9-8D09-4161C65E71AC}"/>
              </a:ext>
            </a:extLst>
          </p:cNvPr>
          <p:cNvSpPr/>
          <p:nvPr/>
        </p:nvSpPr>
        <p:spPr>
          <a:xfrm>
            <a:off x="8169961" y="1701084"/>
            <a:ext cx="3620391"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Tempistiche</a:t>
            </a:r>
          </a:p>
        </p:txBody>
      </p:sp>
      <p:sp>
        <p:nvSpPr>
          <p:cNvPr id="29" name="Rettangolo con angoli arrotondati 28">
            <a:extLst>
              <a:ext uri="{FF2B5EF4-FFF2-40B4-BE49-F238E27FC236}">
                <a16:creationId xmlns:a16="http://schemas.microsoft.com/office/drawing/2014/main" id="{8A76F31A-047A-E6FE-08CB-380AFDFEC5D9}"/>
              </a:ext>
            </a:extLst>
          </p:cNvPr>
          <p:cNvSpPr/>
          <p:nvPr/>
        </p:nvSpPr>
        <p:spPr>
          <a:xfrm>
            <a:off x="325673" y="3234249"/>
            <a:ext cx="3384529"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Programmi ammissibili </a:t>
            </a:r>
          </a:p>
        </p:txBody>
      </p:sp>
      <p:sp>
        <p:nvSpPr>
          <p:cNvPr id="30" name="Rettangolo con angoli arrotondati 29">
            <a:extLst>
              <a:ext uri="{FF2B5EF4-FFF2-40B4-BE49-F238E27FC236}">
                <a16:creationId xmlns:a16="http://schemas.microsoft.com/office/drawing/2014/main" id="{AA27F069-57FE-3B78-21F4-7E60ABC3CDFF}"/>
              </a:ext>
            </a:extLst>
          </p:cNvPr>
          <p:cNvSpPr/>
          <p:nvPr/>
        </p:nvSpPr>
        <p:spPr>
          <a:xfrm>
            <a:off x="4230292" y="3276805"/>
            <a:ext cx="3384529"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Agevolazioni</a:t>
            </a:r>
          </a:p>
        </p:txBody>
      </p:sp>
      <p:sp>
        <p:nvSpPr>
          <p:cNvPr id="32" name="Rettangolo 31">
            <a:extLst>
              <a:ext uri="{FF2B5EF4-FFF2-40B4-BE49-F238E27FC236}">
                <a16:creationId xmlns:a16="http://schemas.microsoft.com/office/drawing/2014/main" id="{45218F84-A051-6879-EBA6-3C3F837CB91F}"/>
              </a:ext>
            </a:extLst>
          </p:cNvPr>
          <p:cNvSpPr/>
          <p:nvPr/>
        </p:nvSpPr>
        <p:spPr>
          <a:xfrm>
            <a:off x="8169961" y="2314218"/>
            <a:ext cx="3620391" cy="461665"/>
          </a:xfrm>
          <a:prstGeom prst="rect">
            <a:avLst/>
          </a:prstGeom>
        </p:spPr>
        <p:txBody>
          <a:bodyPr wrap="square">
            <a:spAutoFit/>
          </a:bodyPr>
          <a:lstStyle/>
          <a:p>
            <a:pPr marL="182563" indent="-182563">
              <a:buFont typeface="Arial" panose="020B0604020202020204" pitchFamily="34" charset="0"/>
              <a:buChar char="•"/>
            </a:pPr>
            <a:r>
              <a:rPr lang="it-IT" sz="1200" dirty="0"/>
              <a:t>Apertura sportello: 30 aprile 2024 </a:t>
            </a:r>
          </a:p>
          <a:p>
            <a:pPr marL="182563" indent="-182563">
              <a:buFont typeface="Arial" panose="020B0604020202020204" pitchFamily="34" charset="0"/>
              <a:buChar char="•"/>
            </a:pPr>
            <a:endParaRPr lang="it-IT" sz="1200" dirty="0"/>
          </a:p>
        </p:txBody>
      </p:sp>
      <p:sp>
        <p:nvSpPr>
          <p:cNvPr id="11" name="Rettangolo 10">
            <a:extLst>
              <a:ext uri="{FF2B5EF4-FFF2-40B4-BE49-F238E27FC236}">
                <a16:creationId xmlns:a16="http://schemas.microsoft.com/office/drawing/2014/main" id="{9C4D5930-1AF9-73F5-C3D7-E6125C3C9A8D}"/>
              </a:ext>
            </a:extLst>
          </p:cNvPr>
          <p:cNvSpPr/>
          <p:nvPr/>
        </p:nvSpPr>
        <p:spPr>
          <a:xfrm>
            <a:off x="4205516" y="3823266"/>
            <a:ext cx="3620391" cy="830997"/>
          </a:xfrm>
          <a:prstGeom prst="rect">
            <a:avLst/>
          </a:prstGeom>
        </p:spPr>
        <p:txBody>
          <a:bodyPr wrap="square">
            <a:spAutoFit/>
          </a:bodyPr>
          <a:lstStyle/>
          <a:p>
            <a:pPr marL="182563" indent="-182563">
              <a:buFont typeface="Arial" panose="020B0604020202020204" pitchFamily="34" charset="0"/>
              <a:buChar char="•"/>
            </a:pPr>
            <a:r>
              <a:rPr lang="it-IT" sz="1200" dirty="0"/>
              <a:t>contributo a fondo perduto in conto impianti o alla spesa</a:t>
            </a:r>
          </a:p>
          <a:p>
            <a:pPr marL="182563" indent="-182563">
              <a:buFont typeface="Arial" panose="020B0604020202020204" pitchFamily="34" charset="0"/>
              <a:buChar char="•"/>
            </a:pPr>
            <a:r>
              <a:rPr lang="it-IT" sz="1200" dirty="0"/>
              <a:t>finanziamento agevolato con ammortamento max 10 anni </a:t>
            </a:r>
            <a:endParaRPr lang="it-IT" sz="1200" dirty="0">
              <a:highlight>
                <a:srgbClr val="FFFF00"/>
              </a:highlight>
            </a:endParaRPr>
          </a:p>
        </p:txBody>
      </p:sp>
      <p:sp>
        <p:nvSpPr>
          <p:cNvPr id="5" name="CasellaDiTesto 4">
            <a:extLst>
              <a:ext uri="{FF2B5EF4-FFF2-40B4-BE49-F238E27FC236}">
                <a16:creationId xmlns:a16="http://schemas.microsoft.com/office/drawing/2014/main" id="{ABE169C2-6C1B-569E-B0C7-771BECC65E77}"/>
              </a:ext>
            </a:extLst>
          </p:cNvPr>
          <p:cNvSpPr txBox="1"/>
          <p:nvPr/>
        </p:nvSpPr>
        <p:spPr>
          <a:xfrm>
            <a:off x="8116653" y="3234249"/>
            <a:ext cx="3727006" cy="2862322"/>
          </a:xfrm>
          <a:prstGeom prst="rect">
            <a:avLst/>
          </a:prstGeom>
          <a:noFill/>
        </p:spPr>
        <p:txBody>
          <a:bodyPr wrap="square">
            <a:spAutoFit/>
          </a:bodyPr>
          <a:lstStyle/>
          <a:p>
            <a:pPr algn="just"/>
            <a:r>
              <a:rPr lang="it-IT" sz="1200" b="0" i="0" dirty="0">
                <a:solidFill>
                  <a:srgbClr val="58585A"/>
                </a:solidFill>
                <a:effectLst/>
                <a:latin typeface="DINLight"/>
              </a:rPr>
              <a:t>Si applicano i regimi richiamati dal DM 9 dicembre 2014 e </a:t>
            </a:r>
            <a:r>
              <a:rPr lang="it-IT" sz="1200" b="0" i="0" dirty="0" err="1">
                <a:solidFill>
                  <a:srgbClr val="58585A"/>
                </a:solidFill>
                <a:effectLst/>
                <a:latin typeface="DINLight"/>
              </a:rPr>
              <a:t>ss.mm.ii</a:t>
            </a:r>
            <a:r>
              <a:rPr lang="it-IT" sz="1200" b="0" i="0" dirty="0">
                <a:solidFill>
                  <a:srgbClr val="58585A"/>
                </a:solidFill>
                <a:effectLst/>
                <a:latin typeface="DINLight"/>
              </a:rPr>
              <a:t> e, p</a:t>
            </a:r>
            <a:r>
              <a:rPr lang="it-IT" sz="1200" b="0" i="0" u="sng" dirty="0">
                <a:solidFill>
                  <a:srgbClr val="58585A"/>
                </a:solidFill>
                <a:effectLst/>
                <a:latin typeface="DINLight"/>
              </a:rPr>
              <a:t>er le domande inviate entro il 3 novembre 2025,</a:t>
            </a:r>
            <a:r>
              <a:rPr lang="it-IT" sz="1200" b="0" i="0" dirty="0">
                <a:solidFill>
                  <a:srgbClr val="58585A"/>
                </a:solidFill>
                <a:effectLst/>
                <a:latin typeface="DINLight"/>
              </a:rPr>
              <a:t> anche </a:t>
            </a:r>
            <a:r>
              <a:rPr lang="it-IT" sz="1200" b="0" i="1" dirty="0">
                <a:solidFill>
                  <a:srgbClr val="58585A"/>
                </a:solidFill>
                <a:effectLst/>
                <a:latin typeface="DINLight"/>
              </a:rPr>
              <a:t>la </a:t>
            </a:r>
            <a:r>
              <a:rPr lang="it-IT" sz="1200" b="1" i="1" dirty="0">
                <a:solidFill>
                  <a:srgbClr val="58585A"/>
                </a:solidFill>
                <a:effectLst/>
                <a:latin typeface="DINRegular"/>
              </a:rPr>
              <a:t>sezione 2.8 del Quadro temporaneo </a:t>
            </a:r>
            <a:r>
              <a:rPr lang="it-IT" sz="1200" b="0" i="1" dirty="0">
                <a:solidFill>
                  <a:srgbClr val="58585A"/>
                </a:solidFill>
                <a:effectLst/>
                <a:latin typeface="DINLight"/>
              </a:rPr>
              <a:t>relativa agli aiuti per accelerare gli investimenti in settori strategici per la transizione verso un’economia a zero emissioni nette </a:t>
            </a:r>
            <a:endParaRPr lang="it-IT" sz="1200" b="0" i="0" dirty="0">
              <a:solidFill>
                <a:srgbClr val="58585A"/>
              </a:solidFill>
              <a:effectLst/>
              <a:latin typeface="DINLight"/>
            </a:endParaRPr>
          </a:p>
          <a:p>
            <a:pPr algn="l"/>
            <a:r>
              <a:rPr lang="it-IT" sz="1200" b="0" i="0" dirty="0">
                <a:solidFill>
                  <a:srgbClr val="58585A"/>
                </a:solidFill>
                <a:effectLst/>
                <a:latin typeface="DINLight"/>
              </a:rPr>
              <a:t> </a:t>
            </a:r>
          </a:p>
          <a:p>
            <a:pPr algn="just"/>
            <a:r>
              <a:rPr lang="it-IT" sz="1200" b="0" i="0" dirty="0">
                <a:solidFill>
                  <a:srgbClr val="58585A"/>
                </a:solidFill>
                <a:effectLst/>
                <a:latin typeface="DINLight"/>
              </a:rPr>
              <a:t>Le agevolazioni possono altresì essere riconosciute anche nel quadro del </a:t>
            </a:r>
            <a:r>
              <a:rPr lang="it-IT" sz="1200" b="1" i="0" u="sng" dirty="0">
                <a:solidFill>
                  <a:srgbClr val="58585A"/>
                </a:solidFill>
                <a:effectLst/>
                <a:latin typeface="DINRegular"/>
                <a:hlinkClick r:id="rId4"/>
              </a:rPr>
              <a:t>Chips act</a:t>
            </a:r>
            <a:r>
              <a:rPr lang="it-IT" sz="1200" b="0" i="0" dirty="0">
                <a:solidFill>
                  <a:srgbClr val="58585A"/>
                </a:solidFill>
                <a:effectLst/>
                <a:latin typeface="DINLight"/>
              </a:rPr>
              <a:t>, </a:t>
            </a:r>
            <a:r>
              <a:rPr lang="it-IT" sz="1200" b="1" i="1" dirty="0">
                <a:solidFill>
                  <a:srgbClr val="58585A"/>
                </a:solidFill>
                <a:effectLst/>
                <a:latin typeface="DINRegular"/>
              </a:rPr>
              <a:t>previa notifica individuale del programma di sviluppo alla Commissione europea</a:t>
            </a:r>
            <a:r>
              <a:rPr lang="it-IT" sz="1200" b="0" i="0" dirty="0">
                <a:solidFill>
                  <a:srgbClr val="58585A"/>
                </a:solidFill>
                <a:effectLst/>
                <a:latin typeface="DINLight"/>
              </a:rPr>
              <a:t>.</a:t>
            </a:r>
          </a:p>
          <a:p>
            <a:pPr algn="just"/>
            <a:r>
              <a:rPr lang="it-IT" sz="1200" b="0" i="0" dirty="0">
                <a:solidFill>
                  <a:srgbClr val="58585A"/>
                </a:solidFill>
                <a:effectLst/>
                <a:latin typeface="DINLight"/>
              </a:rPr>
              <a:t>Nel caso di programmi di sviluppo oggetto di notifica, potranno essere riconosciute tempistiche realizzative maggiori rispetto a quelle stabilite dalla disciplina ordinaria dei Contratti di sviluppo</a:t>
            </a:r>
          </a:p>
        </p:txBody>
      </p:sp>
      <p:sp>
        <p:nvSpPr>
          <p:cNvPr id="6" name="Rettangolo con angoli arrotondati 5">
            <a:extLst>
              <a:ext uri="{FF2B5EF4-FFF2-40B4-BE49-F238E27FC236}">
                <a16:creationId xmlns:a16="http://schemas.microsoft.com/office/drawing/2014/main" id="{DB89AFA4-530B-1E7E-0AA4-56F83B74099C}"/>
              </a:ext>
            </a:extLst>
          </p:cNvPr>
          <p:cNvSpPr/>
          <p:nvPr/>
        </p:nvSpPr>
        <p:spPr>
          <a:xfrm>
            <a:off x="8169961" y="2729001"/>
            <a:ext cx="3629628"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Regimi di aiuto applicabili</a:t>
            </a:r>
          </a:p>
        </p:txBody>
      </p:sp>
      <p:sp>
        <p:nvSpPr>
          <p:cNvPr id="7" name="Rettangolo con angoli arrotondati 6">
            <a:extLst>
              <a:ext uri="{FF2B5EF4-FFF2-40B4-BE49-F238E27FC236}">
                <a16:creationId xmlns:a16="http://schemas.microsoft.com/office/drawing/2014/main" id="{34E04284-93A5-AA10-EFA2-3C1FF59FE627}"/>
              </a:ext>
            </a:extLst>
          </p:cNvPr>
          <p:cNvSpPr/>
          <p:nvPr/>
        </p:nvSpPr>
        <p:spPr>
          <a:xfrm>
            <a:off x="4192686" y="4808943"/>
            <a:ext cx="3384529" cy="389502"/>
          </a:xfrm>
          <a:prstGeom prst="roundRect">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Accordi per programmi strategici</a:t>
            </a:r>
          </a:p>
        </p:txBody>
      </p:sp>
      <p:sp>
        <p:nvSpPr>
          <p:cNvPr id="9" name="CasellaDiTesto 8">
            <a:extLst>
              <a:ext uri="{FF2B5EF4-FFF2-40B4-BE49-F238E27FC236}">
                <a16:creationId xmlns:a16="http://schemas.microsoft.com/office/drawing/2014/main" id="{1D31DFE2-5CA2-B6D3-0868-BB0BBE5ABC84}"/>
              </a:ext>
            </a:extLst>
          </p:cNvPr>
          <p:cNvSpPr txBox="1"/>
          <p:nvPr/>
        </p:nvSpPr>
        <p:spPr>
          <a:xfrm>
            <a:off x="4199100" y="5308318"/>
            <a:ext cx="3422135" cy="1384995"/>
          </a:xfrm>
          <a:prstGeom prst="rect">
            <a:avLst/>
          </a:prstGeom>
          <a:noFill/>
        </p:spPr>
        <p:txBody>
          <a:bodyPr wrap="square">
            <a:spAutoFit/>
          </a:bodyPr>
          <a:lstStyle/>
          <a:p>
            <a:pPr algn="just"/>
            <a:r>
              <a:rPr lang="it-IT" sz="1200" dirty="0"/>
              <a:t>Per i programmi con spese ammissibili pari o superiori a 50 milioni di euro e quelli per i quali l’impresa richieda l’applicazione delle norme del Chips Act, </a:t>
            </a:r>
            <a:r>
              <a:rPr lang="it-IT" sz="1200" u="sng" dirty="0"/>
              <a:t>la concessione delle agevolazioni è subordinata alla sottoscrizione di uno specifico accordo tra il Ministero, l’Agenzia e l’impresa proponente</a:t>
            </a:r>
          </a:p>
        </p:txBody>
      </p:sp>
    </p:spTree>
    <p:extLst>
      <p:ext uri="{BB962C8B-B14F-4D97-AF65-F5344CB8AC3E}">
        <p14:creationId xmlns:p14="http://schemas.microsoft.com/office/powerpoint/2010/main" val="1272360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a:extLst>
              <a:ext uri="{FF2B5EF4-FFF2-40B4-BE49-F238E27FC236}">
                <a16:creationId xmlns:a16="http://schemas.microsoft.com/office/drawing/2014/main" id="{78496188-4737-4595-9C3E-765DA57145B8}"/>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905280" y="168629"/>
            <a:ext cx="981158" cy="601132"/>
          </a:xfrm>
          <a:prstGeom prst="rect">
            <a:avLst/>
          </a:prstGeom>
        </p:spPr>
      </p:pic>
      <p:sp>
        <p:nvSpPr>
          <p:cNvPr id="24" name="CasellaDiTesto 23">
            <a:extLst>
              <a:ext uri="{FF2B5EF4-FFF2-40B4-BE49-F238E27FC236}">
                <a16:creationId xmlns:a16="http://schemas.microsoft.com/office/drawing/2014/main" id="{D2ECCFDD-B537-49EA-98C8-ABFB3A908586}"/>
              </a:ext>
            </a:extLst>
          </p:cNvPr>
          <p:cNvSpPr txBox="1"/>
          <p:nvPr/>
        </p:nvSpPr>
        <p:spPr>
          <a:xfrm>
            <a:off x="8137803" y="1967483"/>
            <a:ext cx="3445975" cy="646331"/>
          </a:xfrm>
          <a:prstGeom prst="rect">
            <a:avLst/>
          </a:prstGeom>
          <a:noFill/>
        </p:spPr>
        <p:txBody>
          <a:bodyPr wrap="square" rtlCol="0">
            <a:spAutoFit/>
          </a:bodyPr>
          <a:lstStyle/>
          <a:p>
            <a:pPr marL="182563" indent="-182563">
              <a:buFont typeface="Arial" panose="020B0604020202020204" pitchFamily="34" charset="0"/>
              <a:buChar char="•"/>
            </a:pPr>
            <a:r>
              <a:rPr lang="it-IT" sz="1200" dirty="0"/>
              <a:t>A </a:t>
            </a:r>
            <a:r>
              <a:rPr lang="it-IT" sz="1200" b="1" dirty="0"/>
              <a:t>nuove domande </a:t>
            </a:r>
            <a:r>
              <a:rPr lang="it-IT" sz="1200" dirty="0"/>
              <a:t>di CDS</a:t>
            </a:r>
          </a:p>
          <a:p>
            <a:pPr marL="182563" indent="-182563">
              <a:buFont typeface="Arial" panose="020B0604020202020204" pitchFamily="34" charset="0"/>
              <a:buChar char="•"/>
            </a:pPr>
            <a:r>
              <a:rPr lang="it-IT" sz="1200" dirty="0"/>
              <a:t>A </a:t>
            </a:r>
            <a:r>
              <a:rPr lang="it-IT" sz="1200" b="1" dirty="0"/>
              <a:t>domande</a:t>
            </a:r>
            <a:r>
              <a:rPr lang="it-IT" sz="1200" dirty="0"/>
              <a:t> già </a:t>
            </a:r>
            <a:r>
              <a:rPr lang="it-IT" sz="1200" b="1" dirty="0"/>
              <a:t>presentate</a:t>
            </a:r>
          </a:p>
          <a:p>
            <a:endParaRPr lang="it-IT" sz="1200" dirty="0"/>
          </a:p>
        </p:txBody>
      </p:sp>
      <p:sp>
        <p:nvSpPr>
          <p:cNvPr id="21" name="Rettangolo 20">
            <a:extLst>
              <a:ext uri="{FF2B5EF4-FFF2-40B4-BE49-F238E27FC236}">
                <a16:creationId xmlns:a16="http://schemas.microsoft.com/office/drawing/2014/main" id="{C7A59035-0B0D-4AE5-8246-0BD68E96C02D}"/>
              </a:ext>
            </a:extLst>
          </p:cNvPr>
          <p:cNvSpPr/>
          <p:nvPr/>
        </p:nvSpPr>
        <p:spPr>
          <a:xfrm>
            <a:off x="3175127" y="1484758"/>
            <a:ext cx="4460328" cy="830997"/>
          </a:xfrm>
          <a:prstGeom prst="rect">
            <a:avLst/>
          </a:prstGeom>
        </p:spPr>
        <p:txBody>
          <a:bodyPr wrap="square">
            <a:spAutoFit/>
          </a:bodyPr>
          <a:lstStyle/>
          <a:p>
            <a:pPr algn="just"/>
            <a:r>
              <a:rPr lang="it-IT" sz="1200" dirty="0"/>
              <a:t>Sostenere la realizzazione di progetti di </a:t>
            </a:r>
            <a:r>
              <a:rPr lang="it-IT" sz="1200" b="1" dirty="0"/>
              <a:t>trasformazione industriale finalizzati allo sviluppo della filiera produttiva degli autobus </a:t>
            </a:r>
            <a:r>
              <a:rPr lang="it-IT" sz="1200" dirty="0"/>
              <a:t>al fine di produrre </a:t>
            </a:r>
            <a:r>
              <a:rPr lang="it-IT" sz="1200" b="1" dirty="0"/>
              <a:t>veicoli elettrici </a:t>
            </a:r>
            <a:r>
              <a:rPr lang="it-IT" sz="1200" dirty="0"/>
              <a:t>e connessi, ad esclusione degli autobus ibridi</a:t>
            </a:r>
          </a:p>
        </p:txBody>
      </p:sp>
      <p:sp>
        <p:nvSpPr>
          <p:cNvPr id="23" name="Rettangolo 22">
            <a:extLst>
              <a:ext uri="{FF2B5EF4-FFF2-40B4-BE49-F238E27FC236}">
                <a16:creationId xmlns:a16="http://schemas.microsoft.com/office/drawing/2014/main" id="{F0ADD969-EB38-45FA-A353-4B38FFF89B41}"/>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37" name="Rettangolo con angoli arrotondati 36">
            <a:extLst>
              <a:ext uri="{FF2B5EF4-FFF2-40B4-BE49-F238E27FC236}">
                <a16:creationId xmlns:a16="http://schemas.microsoft.com/office/drawing/2014/main" id="{B059936A-D6C5-41B6-87B3-F6EA6DC41A41}"/>
              </a:ext>
            </a:extLst>
          </p:cNvPr>
          <p:cNvSpPr/>
          <p:nvPr/>
        </p:nvSpPr>
        <p:spPr>
          <a:xfrm>
            <a:off x="8112712" y="1461989"/>
            <a:ext cx="3384529"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 chi è destinato</a:t>
            </a:r>
          </a:p>
        </p:txBody>
      </p:sp>
      <p:sp>
        <p:nvSpPr>
          <p:cNvPr id="42" name="Rettangolo con angoli arrotondati 41">
            <a:extLst>
              <a:ext uri="{FF2B5EF4-FFF2-40B4-BE49-F238E27FC236}">
                <a16:creationId xmlns:a16="http://schemas.microsoft.com/office/drawing/2014/main" id="{2D8FFFAB-E28E-499F-B550-FC91BA9CEAD5}"/>
              </a:ext>
            </a:extLst>
          </p:cNvPr>
          <p:cNvSpPr/>
          <p:nvPr/>
        </p:nvSpPr>
        <p:spPr>
          <a:xfrm>
            <a:off x="428512" y="1532508"/>
            <a:ext cx="2505765"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Finalità</a:t>
            </a:r>
          </a:p>
        </p:txBody>
      </p:sp>
      <p:sp>
        <p:nvSpPr>
          <p:cNvPr id="46" name="Rettangolo con angoli arrotondati 45">
            <a:extLst>
              <a:ext uri="{FF2B5EF4-FFF2-40B4-BE49-F238E27FC236}">
                <a16:creationId xmlns:a16="http://schemas.microsoft.com/office/drawing/2014/main" id="{B9D35B66-0FB5-49E7-A3FE-BBB51FFC2C53}"/>
              </a:ext>
            </a:extLst>
          </p:cNvPr>
          <p:cNvSpPr/>
          <p:nvPr/>
        </p:nvSpPr>
        <p:spPr>
          <a:xfrm>
            <a:off x="428512" y="2290648"/>
            <a:ext cx="2528617"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Dotazione</a:t>
            </a:r>
          </a:p>
        </p:txBody>
      </p:sp>
      <p:sp>
        <p:nvSpPr>
          <p:cNvPr id="53" name="Rettangolo con angoli arrotondati 52">
            <a:extLst>
              <a:ext uri="{FF2B5EF4-FFF2-40B4-BE49-F238E27FC236}">
                <a16:creationId xmlns:a16="http://schemas.microsoft.com/office/drawing/2014/main" id="{DE263038-15DE-4FFA-9951-033ADC0134B9}"/>
              </a:ext>
            </a:extLst>
          </p:cNvPr>
          <p:cNvSpPr/>
          <p:nvPr/>
        </p:nvSpPr>
        <p:spPr>
          <a:xfrm>
            <a:off x="428512" y="2893605"/>
            <a:ext cx="7206943" cy="389502"/>
          </a:xfrm>
          <a:prstGeom prst="roundRect">
            <a:avLst/>
          </a:prstGeom>
          <a:solidFill>
            <a:srgbClr val="A8C83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400" b="1" dirty="0">
                <a:solidFill>
                  <a:schemeClr val="bg1"/>
                </a:solidFill>
              </a:rPr>
              <a:t>Le domande devono riguardare</a:t>
            </a:r>
          </a:p>
        </p:txBody>
      </p:sp>
      <p:sp>
        <p:nvSpPr>
          <p:cNvPr id="10" name="Titolo 1">
            <a:extLst>
              <a:ext uri="{FF2B5EF4-FFF2-40B4-BE49-F238E27FC236}">
                <a16:creationId xmlns:a16="http://schemas.microsoft.com/office/drawing/2014/main" id="{C0606F87-18BB-A745-98CB-211905ECF8B1}"/>
              </a:ext>
            </a:extLst>
          </p:cNvPr>
          <p:cNvSpPr txBox="1">
            <a:spLocks/>
          </p:cNvSpPr>
          <p:nvPr/>
        </p:nvSpPr>
        <p:spPr>
          <a:xfrm>
            <a:off x="485317" y="210181"/>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SPORTELLO AUTOBUS ELETTRICI</a:t>
            </a:r>
          </a:p>
        </p:txBody>
      </p:sp>
      <p:sp>
        <p:nvSpPr>
          <p:cNvPr id="29" name="CasellaDiTesto 28">
            <a:extLst>
              <a:ext uri="{FF2B5EF4-FFF2-40B4-BE49-F238E27FC236}">
                <a16:creationId xmlns:a16="http://schemas.microsoft.com/office/drawing/2014/main" id="{96ACC9E2-30FA-4949-BB77-82B266157B88}"/>
              </a:ext>
            </a:extLst>
          </p:cNvPr>
          <p:cNvSpPr txBox="1"/>
          <p:nvPr/>
        </p:nvSpPr>
        <p:spPr>
          <a:xfrm>
            <a:off x="6378116" y="885084"/>
            <a:ext cx="5647629" cy="369332"/>
          </a:xfrm>
          <a:prstGeom prst="rect">
            <a:avLst/>
          </a:prstGeom>
          <a:noFill/>
        </p:spPr>
        <p:txBody>
          <a:bodyPr wrap="square">
            <a:spAutoFit/>
          </a:bodyPr>
          <a:lstStyle/>
          <a:p>
            <a:r>
              <a:rPr lang="it-IT" b="1" dirty="0">
                <a:solidFill>
                  <a:srgbClr val="FFFFFF"/>
                </a:solidFill>
              </a:rPr>
              <a:t>Decreto MIMS “bus elettrici” del 29 novembre 2021 </a:t>
            </a:r>
          </a:p>
        </p:txBody>
      </p:sp>
      <p:sp>
        <p:nvSpPr>
          <p:cNvPr id="41" name="CasellaDiTesto 40">
            <a:extLst>
              <a:ext uri="{FF2B5EF4-FFF2-40B4-BE49-F238E27FC236}">
                <a16:creationId xmlns:a16="http://schemas.microsoft.com/office/drawing/2014/main" id="{6234C386-D1FE-45B9-9D78-76C2D019AB61}"/>
              </a:ext>
            </a:extLst>
          </p:cNvPr>
          <p:cNvSpPr txBox="1"/>
          <p:nvPr/>
        </p:nvSpPr>
        <p:spPr>
          <a:xfrm>
            <a:off x="8112712" y="2370692"/>
            <a:ext cx="3230217" cy="1200329"/>
          </a:xfrm>
          <a:prstGeom prst="rect">
            <a:avLst/>
          </a:prstGeom>
          <a:noFill/>
        </p:spPr>
        <p:txBody>
          <a:bodyPr wrap="square">
            <a:spAutoFit/>
          </a:bodyPr>
          <a:lstStyle/>
          <a:p>
            <a:pPr algn="just"/>
            <a:r>
              <a:rPr lang="it-IT" sz="1200" dirty="0">
                <a:highlight>
                  <a:srgbClr val="FFFFFF"/>
                </a:highlight>
              </a:rPr>
              <a:t>Data apertura sportello: </a:t>
            </a:r>
            <a:r>
              <a:rPr lang="it-IT" sz="1200" b="1" dirty="0">
                <a:highlight>
                  <a:srgbClr val="FFFFFF"/>
                </a:highlight>
              </a:rPr>
              <a:t>26 Aprile 2022</a:t>
            </a:r>
          </a:p>
          <a:p>
            <a:pPr algn="just"/>
            <a:endParaRPr lang="it-IT" sz="1200" dirty="0"/>
          </a:p>
          <a:p>
            <a:pPr algn="just"/>
            <a:r>
              <a:rPr lang="it-IT" sz="1200" dirty="0"/>
              <a:t>I programmi devono essere realizzati </a:t>
            </a:r>
            <a:r>
              <a:rPr lang="it-IT" sz="1200" b="1" dirty="0"/>
              <a:t>entro 36 mesi </a:t>
            </a:r>
            <a:r>
              <a:rPr lang="it-IT" sz="1200" dirty="0"/>
              <a:t>dalla sottoscrizione della determina di concessione delle agevolazioni </a:t>
            </a:r>
          </a:p>
          <a:p>
            <a:pPr algn="just"/>
            <a:endParaRPr lang="it-IT" sz="1200" b="1" dirty="0">
              <a:highlight>
                <a:srgbClr val="FFFFFF"/>
              </a:highlight>
            </a:endParaRPr>
          </a:p>
        </p:txBody>
      </p:sp>
      <p:sp>
        <p:nvSpPr>
          <p:cNvPr id="8" name="Rettangolo con angoli arrotondati 7">
            <a:extLst>
              <a:ext uri="{FF2B5EF4-FFF2-40B4-BE49-F238E27FC236}">
                <a16:creationId xmlns:a16="http://schemas.microsoft.com/office/drawing/2014/main" id="{CCC49C96-DB92-A34B-E486-E2B85A252EA6}"/>
              </a:ext>
            </a:extLst>
          </p:cNvPr>
          <p:cNvSpPr/>
          <p:nvPr/>
        </p:nvSpPr>
        <p:spPr>
          <a:xfrm>
            <a:off x="7977721" y="3659573"/>
            <a:ext cx="3606057" cy="389502"/>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Agevolazioni</a:t>
            </a:r>
          </a:p>
        </p:txBody>
      </p:sp>
      <p:sp>
        <p:nvSpPr>
          <p:cNvPr id="9" name="Rettangolo 8">
            <a:extLst>
              <a:ext uri="{FF2B5EF4-FFF2-40B4-BE49-F238E27FC236}">
                <a16:creationId xmlns:a16="http://schemas.microsoft.com/office/drawing/2014/main" id="{B640C589-1FB2-2853-C447-46967B64E9AA}"/>
              </a:ext>
            </a:extLst>
          </p:cNvPr>
          <p:cNvSpPr/>
          <p:nvPr/>
        </p:nvSpPr>
        <p:spPr>
          <a:xfrm>
            <a:off x="7949907" y="4132834"/>
            <a:ext cx="3764855" cy="1200329"/>
          </a:xfrm>
          <a:prstGeom prst="rect">
            <a:avLst/>
          </a:prstGeom>
        </p:spPr>
        <p:txBody>
          <a:bodyPr wrap="square">
            <a:spAutoFit/>
          </a:bodyPr>
          <a:lstStyle/>
          <a:p>
            <a:pPr marL="182563" indent="-182563">
              <a:buFont typeface="Arial" panose="020B0604020202020204" pitchFamily="34" charset="0"/>
              <a:buChar char="•"/>
            </a:pPr>
            <a:r>
              <a:rPr lang="it-IT" sz="1200" dirty="0"/>
              <a:t>contributo a fondo perduto in conto impianti</a:t>
            </a:r>
          </a:p>
          <a:p>
            <a:pPr marL="182563" indent="-182563">
              <a:buFont typeface="Arial" panose="020B0604020202020204" pitchFamily="34" charset="0"/>
              <a:buChar char="•"/>
            </a:pPr>
            <a:r>
              <a:rPr lang="it-IT" sz="1200" dirty="0"/>
              <a:t>contributo a fondo perduto alla spesa</a:t>
            </a:r>
            <a:endParaRPr lang="it-IT" sz="1200" strike="sngStrike" dirty="0"/>
          </a:p>
          <a:p>
            <a:pPr marL="182563" indent="-182563">
              <a:buFont typeface="Arial" panose="020B0604020202020204" pitchFamily="34" charset="0"/>
              <a:buChar char="•"/>
            </a:pPr>
            <a:r>
              <a:rPr lang="it-IT" sz="1200" dirty="0"/>
              <a:t>finanziamento agevolato con ammortamento max 10 anni </a:t>
            </a:r>
            <a:endParaRPr lang="it-IT" sz="1200" dirty="0">
              <a:highlight>
                <a:srgbClr val="FFFF00"/>
              </a:highlight>
            </a:endParaRPr>
          </a:p>
          <a:p>
            <a:r>
              <a:rPr lang="it-IT" sz="1200" dirty="0"/>
              <a:t>L’importo, in valore nominale, </a:t>
            </a:r>
            <a:r>
              <a:rPr lang="it-IT" sz="1200" b="1" dirty="0"/>
              <a:t>non può eccedere il limite massimo del 75% </a:t>
            </a:r>
            <a:r>
              <a:rPr lang="it-IT" sz="1200" dirty="0"/>
              <a:t>delle spese ammissibili.</a:t>
            </a:r>
          </a:p>
        </p:txBody>
      </p:sp>
      <p:sp>
        <p:nvSpPr>
          <p:cNvPr id="3" name="CasellaDiTesto 2">
            <a:extLst>
              <a:ext uri="{FF2B5EF4-FFF2-40B4-BE49-F238E27FC236}">
                <a16:creationId xmlns:a16="http://schemas.microsoft.com/office/drawing/2014/main" id="{A0908200-E5A1-BDD6-511A-EA9EDCAA7CC8}"/>
              </a:ext>
            </a:extLst>
          </p:cNvPr>
          <p:cNvSpPr txBox="1"/>
          <p:nvPr/>
        </p:nvSpPr>
        <p:spPr>
          <a:xfrm>
            <a:off x="7977119" y="5333163"/>
            <a:ext cx="3909319" cy="830997"/>
          </a:xfrm>
          <a:prstGeom prst="rect">
            <a:avLst/>
          </a:prstGeom>
          <a:noFill/>
        </p:spPr>
        <p:txBody>
          <a:bodyPr wrap="square">
            <a:spAutoFit/>
          </a:bodyPr>
          <a:lstStyle/>
          <a:p>
            <a:r>
              <a:rPr lang="it-IT" sz="1200" b="0" i="0" dirty="0">
                <a:solidFill>
                  <a:srgbClr val="58585A"/>
                </a:solidFill>
                <a:effectLst/>
                <a:latin typeface="DINLight"/>
              </a:rPr>
              <a:t>NB: Fino al 31/12/23  è stato possibile fruire gli aiuti previsti dalla sezione 3.13 del Quadro temporaneo (Temporary Framework), nei territori diversi dalle “zone a” (Carta degli aiuti a finalità regionale 2022-2027). </a:t>
            </a:r>
            <a:endParaRPr lang="it-IT" sz="1200" dirty="0"/>
          </a:p>
        </p:txBody>
      </p:sp>
      <p:sp>
        <p:nvSpPr>
          <p:cNvPr id="4" name="CasellaDiTesto 3">
            <a:extLst>
              <a:ext uri="{FF2B5EF4-FFF2-40B4-BE49-F238E27FC236}">
                <a16:creationId xmlns:a16="http://schemas.microsoft.com/office/drawing/2014/main" id="{3B362227-3DC0-1C76-B3AB-AAB81977ACBE}"/>
              </a:ext>
            </a:extLst>
          </p:cNvPr>
          <p:cNvSpPr txBox="1"/>
          <p:nvPr/>
        </p:nvSpPr>
        <p:spPr>
          <a:xfrm>
            <a:off x="446727" y="3429000"/>
            <a:ext cx="3768155" cy="2862322"/>
          </a:xfrm>
          <a:prstGeom prst="rect">
            <a:avLst/>
          </a:prstGeom>
          <a:noFill/>
        </p:spPr>
        <p:txBody>
          <a:bodyPr wrap="square">
            <a:spAutoFit/>
          </a:bodyPr>
          <a:lstStyle/>
          <a:p>
            <a:pPr marL="171450" indent="-171450" algn="just">
              <a:buFont typeface="Arial" panose="020B0604020202020204" pitchFamily="34" charset="0"/>
              <a:buChar char="•"/>
            </a:pPr>
            <a:r>
              <a:rPr lang="it-IT" sz="1200" dirty="0"/>
              <a:t>ottimizzazione e produzione di sistemi di trazione elettrica, a celle a combustibile a idrogeno oppure a combustione interna a idrogeno; </a:t>
            </a:r>
          </a:p>
          <a:p>
            <a:pPr marL="171450" indent="-171450" algn="just">
              <a:buFont typeface="Arial" panose="020B0604020202020204" pitchFamily="34" charset="0"/>
              <a:buChar char="•"/>
            </a:pPr>
            <a:endParaRPr lang="it-IT" sz="1200" dirty="0"/>
          </a:p>
          <a:p>
            <a:pPr marL="171450" indent="-171450" algn="just">
              <a:buFont typeface="Arial" panose="020B0604020202020204" pitchFamily="34" charset="0"/>
              <a:buChar char="•"/>
            </a:pPr>
            <a:r>
              <a:rPr lang="it-IT" sz="1200" dirty="0"/>
              <a:t>sviluppo e produzione di nuove architetture di autobus, nell’ottica della migrazione verso sistemi di alimentazione elettrici, a celle a combustibile a idrogeno oppure a combustione interna a idrogeno,  dell’alleggerimento dei veicoli, della digitalizzazione dei veicoli e dei loro componenti; </a:t>
            </a:r>
          </a:p>
          <a:p>
            <a:pPr marL="171450" indent="-171450" algn="just">
              <a:buFont typeface="Arial" panose="020B0604020202020204" pitchFamily="34" charset="0"/>
              <a:buChar char="•"/>
            </a:pPr>
            <a:endParaRPr lang="it-IT" sz="1200" dirty="0"/>
          </a:p>
          <a:p>
            <a:pPr marL="171450" indent="-171450" algn="just">
              <a:buFont typeface="Arial" panose="020B0604020202020204" pitchFamily="34" charset="0"/>
              <a:buChar char="•"/>
            </a:pPr>
            <a:r>
              <a:rPr lang="it-IT" sz="1200" dirty="0"/>
              <a:t>creazione e/o ottimizzazione di filiere industriali per la produzione di componentistica per autoveicoli per il trasporto pubblico;</a:t>
            </a:r>
          </a:p>
          <a:p>
            <a:pPr marL="171450" indent="-171450">
              <a:buFont typeface="Arial" panose="020B0604020202020204" pitchFamily="34" charset="0"/>
              <a:buChar char="•"/>
            </a:pPr>
            <a:endParaRPr lang="it-IT" sz="1200" dirty="0"/>
          </a:p>
        </p:txBody>
      </p:sp>
      <p:sp>
        <p:nvSpPr>
          <p:cNvPr id="6" name="CasellaDiTesto 5">
            <a:extLst>
              <a:ext uri="{FF2B5EF4-FFF2-40B4-BE49-F238E27FC236}">
                <a16:creationId xmlns:a16="http://schemas.microsoft.com/office/drawing/2014/main" id="{C9E2CC16-5673-61E6-3752-FF1A43E47F3C}"/>
              </a:ext>
            </a:extLst>
          </p:cNvPr>
          <p:cNvSpPr txBox="1"/>
          <p:nvPr/>
        </p:nvSpPr>
        <p:spPr>
          <a:xfrm>
            <a:off x="4289163" y="3486456"/>
            <a:ext cx="3346292" cy="2677656"/>
          </a:xfrm>
          <a:prstGeom prst="rect">
            <a:avLst/>
          </a:prstGeom>
          <a:noFill/>
        </p:spPr>
        <p:txBody>
          <a:bodyPr wrap="square" rtlCol="0">
            <a:spAutoFit/>
          </a:bodyPr>
          <a:lstStyle/>
          <a:p>
            <a:pPr marL="171450" indent="-171450" algn="just">
              <a:buFont typeface="Arial" panose="020B0604020202020204" pitchFamily="34" charset="0"/>
              <a:buChar char="•"/>
            </a:pPr>
            <a:r>
              <a:rPr lang="it-IT" sz="1200" dirty="0"/>
              <a:t>sviluppo e industrializzazione di nuove tecnologie IoT applicate al trasporto pubblico, di sensori e sistemi digitali, anche integrati nei singoli componenti del veicolo, per il monitoraggio continuo e la manutenzione predittiva, la guida assistita, la gestione delle flotte, la sicurezza dei trasporti, il dialogo bus-terra </a:t>
            </a:r>
          </a:p>
          <a:p>
            <a:pPr marL="171450" indent="-171450" algn="just">
              <a:buFont typeface="Arial" panose="020B0604020202020204" pitchFamily="34" charset="0"/>
              <a:buChar char="•"/>
            </a:pPr>
            <a:endParaRPr lang="it-IT" sz="1200" dirty="0"/>
          </a:p>
          <a:p>
            <a:pPr marL="171450" indent="-171450" algn="just">
              <a:buFont typeface="Arial" panose="020B0604020202020204" pitchFamily="34" charset="0"/>
              <a:buChar char="•"/>
            </a:pPr>
            <a:r>
              <a:rPr lang="it-IT" sz="1200" dirty="0"/>
              <a:t>sviluppo, standardizzazione e industrializzazione di sistemi di ricarica, </a:t>
            </a:r>
            <a:r>
              <a:rPr lang="it-IT" sz="1200" b="1" dirty="0"/>
              <a:t>sviluppo di tecnologie </a:t>
            </a:r>
            <a:r>
              <a:rPr lang="it-IT" sz="1200" dirty="0"/>
              <a:t>finalizzate alla produzione di sistemi per la “smart </a:t>
            </a:r>
            <a:r>
              <a:rPr lang="it-IT" sz="1200" dirty="0" err="1"/>
              <a:t>charging</a:t>
            </a:r>
            <a:r>
              <a:rPr lang="it-IT" sz="1200" dirty="0"/>
              <a:t>” di autobus a zero emissioni</a:t>
            </a:r>
          </a:p>
          <a:p>
            <a:pPr marL="171450" indent="-171450" algn="just">
              <a:buFont typeface="Arial" panose="020B0604020202020204" pitchFamily="34" charset="0"/>
              <a:buChar char="•"/>
            </a:pPr>
            <a:endParaRPr lang="it-IT" sz="1200" dirty="0"/>
          </a:p>
        </p:txBody>
      </p:sp>
      <p:sp>
        <p:nvSpPr>
          <p:cNvPr id="2" name="Rettangolo 1">
            <a:extLst>
              <a:ext uri="{FF2B5EF4-FFF2-40B4-BE49-F238E27FC236}">
                <a16:creationId xmlns:a16="http://schemas.microsoft.com/office/drawing/2014/main" id="{AEEB5042-5F68-3496-D2E3-C58B855A0002}"/>
              </a:ext>
            </a:extLst>
          </p:cNvPr>
          <p:cNvSpPr/>
          <p:nvPr/>
        </p:nvSpPr>
        <p:spPr>
          <a:xfrm>
            <a:off x="3175127" y="2348934"/>
            <a:ext cx="4460328" cy="276999"/>
          </a:xfrm>
          <a:prstGeom prst="rect">
            <a:avLst/>
          </a:prstGeom>
        </p:spPr>
        <p:txBody>
          <a:bodyPr wrap="square">
            <a:spAutoFit/>
          </a:bodyPr>
          <a:lstStyle/>
          <a:p>
            <a:pPr algn="just"/>
            <a:r>
              <a:rPr lang="it-IT" sz="1200" b="1" dirty="0">
                <a:solidFill>
                  <a:schemeClr val="tx2"/>
                </a:solidFill>
              </a:rPr>
              <a:t>50 Milioni</a:t>
            </a:r>
          </a:p>
        </p:txBody>
      </p:sp>
    </p:spTree>
    <p:extLst>
      <p:ext uri="{BB962C8B-B14F-4D97-AF65-F5344CB8AC3E}">
        <p14:creationId xmlns:p14="http://schemas.microsoft.com/office/powerpoint/2010/main" val="2686813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76875-A92B-0F52-FE02-F932A83BEC8A}"/>
            </a:ext>
          </a:extLst>
        </p:cNvPr>
        <p:cNvGrpSpPr/>
        <p:nvPr/>
      </p:nvGrpSpPr>
      <p:grpSpPr>
        <a:xfrm>
          <a:off x="0" y="0"/>
          <a:ext cx="0" cy="0"/>
          <a:chOff x="0" y="0"/>
          <a:chExt cx="0" cy="0"/>
        </a:xfrm>
      </p:grpSpPr>
      <p:pic>
        <p:nvPicPr>
          <p:cNvPr id="28" name="Immagine 27">
            <a:extLst>
              <a:ext uri="{FF2B5EF4-FFF2-40B4-BE49-F238E27FC236}">
                <a16:creationId xmlns:a16="http://schemas.microsoft.com/office/drawing/2014/main" id="{2A685BBE-DD16-AE88-85E5-1E499BBCDE4D}"/>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905280" y="168629"/>
            <a:ext cx="981158" cy="601132"/>
          </a:xfrm>
          <a:prstGeom prst="rect">
            <a:avLst/>
          </a:prstGeom>
        </p:spPr>
      </p:pic>
      <p:sp>
        <p:nvSpPr>
          <p:cNvPr id="24" name="CasellaDiTesto 23">
            <a:extLst>
              <a:ext uri="{FF2B5EF4-FFF2-40B4-BE49-F238E27FC236}">
                <a16:creationId xmlns:a16="http://schemas.microsoft.com/office/drawing/2014/main" id="{7167D45C-4A2A-F999-962F-7FCB579F7FEF}"/>
              </a:ext>
            </a:extLst>
          </p:cNvPr>
          <p:cNvSpPr txBox="1"/>
          <p:nvPr/>
        </p:nvSpPr>
        <p:spPr>
          <a:xfrm>
            <a:off x="8168527" y="2070016"/>
            <a:ext cx="3445975" cy="646331"/>
          </a:xfrm>
          <a:prstGeom prst="rect">
            <a:avLst/>
          </a:prstGeom>
          <a:noFill/>
        </p:spPr>
        <p:txBody>
          <a:bodyPr wrap="square" rtlCol="0">
            <a:spAutoFit/>
          </a:bodyPr>
          <a:lstStyle/>
          <a:p>
            <a:pPr marL="182563" indent="-182563">
              <a:buFont typeface="Arial" panose="020B0604020202020204" pitchFamily="34" charset="0"/>
              <a:buChar char="•"/>
            </a:pPr>
            <a:r>
              <a:rPr lang="it-IT" sz="1200" dirty="0"/>
              <a:t>A </a:t>
            </a:r>
            <a:r>
              <a:rPr lang="it-IT" sz="1200" b="1" dirty="0"/>
              <a:t>nuove domande </a:t>
            </a:r>
            <a:r>
              <a:rPr lang="it-IT" sz="1200" dirty="0"/>
              <a:t>di CDS</a:t>
            </a:r>
          </a:p>
          <a:p>
            <a:pPr marL="182563" indent="-182563">
              <a:buFont typeface="Arial" panose="020B0604020202020204" pitchFamily="34" charset="0"/>
              <a:buChar char="•"/>
            </a:pPr>
            <a:r>
              <a:rPr lang="it-IT" sz="1200" dirty="0"/>
              <a:t>A </a:t>
            </a:r>
            <a:r>
              <a:rPr lang="it-IT" sz="1200" b="1" dirty="0"/>
              <a:t>domande</a:t>
            </a:r>
            <a:r>
              <a:rPr lang="it-IT" sz="1200" dirty="0"/>
              <a:t> già </a:t>
            </a:r>
            <a:r>
              <a:rPr lang="it-IT" sz="1200" b="1" dirty="0"/>
              <a:t>presentate</a:t>
            </a:r>
          </a:p>
          <a:p>
            <a:endParaRPr lang="it-IT" sz="1200" dirty="0"/>
          </a:p>
        </p:txBody>
      </p:sp>
      <p:sp>
        <p:nvSpPr>
          <p:cNvPr id="20" name="Rettangolo 19">
            <a:extLst>
              <a:ext uri="{FF2B5EF4-FFF2-40B4-BE49-F238E27FC236}">
                <a16:creationId xmlns:a16="http://schemas.microsoft.com/office/drawing/2014/main" id="{17589506-ABFA-2299-FFDD-FDF80EDA373F}"/>
              </a:ext>
            </a:extLst>
          </p:cNvPr>
          <p:cNvSpPr/>
          <p:nvPr/>
        </p:nvSpPr>
        <p:spPr>
          <a:xfrm>
            <a:off x="384219" y="2070016"/>
            <a:ext cx="3556013" cy="3016210"/>
          </a:xfrm>
          <a:prstGeom prst="rect">
            <a:avLst/>
          </a:prstGeom>
        </p:spPr>
        <p:txBody>
          <a:bodyPr wrap="square">
            <a:spAutoFit/>
          </a:bodyPr>
          <a:lstStyle/>
          <a:p>
            <a:pPr algn="just">
              <a:buNone/>
            </a:pPr>
            <a:r>
              <a:rPr lang="it-IT" sz="1200" b="0" i="0" dirty="0">
                <a:solidFill>
                  <a:srgbClr val="525252"/>
                </a:solidFill>
                <a:effectLst/>
              </a:rPr>
              <a:t>finanziata con </a:t>
            </a:r>
            <a:r>
              <a:rPr lang="it-IT" sz="1200" b="1" i="0" dirty="0">
                <a:solidFill>
                  <a:srgbClr val="525252"/>
                </a:solidFill>
                <a:effectLst/>
              </a:rPr>
              <a:t>497,8 milioni di euro</a:t>
            </a:r>
            <a:r>
              <a:rPr lang="it-IT" sz="1200" b="0" i="0" dirty="0">
                <a:solidFill>
                  <a:srgbClr val="525252"/>
                </a:solidFill>
                <a:effectLst/>
              </a:rPr>
              <a:t> dal Programma Nazionale Ricerca, Innovazione e Competitività 2021-27.</a:t>
            </a:r>
          </a:p>
          <a:p>
            <a:pPr algn="just">
              <a:buNone/>
            </a:pPr>
            <a:r>
              <a:rPr lang="it-IT" sz="1200" b="0" i="0" dirty="0">
                <a:solidFill>
                  <a:srgbClr val="525252"/>
                </a:solidFill>
                <a:effectLst/>
              </a:rPr>
              <a:t>Le risorse sono così ripartite:</a:t>
            </a:r>
          </a:p>
          <a:p>
            <a:pPr algn="just">
              <a:spcAft>
                <a:spcPts val="600"/>
              </a:spcAft>
              <a:buFont typeface="Arial" panose="020B0604020202020204" pitchFamily="34" charset="0"/>
              <a:buChar char="•"/>
            </a:pPr>
            <a:r>
              <a:rPr lang="it-IT" sz="1200" b="1" i="0" dirty="0">
                <a:solidFill>
                  <a:srgbClr val="525252"/>
                </a:solidFill>
                <a:effectLst/>
              </a:rPr>
              <a:t>335,2 milioni di euro</a:t>
            </a:r>
            <a:r>
              <a:rPr lang="it-IT" sz="1200" b="0" i="0" dirty="0">
                <a:solidFill>
                  <a:srgbClr val="525252"/>
                </a:solidFill>
                <a:effectLst/>
              </a:rPr>
              <a:t> a valere sulle risorse della Priorità 1, Obiettivo specifico 1.3 destinate a sostenere la realizzazione di progetti presentati </a:t>
            </a:r>
            <a:r>
              <a:rPr lang="it-IT" sz="1200" b="1" i="0" dirty="0">
                <a:solidFill>
                  <a:srgbClr val="525252"/>
                </a:solidFill>
                <a:effectLst/>
              </a:rPr>
              <a:t>esclusivamente da Pmi,</a:t>
            </a:r>
            <a:r>
              <a:rPr lang="it-IT" sz="1200" b="0" i="0" dirty="0">
                <a:solidFill>
                  <a:srgbClr val="525252"/>
                </a:solidFill>
                <a:effectLst/>
              </a:rPr>
              <a:t> anche negli ambiti individuati dal Regolamento STEP</a:t>
            </a:r>
          </a:p>
          <a:p>
            <a:pPr algn="just">
              <a:spcAft>
                <a:spcPts val="600"/>
              </a:spcAft>
              <a:buFont typeface="Arial" panose="020B0604020202020204" pitchFamily="34" charset="0"/>
              <a:buChar char="•"/>
            </a:pPr>
            <a:r>
              <a:rPr lang="it-IT" sz="1200" b="1" i="0" dirty="0">
                <a:solidFill>
                  <a:srgbClr val="525252"/>
                </a:solidFill>
                <a:effectLst/>
              </a:rPr>
              <a:t>162,5 milioni di euro</a:t>
            </a:r>
            <a:r>
              <a:rPr lang="it-IT" sz="1200" b="0" i="0" dirty="0">
                <a:solidFill>
                  <a:srgbClr val="525252"/>
                </a:solidFill>
                <a:effectLst/>
              </a:rPr>
              <a:t> a valere sulle risorse della Priorità 4, Obiettivo specifico 1.6 destinate a sostenere la realizzazione di progetti presentati da Pmi e da imprese di grandi dimensioni </a:t>
            </a:r>
            <a:r>
              <a:rPr lang="it-IT" sz="1200" b="1" i="0" dirty="0">
                <a:solidFill>
                  <a:srgbClr val="525252"/>
                </a:solidFill>
                <a:effectLst/>
              </a:rPr>
              <a:t>nei soli ambiti individuati dal Regolamento STEP</a:t>
            </a:r>
          </a:p>
          <a:p>
            <a:pPr algn="just"/>
            <a:endParaRPr lang="it-IT" sz="1200" b="1" dirty="0"/>
          </a:p>
        </p:txBody>
      </p:sp>
      <p:sp>
        <p:nvSpPr>
          <p:cNvPr id="21" name="Rettangolo 20">
            <a:extLst>
              <a:ext uri="{FF2B5EF4-FFF2-40B4-BE49-F238E27FC236}">
                <a16:creationId xmlns:a16="http://schemas.microsoft.com/office/drawing/2014/main" id="{499752C0-A33C-4465-4A1A-1C3AF4781F4F}"/>
              </a:ext>
            </a:extLst>
          </p:cNvPr>
          <p:cNvSpPr/>
          <p:nvPr/>
        </p:nvSpPr>
        <p:spPr>
          <a:xfrm>
            <a:off x="384219" y="5441732"/>
            <a:ext cx="3359753" cy="1200329"/>
          </a:xfrm>
          <a:prstGeom prst="rect">
            <a:avLst/>
          </a:prstGeom>
        </p:spPr>
        <p:txBody>
          <a:bodyPr wrap="square">
            <a:spAutoFit/>
          </a:bodyPr>
          <a:lstStyle/>
          <a:p>
            <a:pPr algn="just"/>
            <a:r>
              <a:rPr lang="it-IT" sz="1200" dirty="0"/>
              <a:t> Sportello PN RIC 21-27 promuove la crescita sostenibile e la competitività delle imprese, sostenendo anche lo sviluppo di tecnologie critiche e rafforzando le rispettive catene del valore negli ambiti individuati dal Regolamento STEP.</a:t>
            </a:r>
          </a:p>
          <a:p>
            <a:pPr algn="just"/>
            <a:endParaRPr lang="it-IT" sz="1200" dirty="0"/>
          </a:p>
        </p:txBody>
      </p:sp>
      <p:sp>
        <p:nvSpPr>
          <p:cNvPr id="23" name="Rettangolo 22">
            <a:extLst>
              <a:ext uri="{FF2B5EF4-FFF2-40B4-BE49-F238E27FC236}">
                <a16:creationId xmlns:a16="http://schemas.microsoft.com/office/drawing/2014/main" id="{C1276BC6-6563-1C79-B124-5B62CAB8F732}"/>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37" name="Rettangolo con angoli arrotondati 36">
            <a:extLst>
              <a:ext uri="{FF2B5EF4-FFF2-40B4-BE49-F238E27FC236}">
                <a16:creationId xmlns:a16="http://schemas.microsoft.com/office/drawing/2014/main" id="{DC9316CB-D883-8BAB-5B20-374689FA9B58}"/>
              </a:ext>
            </a:extLst>
          </p:cNvPr>
          <p:cNvSpPr/>
          <p:nvPr/>
        </p:nvSpPr>
        <p:spPr>
          <a:xfrm>
            <a:off x="8154738" y="1631365"/>
            <a:ext cx="3384529" cy="389502"/>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 chi è destinato</a:t>
            </a:r>
          </a:p>
        </p:txBody>
      </p:sp>
      <p:sp>
        <p:nvSpPr>
          <p:cNvPr id="42" name="Rettangolo con angoli arrotondati 41">
            <a:extLst>
              <a:ext uri="{FF2B5EF4-FFF2-40B4-BE49-F238E27FC236}">
                <a16:creationId xmlns:a16="http://schemas.microsoft.com/office/drawing/2014/main" id="{C0C2DEEF-6DCC-6494-AA07-D2DA30FFF6A2}"/>
              </a:ext>
            </a:extLst>
          </p:cNvPr>
          <p:cNvSpPr/>
          <p:nvPr/>
        </p:nvSpPr>
        <p:spPr>
          <a:xfrm>
            <a:off x="384219" y="4863400"/>
            <a:ext cx="3248872" cy="389502"/>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Finalità</a:t>
            </a:r>
          </a:p>
        </p:txBody>
      </p:sp>
      <p:sp>
        <p:nvSpPr>
          <p:cNvPr id="46" name="Rettangolo con angoli arrotondati 45">
            <a:extLst>
              <a:ext uri="{FF2B5EF4-FFF2-40B4-BE49-F238E27FC236}">
                <a16:creationId xmlns:a16="http://schemas.microsoft.com/office/drawing/2014/main" id="{F6CACE5C-9BFC-1193-D9C7-B16CC1AB0487}"/>
              </a:ext>
            </a:extLst>
          </p:cNvPr>
          <p:cNvSpPr/>
          <p:nvPr/>
        </p:nvSpPr>
        <p:spPr>
          <a:xfrm>
            <a:off x="445664" y="1605098"/>
            <a:ext cx="3384530" cy="389502"/>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Dotazione</a:t>
            </a:r>
          </a:p>
        </p:txBody>
      </p:sp>
      <p:sp>
        <p:nvSpPr>
          <p:cNvPr id="53" name="Rettangolo con angoli arrotondati 52">
            <a:extLst>
              <a:ext uri="{FF2B5EF4-FFF2-40B4-BE49-F238E27FC236}">
                <a16:creationId xmlns:a16="http://schemas.microsoft.com/office/drawing/2014/main" id="{4BC0E5B1-8E46-A16E-9765-D02F29EA13F8}"/>
              </a:ext>
            </a:extLst>
          </p:cNvPr>
          <p:cNvSpPr/>
          <p:nvPr/>
        </p:nvSpPr>
        <p:spPr>
          <a:xfrm>
            <a:off x="4444799" y="1624532"/>
            <a:ext cx="3302402" cy="389502"/>
          </a:xfrm>
          <a:prstGeom prst="roundRect">
            <a:avLst/>
          </a:prstGeom>
          <a:solidFill>
            <a:srgbClr val="EF7598">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400" b="1" dirty="0">
                <a:solidFill>
                  <a:schemeClr val="bg1"/>
                </a:solidFill>
              </a:rPr>
              <a:t>Le domande devono riguardare</a:t>
            </a:r>
          </a:p>
        </p:txBody>
      </p:sp>
      <p:sp>
        <p:nvSpPr>
          <p:cNvPr id="10" name="Titolo 1">
            <a:extLst>
              <a:ext uri="{FF2B5EF4-FFF2-40B4-BE49-F238E27FC236}">
                <a16:creationId xmlns:a16="http://schemas.microsoft.com/office/drawing/2014/main" id="{85BDCB66-5DCD-D15E-9AB8-BC9C9C3701E2}"/>
              </a:ext>
            </a:extLst>
          </p:cNvPr>
          <p:cNvSpPr txBox="1">
            <a:spLocks/>
          </p:cNvSpPr>
          <p:nvPr/>
        </p:nvSpPr>
        <p:spPr>
          <a:xfrm>
            <a:off x="485316" y="210181"/>
            <a:ext cx="99743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SPORTELLO PN RIC E TECONOLOGIE STEP</a:t>
            </a:r>
          </a:p>
        </p:txBody>
      </p:sp>
      <p:sp>
        <p:nvSpPr>
          <p:cNvPr id="29" name="CasellaDiTesto 28">
            <a:extLst>
              <a:ext uri="{FF2B5EF4-FFF2-40B4-BE49-F238E27FC236}">
                <a16:creationId xmlns:a16="http://schemas.microsoft.com/office/drawing/2014/main" id="{12D5BC9F-E04D-A041-DB64-9EB4B245CEB2}"/>
              </a:ext>
            </a:extLst>
          </p:cNvPr>
          <p:cNvSpPr txBox="1"/>
          <p:nvPr/>
        </p:nvSpPr>
        <p:spPr>
          <a:xfrm>
            <a:off x="6378116" y="885084"/>
            <a:ext cx="5647629" cy="369332"/>
          </a:xfrm>
          <a:prstGeom prst="rect">
            <a:avLst/>
          </a:prstGeom>
          <a:noFill/>
        </p:spPr>
        <p:txBody>
          <a:bodyPr wrap="square">
            <a:spAutoFit/>
          </a:bodyPr>
          <a:lstStyle/>
          <a:p>
            <a:r>
              <a:rPr lang="it-IT" b="1" dirty="0">
                <a:solidFill>
                  <a:srgbClr val="FFFFFF"/>
                </a:solidFill>
              </a:rPr>
              <a:t>Decreto MIMIT 25 ottobre 2024</a:t>
            </a:r>
          </a:p>
        </p:txBody>
      </p:sp>
      <p:sp>
        <p:nvSpPr>
          <p:cNvPr id="41" name="CasellaDiTesto 40">
            <a:extLst>
              <a:ext uri="{FF2B5EF4-FFF2-40B4-BE49-F238E27FC236}">
                <a16:creationId xmlns:a16="http://schemas.microsoft.com/office/drawing/2014/main" id="{EB1A3772-5436-722F-C122-4C209DA78AE3}"/>
              </a:ext>
            </a:extLst>
          </p:cNvPr>
          <p:cNvSpPr txBox="1"/>
          <p:nvPr/>
        </p:nvSpPr>
        <p:spPr>
          <a:xfrm>
            <a:off x="8112712" y="2498372"/>
            <a:ext cx="3230217" cy="1200329"/>
          </a:xfrm>
          <a:prstGeom prst="rect">
            <a:avLst/>
          </a:prstGeom>
          <a:noFill/>
        </p:spPr>
        <p:txBody>
          <a:bodyPr wrap="square">
            <a:spAutoFit/>
          </a:bodyPr>
          <a:lstStyle/>
          <a:p>
            <a:pPr algn="just"/>
            <a:r>
              <a:rPr lang="it-IT" sz="1200" dirty="0">
                <a:highlight>
                  <a:srgbClr val="FFFFFF"/>
                </a:highlight>
              </a:rPr>
              <a:t>Data apertura sportello: </a:t>
            </a:r>
            <a:r>
              <a:rPr lang="it-IT" sz="1200" b="1" dirty="0">
                <a:highlight>
                  <a:srgbClr val="FFFFFF"/>
                </a:highlight>
              </a:rPr>
              <a:t>15 Aprile 2025</a:t>
            </a:r>
          </a:p>
          <a:p>
            <a:pPr algn="just"/>
            <a:endParaRPr lang="it-IT" sz="1200" dirty="0"/>
          </a:p>
          <a:p>
            <a:pPr algn="just"/>
            <a:r>
              <a:rPr lang="it-IT" sz="1200" dirty="0"/>
              <a:t>I programmi devono essere realizzati </a:t>
            </a:r>
            <a:r>
              <a:rPr lang="it-IT" sz="1200" b="1" dirty="0"/>
              <a:t>entro 36 mesi </a:t>
            </a:r>
            <a:r>
              <a:rPr lang="it-IT" sz="1200" dirty="0"/>
              <a:t>dalla sottoscrizione della determina di concessione delle agevolazioni </a:t>
            </a:r>
          </a:p>
          <a:p>
            <a:pPr algn="just"/>
            <a:endParaRPr lang="it-IT" sz="1200" b="1" dirty="0">
              <a:highlight>
                <a:srgbClr val="FFFFFF"/>
              </a:highlight>
            </a:endParaRPr>
          </a:p>
        </p:txBody>
      </p:sp>
      <p:sp>
        <p:nvSpPr>
          <p:cNvPr id="8" name="Rettangolo con angoli arrotondati 7">
            <a:extLst>
              <a:ext uri="{FF2B5EF4-FFF2-40B4-BE49-F238E27FC236}">
                <a16:creationId xmlns:a16="http://schemas.microsoft.com/office/drawing/2014/main" id="{136A6FA3-7D44-C61B-103E-880352F583B5}"/>
              </a:ext>
            </a:extLst>
          </p:cNvPr>
          <p:cNvSpPr/>
          <p:nvPr/>
        </p:nvSpPr>
        <p:spPr>
          <a:xfrm>
            <a:off x="8008445" y="4127057"/>
            <a:ext cx="3606057" cy="389502"/>
          </a:xfrm>
          <a:prstGeom prst="roundRect">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Agevolazioni</a:t>
            </a:r>
          </a:p>
        </p:txBody>
      </p:sp>
      <p:sp>
        <p:nvSpPr>
          <p:cNvPr id="9" name="Rettangolo 8">
            <a:extLst>
              <a:ext uri="{FF2B5EF4-FFF2-40B4-BE49-F238E27FC236}">
                <a16:creationId xmlns:a16="http://schemas.microsoft.com/office/drawing/2014/main" id="{FBFDE6F6-E1BF-0BDC-C8AA-17E0B0D662EC}"/>
              </a:ext>
            </a:extLst>
          </p:cNvPr>
          <p:cNvSpPr/>
          <p:nvPr/>
        </p:nvSpPr>
        <p:spPr>
          <a:xfrm>
            <a:off x="7964574" y="4549676"/>
            <a:ext cx="3764855" cy="2308324"/>
          </a:xfrm>
          <a:prstGeom prst="rect">
            <a:avLst/>
          </a:prstGeom>
        </p:spPr>
        <p:txBody>
          <a:bodyPr wrap="square">
            <a:spAutoFit/>
          </a:bodyPr>
          <a:lstStyle/>
          <a:p>
            <a:pPr marL="182563" indent="-182563">
              <a:buFont typeface="Arial" panose="020B0604020202020204" pitchFamily="34" charset="0"/>
              <a:buChar char="•"/>
            </a:pPr>
            <a:r>
              <a:rPr lang="it-IT" sz="1200" dirty="0"/>
              <a:t>contributo a fondo perduto in conto impianti</a:t>
            </a:r>
          </a:p>
          <a:p>
            <a:pPr marL="182563" indent="-182563">
              <a:buFont typeface="Arial" panose="020B0604020202020204" pitchFamily="34" charset="0"/>
              <a:buChar char="•"/>
            </a:pPr>
            <a:r>
              <a:rPr lang="it-IT" sz="1200" dirty="0"/>
              <a:t>contributo a fondo perduto alla spesa</a:t>
            </a:r>
            <a:endParaRPr lang="it-IT" sz="1200" strike="sngStrike" dirty="0"/>
          </a:p>
          <a:p>
            <a:pPr marL="182563" indent="-182563">
              <a:buFont typeface="Arial" panose="020B0604020202020204" pitchFamily="34" charset="0"/>
              <a:buChar char="•"/>
            </a:pPr>
            <a:r>
              <a:rPr lang="it-IT" sz="1200" dirty="0"/>
              <a:t>finanziamento agevolato con ammortamento max 10 anni </a:t>
            </a:r>
            <a:endParaRPr lang="it-IT" sz="1200" dirty="0">
              <a:highlight>
                <a:srgbClr val="FFFF00"/>
              </a:highlight>
            </a:endParaRPr>
          </a:p>
          <a:p>
            <a:r>
              <a:rPr lang="it-IT" sz="1200" b="1" dirty="0"/>
              <a:t>Per le sole nuove domande che riguardano progetti coerenti con il Regolamento STEP può essere richiesto il riconoscimento delle maggiorazioni previste dalla Carta degli aiuti di Stato a finalità regionale, come modificata dalla decisione della Commissione del 3 ottobre 2024</a:t>
            </a:r>
            <a:r>
              <a:rPr lang="it-IT" sz="1200" dirty="0"/>
              <a:t>.</a:t>
            </a:r>
          </a:p>
          <a:p>
            <a:endParaRPr lang="it-IT" sz="1200" dirty="0"/>
          </a:p>
          <a:p>
            <a:r>
              <a:rPr lang="it-IT" sz="1200" dirty="0"/>
              <a:t>L’importo, in valore nominale, </a:t>
            </a:r>
            <a:r>
              <a:rPr lang="it-IT" sz="1200" b="1" dirty="0"/>
              <a:t>non può eccedere il limite massimo del 75% </a:t>
            </a:r>
            <a:r>
              <a:rPr lang="it-IT" sz="1200" dirty="0"/>
              <a:t>delle spese ammissibili.</a:t>
            </a:r>
          </a:p>
        </p:txBody>
      </p:sp>
      <p:sp>
        <p:nvSpPr>
          <p:cNvPr id="4" name="CasellaDiTesto 3">
            <a:extLst>
              <a:ext uri="{FF2B5EF4-FFF2-40B4-BE49-F238E27FC236}">
                <a16:creationId xmlns:a16="http://schemas.microsoft.com/office/drawing/2014/main" id="{A9C4AA41-26C2-DE55-F246-08D780AA3E34}"/>
              </a:ext>
            </a:extLst>
          </p:cNvPr>
          <p:cNvSpPr txBox="1"/>
          <p:nvPr/>
        </p:nvSpPr>
        <p:spPr>
          <a:xfrm>
            <a:off x="4080200" y="2100059"/>
            <a:ext cx="3606057" cy="3175228"/>
          </a:xfrm>
          <a:prstGeom prst="rect">
            <a:avLst/>
          </a:prstGeom>
          <a:noFill/>
        </p:spPr>
        <p:txBody>
          <a:bodyPr wrap="square">
            <a:spAutoFit/>
          </a:bodyPr>
          <a:lstStyle/>
          <a:p>
            <a:pPr marL="351790" indent="-171450" algn="just">
              <a:spcAft>
                <a:spcPts val="200"/>
              </a:spcAft>
              <a:buFont typeface="Arial" panose="020B0604020202020204" pitchFamily="34" charset="0"/>
              <a:buChar char="•"/>
              <a:tabLst>
                <a:tab pos="450215" algn="l"/>
              </a:tabLst>
            </a:pPr>
            <a:r>
              <a:rPr lang="it-IT" sz="1200" dirty="0"/>
              <a:t>progetti di sviluppo industriale e ad eventuali progetti di ricerca, sviluppo e innovazione, strettamente connessi e funzionali tra di loro in relazione ai prodotti e servizi finali.</a:t>
            </a:r>
          </a:p>
          <a:p>
            <a:pPr marL="351790" indent="-171450" algn="just">
              <a:spcAft>
                <a:spcPts val="200"/>
              </a:spcAft>
              <a:buFont typeface="Arial" panose="020B0604020202020204" pitchFamily="34" charset="0"/>
              <a:buChar char="•"/>
              <a:tabLst>
                <a:tab pos="450215" algn="l"/>
              </a:tabLst>
            </a:pPr>
            <a:endParaRPr lang="it-IT" sz="1200" dirty="0"/>
          </a:p>
          <a:p>
            <a:pPr marL="351790" indent="-171450" algn="just">
              <a:spcAft>
                <a:spcPts val="200"/>
              </a:spcAft>
              <a:buFont typeface="Arial" panose="020B0604020202020204" pitchFamily="34" charset="0"/>
              <a:buChar char="•"/>
              <a:tabLst>
                <a:tab pos="450215" algn="l"/>
              </a:tabLst>
            </a:pPr>
            <a:r>
              <a:rPr lang="it-IT" sz="1200" dirty="0"/>
              <a:t>I progetti devono essere localizzati nelle regioni </a:t>
            </a:r>
            <a:r>
              <a:rPr lang="it-IT" sz="1200" b="1" dirty="0"/>
              <a:t>Basilicata, Calabria, Campania, Molise, Puglia, Sardegna e Sicilia.</a:t>
            </a:r>
            <a:endParaRPr lang="it-IT" sz="1200" dirty="0"/>
          </a:p>
          <a:p>
            <a:pPr marL="351790" indent="-171450" algn="just">
              <a:spcAft>
                <a:spcPts val="200"/>
              </a:spcAft>
              <a:buFont typeface="Arial" panose="020B0604020202020204" pitchFamily="34" charset="0"/>
              <a:buChar char="•"/>
              <a:tabLst>
                <a:tab pos="450215" algn="l"/>
              </a:tabLst>
            </a:pPr>
            <a:r>
              <a:rPr lang="it-IT" sz="1200" dirty="0"/>
              <a:t>Tutti i programmi devono essere coerenti con le finalità del PN RIC 21-27.</a:t>
            </a:r>
          </a:p>
          <a:p>
            <a:pPr marL="351790" indent="-171450" algn="just">
              <a:spcAft>
                <a:spcPts val="200"/>
              </a:spcAft>
              <a:buFont typeface="Arial" panose="020B0604020202020204" pitchFamily="34" charset="0"/>
              <a:buChar char="•"/>
              <a:tabLst>
                <a:tab pos="450215" algn="l"/>
              </a:tabLst>
            </a:pPr>
            <a:r>
              <a:rPr lang="it-IT" sz="1200" dirty="0"/>
              <a:t>I progetti presentati </a:t>
            </a:r>
            <a:r>
              <a:rPr lang="it-IT" sz="1200" b="1" dirty="0"/>
              <a:t>da grandi imprese </a:t>
            </a:r>
            <a:r>
              <a:rPr lang="it-IT" sz="1200" dirty="0"/>
              <a:t>dovranno essere coerenti con gli ambiti e gli obiettivi del Regolamento STEP.</a:t>
            </a:r>
          </a:p>
          <a:p>
            <a:pPr marL="351790" indent="-171450" algn="just">
              <a:spcAft>
                <a:spcPts val="200"/>
              </a:spcAft>
              <a:buFont typeface="Arial" panose="020B0604020202020204" pitchFamily="34" charset="0"/>
              <a:buChar char="•"/>
              <a:tabLst>
                <a:tab pos="450215" algn="l"/>
              </a:tabLst>
            </a:pPr>
            <a:r>
              <a:rPr lang="it-IT" sz="1200" dirty="0"/>
              <a:t> programmi presentati dalle </a:t>
            </a:r>
            <a:r>
              <a:rPr lang="it-IT" sz="1200" b="1" dirty="0"/>
              <a:t>Pmi</a:t>
            </a:r>
            <a:r>
              <a:rPr lang="it-IT" sz="1200" dirty="0"/>
              <a:t> possono anche non riguardare gli ambiti e gli obiettivi del Regolamento STEP</a:t>
            </a:r>
          </a:p>
        </p:txBody>
      </p:sp>
      <p:sp>
        <p:nvSpPr>
          <p:cNvPr id="7" name="CasellaDiTesto 6">
            <a:extLst>
              <a:ext uri="{FF2B5EF4-FFF2-40B4-BE49-F238E27FC236}">
                <a16:creationId xmlns:a16="http://schemas.microsoft.com/office/drawing/2014/main" id="{BC320CB9-6C02-B399-19AF-529033C1A595}"/>
              </a:ext>
            </a:extLst>
          </p:cNvPr>
          <p:cNvSpPr txBox="1"/>
          <p:nvPr/>
        </p:nvSpPr>
        <p:spPr>
          <a:xfrm>
            <a:off x="4217252" y="5400620"/>
            <a:ext cx="3529949" cy="1015663"/>
          </a:xfrm>
          <a:prstGeom prst="rect">
            <a:avLst/>
          </a:prstGeom>
          <a:noFill/>
        </p:spPr>
        <p:txBody>
          <a:bodyPr wrap="square">
            <a:spAutoFit/>
          </a:bodyPr>
          <a:lstStyle/>
          <a:p>
            <a:pPr algn="just"/>
            <a:r>
              <a:rPr lang="it-IT" sz="1200" dirty="0"/>
              <a:t>Le domande che, dopo le verifiche, risulteranno prive di copertura finanziaria o dei requisiti di ammissibilità rientreranno nella graduatoria ordinaria dei contratti di sviluppo e saranno esaminate da Invitalia in base all’ordine cronologico di presentazione.</a:t>
            </a:r>
          </a:p>
        </p:txBody>
      </p:sp>
    </p:spTree>
    <p:extLst>
      <p:ext uri="{BB962C8B-B14F-4D97-AF65-F5344CB8AC3E}">
        <p14:creationId xmlns:p14="http://schemas.microsoft.com/office/powerpoint/2010/main" val="2946032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a:extLst>
              <a:ext uri="{FF2B5EF4-FFF2-40B4-BE49-F238E27FC236}">
                <a16:creationId xmlns:a16="http://schemas.microsoft.com/office/drawing/2014/main" id="{ED9787C2-DE92-EEC3-BC90-55C33524C39B}"/>
              </a:ext>
            </a:extLst>
          </p:cNvPr>
          <p:cNvPicPr>
            <a:picLocks noChangeAspect="1"/>
          </p:cNvPicPr>
          <p:nvPr/>
        </p:nvPicPr>
        <p:blipFill>
          <a:blip r:embed="rId2"/>
          <a:stretch>
            <a:fillRect/>
          </a:stretch>
        </p:blipFill>
        <p:spPr>
          <a:xfrm>
            <a:off x="4862008" y="1546890"/>
            <a:ext cx="341432" cy="339837"/>
          </a:xfrm>
          <a:prstGeom prst="rect">
            <a:avLst/>
          </a:prstGeom>
        </p:spPr>
      </p:pic>
      <p:grpSp>
        <p:nvGrpSpPr>
          <p:cNvPr id="33" name="Group 48">
            <a:extLst>
              <a:ext uri="{FF2B5EF4-FFF2-40B4-BE49-F238E27FC236}">
                <a16:creationId xmlns:a16="http://schemas.microsoft.com/office/drawing/2014/main" id="{9CD5B928-414F-25B1-10F7-CF6BE2592E37}"/>
              </a:ext>
            </a:extLst>
          </p:cNvPr>
          <p:cNvGrpSpPr/>
          <p:nvPr/>
        </p:nvGrpSpPr>
        <p:grpSpPr>
          <a:xfrm>
            <a:off x="624129" y="1553071"/>
            <a:ext cx="347422" cy="333656"/>
            <a:chOff x="2700338" y="8651875"/>
            <a:chExt cx="6545262" cy="6543675"/>
          </a:xfrm>
          <a:solidFill>
            <a:schemeClr val="bg1"/>
          </a:solidFill>
        </p:grpSpPr>
        <p:sp>
          <p:nvSpPr>
            <p:cNvPr id="39" name="Freeform 18">
              <a:extLst>
                <a:ext uri="{FF2B5EF4-FFF2-40B4-BE49-F238E27FC236}">
                  <a16:creationId xmlns:a16="http://schemas.microsoft.com/office/drawing/2014/main" id="{79DF6D47-3C1E-F22C-1FB1-8F58853FF61B}"/>
                </a:ext>
              </a:extLst>
            </p:cNvPr>
            <p:cNvSpPr>
              <a:spLocks noEditPoints="1"/>
            </p:cNvSpPr>
            <p:nvPr/>
          </p:nvSpPr>
          <p:spPr bwMode="auto">
            <a:xfrm>
              <a:off x="2700338" y="10820400"/>
              <a:ext cx="4376737" cy="4375150"/>
            </a:xfrm>
            <a:custGeom>
              <a:avLst/>
              <a:gdLst>
                <a:gd name="T0" fmla="*/ 477 w 1376"/>
                <a:gd name="T1" fmla="*/ 1360 h 1376"/>
                <a:gd name="T2" fmla="*/ 312 w 1376"/>
                <a:gd name="T3" fmla="*/ 1212 h 1376"/>
                <a:gd name="T4" fmla="*/ 237 w 1376"/>
                <a:gd name="T5" fmla="*/ 1044 h 1376"/>
                <a:gd name="T6" fmla="*/ 64 w 1376"/>
                <a:gd name="T7" fmla="*/ 1013 h 1376"/>
                <a:gd name="T8" fmla="*/ 51 w 1376"/>
                <a:gd name="T9" fmla="*/ 793 h 1376"/>
                <a:gd name="T10" fmla="*/ 117 w 1376"/>
                <a:gd name="T11" fmla="*/ 621 h 1376"/>
                <a:gd name="T12" fmla="*/ 16 w 1376"/>
                <a:gd name="T13" fmla="*/ 476 h 1376"/>
                <a:gd name="T14" fmla="*/ 164 w 1376"/>
                <a:gd name="T15" fmla="*/ 312 h 1376"/>
                <a:gd name="T16" fmla="*/ 332 w 1376"/>
                <a:gd name="T17" fmla="*/ 237 h 1376"/>
                <a:gd name="T18" fmla="*/ 363 w 1376"/>
                <a:gd name="T19" fmla="*/ 63 h 1376"/>
                <a:gd name="T20" fmla="*/ 583 w 1376"/>
                <a:gd name="T21" fmla="*/ 51 h 1376"/>
                <a:gd name="T22" fmla="*/ 755 w 1376"/>
                <a:gd name="T23" fmla="*/ 116 h 1376"/>
                <a:gd name="T24" fmla="*/ 900 w 1376"/>
                <a:gd name="T25" fmla="*/ 16 h 1376"/>
                <a:gd name="T26" fmla="*/ 1064 w 1376"/>
                <a:gd name="T27" fmla="*/ 163 h 1376"/>
                <a:gd name="T28" fmla="*/ 1139 w 1376"/>
                <a:gd name="T29" fmla="*/ 331 h 1376"/>
                <a:gd name="T30" fmla="*/ 1313 w 1376"/>
                <a:gd name="T31" fmla="*/ 362 h 1376"/>
                <a:gd name="T32" fmla="*/ 1360 w 1376"/>
                <a:gd name="T33" fmla="*/ 476 h 1376"/>
                <a:gd name="T34" fmla="*/ 1260 w 1376"/>
                <a:gd name="T35" fmla="*/ 621 h 1376"/>
                <a:gd name="T36" fmla="*/ 1325 w 1376"/>
                <a:gd name="T37" fmla="*/ 793 h 1376"/>
                <a:gd name="T38" fmla="*/ 1313 w 1376"/>
                <a:gd name="T39" fmla="*/ 1013 h 1376"/>
                <a:gd name="T40" fmla="*/ 1139 w 1376"/>
                <a:gd name="T41" fmla="*/ 1044 h 1376"/>
                <a:gd name="T42" fmla="*/ 1064 w 1376"/>
                <a:gd name="T43" fmla="*/ 1212 h 1376"/>
                <a:gd name="T44" fmla="*/ 900 w 1376"/>
                <a:gd name="T45" fmla="*/ 1360 h 1376"/>
                <a:gd name="T46" fmla="*/ 755 w 1376"/>
                <a:gd name="T47" fmla="*/ 1259 h 1376"/>
                <a:gd name="T48" fmla="*/ 583 w 1376"/>
                <a:gd name="T49" fmla="*/ 1325 h 1376"/>
                <a:gd name="T50" fmla="*/ 403 w 1376"/>
                <a:gd name="T51" fmla="*/ 1230 h 1376"/>
                <a:gd name="T52" fmla="*/ 544 w 1376"/>
                <a:gd name="T53" fmla="*/ 1210 h 1376"/>
                <a:gd name="T54" fmla="*/ 748 w 1376"/>
                <a:gd name="T55" fmla="*/ 1167 h 1376"/>
                <a:gd name="T56" fmla="*/ 870 w 1376"/>
                <a:gd name="T57" fmla="*/ 1273 h 1376"/>
                <a:gd name="T58" fmla="*/ 956 w 1376"/>
                <a:gd name="T59" fmla="*/ 1159 h 1376"/>
                <a:gd name="T60" fmla="*/ 1070 w 1376"/>
                <a:gd name="T61" fmla="*/ 985 h 1376"/>
                <a:gd name="T62" fmla="*/ 1230 w 1376"/>
                <a:gd name="T63" fmla="*/ 973 h 1376"/>
                <a:gd name="T64" fmla="*/ 1211 w 1376"/>
                <a:gd name="T65" fmla="*/ 832 h 1376"/>
                <a:gd name="T66" fmla="*/ 1168 w 1376"/>
                <a:gd name="T67" fmla="*/ 628 h 1376"/>
                <a:gd name="T68" fmla="*/ 1274 w 1376"/>
                <a:gd name="T69" fmla="*/ 506 h 1376"/>
                <a:gd name="T70" fmla="*/ 1160 w 1376"/>
                <a:gd name="T71" fmla="*/ 420 h 1376"/>
                <a:gd name="T72" fmla="*/ 986 w 1376"/>
                <a:gd name="T73" fmla="*/ 306 h 1376"/>
                <a:gd name="T74" fmla="*/ 974 w 1376"/>
                <a:gd name="T75" fmla="*/ 146 h 1376"/>
                <a:gd name="T76" fmla="*/ 833 w 1376"/>
                <a:gd name="T77" fmla="*/ 165 h 1376"/>
                <a:gd name="T78" fmla="*/ 629 w 1376"/>
                <a:gd name="T79" fmla="*/ 208 h 1376"/>
                <a:gd name="T80" fmla="*/ 507 w 1376"/>
                <a:gd name="T81" fmla="*/ 102 h 1376"/>
                <a:gd name="T82" fmla="*/ 421 w 1376"/>
                <a:gd name="T83" fmla="*/ 216 h 1376"/>
                <a:gd name="T84" fmla="*/ 307 w 1376"/>
                <a:gd name="T85" fmla="*/ 390 h 1376"/>
                <a:gd name="T86" fmla="*/ 146 w 1376"/>
                <a:gd name="T87" fmla="*/ 402 h 1376"/>
                <a:gd name="T88" fmla="*/ 166 w 1376"/>
                <a:gd name="T89" fmla="*/ 543 h 1376"/>
                <a:gd name="T90" fmla="*/ 209 w 1376"/>
                <a:gd name="T91" fmla="*/ 747 h 1376"/>
                <a:gd name="T92" fmla="*/ 103 w 1376"/>
                <a:gd name="T93" fmla="*/ 869 h 1376"/>
                <a:gd name="T94" fmla="*/ 217 w 1376"/>
                <a:gd name="T95" fmla="*/ 955 h 1376"/>
                <a:gd name="T96" fmla="*/ 391 w 1376"/>
                <a:gd name="T97" fmla="*/ 1069 h 1376"/>
                <a:gd name="T98" fmla="*/ 403 w 1376"/>
                <a:gd name="T99" fmla="*/ 1230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76" h="1376">
                  <a:moveTo>
                    <a:pt x="509" y="1366"/>
                  </a:moveTo>
                  <a:cubicBezTo>
                    <a:pt x="498" y="1366"/>
                    <a:pt x="487" y="1364"/>
                    <a:pt x="477" y="1360"/>
                  </a:cubicBezTo>
                  <a:cubicBezTo>
                    <a:pt x="363" y="1312"/>
                    <a:pt x="363" y="1312"/>
                    <a:pt x="363" y="1312"/>
                  </a:cubicBezTo>
                  <a:cubicBezTo>
                    <a:pt x="324" y="1296"/>
                    <a:pt x="302" y="1253"/>
                    <a:pt x="312" y="1212"/>
                  </a:cubicBezTo>
                  <a:cubicBezTo>
                    <a:pt x="319" y="1188"/>
                    <a:pt x="325" y="1163"/>
                    <a:pt x="332" y="1139"/>
                  </a:cubicBezTo>
                  <a:cubicBezTo>
                    <a:pt x="297" y="1111"/>
                    <a:pt x="265" y="1079"/>
                    <a:pt x="237" y="1044"/>
                  </a:cubicBezTo>
                  <a:cubicBezTo>
                    <a:pt x="213" y="1051"/>
                    <a:pt x="188" y="1057"/>
                    <a:pt x="164" y="1064"/>
                  </a:cubicBezTo>
                  <a:cubicBezTo>
                    <a:pt x="123" y="1074"/>
                    <a:pt x="80" y="1052"/>
                    <a:pt x="64" y="1013"/>
                  </a:cubicBezTo>
                  <a:cubicBezTo>
                    <a:pt x="16" y="899"/>
                    <a:pt x="16" y="899"/>
                    <a:pt x="16" y="899"/>
                  </a:cubicBezTo>
                  <a:cubicBezTo>
                    <a:pt x="0" y="860"/>
                    <a:pt x="15" y="815"/>
                    <a:pt x="51" y="793"/>
                  </a:cubicBezTo>
                  <a:cubicBezTo>
                    <a:pt x="73" y="780"/>
                    <a:pt x="95" y="767"/>
                    <a:pt x="117" y="754"/>
                  </a:cubicBezTo>
                  <a:cubicBezTo>
                    <a:pt x="112" y="710"/>
                    <a:pt x="112" y="665"/>
                    <a:pt x="117" y="621"/>
                  </a:cubicBezTo>
                  <a:cubicBezTo>
                    <a:pt x="95" y="608"/>
                    <a:pt x="73" y="595"/>
                    <a:pt x="51" y="582"/>
                  </a:cubicBezTo>
                  <a:cubicBezTo>
                    <a:pt x="15" y="561"/>
                    <a:pt x="0" y="515"/>
                    <a:pt x="16" y="476"/>
                  </a:cubicBezTo>
                  <a:cubicBezTo>
                    <a:pt x="64" y="362"/>
                    <a:pt x="64" y="362"/>
                    <a:pt x="64" y="362"/>
                  </a:cubicBezTo>
                  <a:cubicBezTo>
                    <a:pt x="80" y="323"/>
                    <a:pt x="123" y="301"/>
                    <a:pt x="164" y="312"/>
                  </a:cubicBezTo>
                  <a:cubicBezTo>
                    <a:pt x="188" y="318"/>
                    <a:pt x="213" y="324"/>
                    <a:pt x="237" y="331"/>
                  </a:cubicBezTo>
                  <a:cubicBezTo>
                    <a:pt x="265" y="296"/>
                    <a:pt x="297" y="264"/>
                    <a:pt x="332" y="237"/>
                  </a:cubicBezTo>
                  <a:cubicBezTo>
                    <a:pt x="325" y="212"/>
                    <a:pt x="319" y="187"/>
                    <a:pt x="312" y="163"/>
                  </a:cubicBezTo>
                  <a:cubicBezTo>
                    <a:pt x="302" y="122"/>
                    <a:pt x="324" y="79"/>
                    <a:pt x="363" y="63"/>
                  </a:cubicBezTo>
                  <a:cubicBezTo>
                    <a:pt x="477" y="16"/>
                    <a:pt x="477" y="16"/>
                    <a:pt x="477" y="16"/>
                  </a:cubicBezTo>
                  <a:cubicBezTo>
                    <a:pt x="516" y="0"/>
                    <a:pt x="561" y="15"/>
                    <a:pt x="583" y="51"/>
                  </a:cubicBezTo>
                  <a:cubicBezTo>
                    <a:pt x="596" y="72"/>
                    <a:pt x="609" y="94"/>
                    <a:pt x="622" y="116"/>
                  </a:cubicBezTo>
                  <a:cubicBezTo>
                    <a:pt x="666" y="111"/>
                    <a:pt x="711" y="111"/>
                    <a:pt x="755" y="116"/>
                  </a:cubicBezTo>
                  <a:cubicBezTo>
                    <a:pt x="768" y="94"/>
                    <a:pt x="781" y="72"/>
                    <a:pt x="794" y="51"/>
                  </a:cubicBezTo>
                  <a:cubicBezTo>
                    <a:pt x="815" y="15"/>
                    <a:pt x="861" y="0"/>
                    <a:pt x="900" y="16"/>
                  </a:cubicBezTo>
                  <a:cubicBezTo>
                    <a:pt x="1014" y="63"/>
                    <a:pt x="1014" y="63"/>
                    <a:pt x="1014" y="63"/>
                  </a:cubicBezTo>
                  <a:cubicBezTo>
                    <a:pt x="1053" y="79"/>
                    <a:pt x="1075" y="122"/>
                    <a:pt x="1064" y="163"/>
                  </a:cubicBezTo>
                  <a:cubicBezTo>
                    <a:pt x="1058" y="187"/>
                    <a:pt x="1052" y="212"/>
                    <a:pt x="1045" y="237"/>
                  </a:cubicBezTo>
                  <a:cubicBezTo>
                    <a:pt x="1080" y="264"/>
                    <a:pt x="1112" y="296"/>
                    <a:pt x="1139" y="331"/>
                  </a:cubicBezTo>
                  <a:cubicBezTo>
                    <a:pt x="1164" y="324"/>
                    <a:pt x="1189" y="318"/>
                    <a:pt x="1213" y="312"/>
                  </a:cubicBezTo>
                  <a:cubicBezTo>
                    <a:pt x="1254" y="301"/>
                    <a:pt x="1297" y="323"/>
                    <a:pt x="1313" y="362"/>
                  </a:cubicBezTo>
                  <a:cubicBezTo>
                    <a:pt x="1360" y="476"/>
                    <a:pt x="1360" y="476"/>
                    <a:pt x="1360" y="476"/>
                  </a:cubicBezTo>
                  <a:cubicBezTo>
                    <a:pt x="1360" y="476"/>
                    <a:pt x="1360" y="476"/>
                    <a:pt x="1360" y="476"/>
                  </a:cubicBezTo>
                  <a:cubicBezTo>
                    <a:pt x="1376" y="515"/>
                    <a:pt x="1361" y="561"/>
                    <a:pt x="1325" y="582"/>
                  </a:cubicBezTo>
                  <a:cubicBezTo>
                    <a:pt x="1304" y="595"/>
                    <a:pt x="1282" y="608"/>
                    <a:pt x="1260" y="621"/>
                  </a:cubicBezTo>
                  <a:cubicBezTo>
                    <a:pt x="1265" y="665"/>
                    <a:pt x="1265" y="710"/>
                    <a:pt x="1260" y="754"/>
                  </a:cubicBezTo>
                  <a:cubicBezTo>
                    <a:pt x="1282" y="767"/>
                    <a:pt x="1304" y="780"/>
                    <a:pt x="1325" y="793"/>
                  </a:cubicBezTo>
                  <a:cubicBezTo>
                    <a:pt x="1361" y="815"/>
                    <a:pt x="1376" y="860"/>
                    <a:pt x="1360" y="899"/>
                  </a:cubicBezTo>
                  <a:cubicBezTo>
                    <a:pt x="1313" y="1013"/>
                    <a:pt x="1313" y="1013"/>
                    <a:pt x="1313" y="1013"/>
                  </a:cubicBezTo>
                  <a:cubicBezTo>
                    <a:pt x="1297" y="1052"/>
                    <a:pt x="1254" y="1074"/>
                    <a:pt x="1213" y="1064"/>
                  </a:cubicBezTo>
                  <a:cubicBezTo>
                    <a:pt x="1189" y="1057"/>
                    <a:pt x="1164" y="1051"/>
                    <a:pt x="1139" y="1044"/>
                  </a:cubicBezTo>
                  <a:cubicBezTo>
                    <a:pt x="1112" y="1079"/>
                    <a:pt x="1080" y="1111"/>
                    <a:pt x="1045" y="1139"/>
                  </a:cubicBezTo>
                  <a:cubicBezTo>
                    <a:pt x="1052" y="1164"/>
                    <a:pt x="1058" y="1188"/>
                    <a:pt x="1064" y="1212"/>
                  </a:cubicBezTo>
                  <a:cubicBezTo>
                    <a:pt x="1075" y="1253"/>
                    <a:pt x="1053" y="1296"/>
                    <a:pt x="1014" y="1312"/>
                  </a:cubicBezTo>
                  <a:cubicBezTo>
                    <a:pt x="900" y="1360"/>
                    <a:pt x="900" y="1360"/>
                    <a:pt x="900" y="1360"/>
                  </a:cubicBezTo>
                  <a:cubicBezTo>
                    <a:pt x="861" y="1376"/>
                    <a:pt x="815" y="1361"/>
                    <a:pt x="794" y="1325"/>
                  </a:cubicBezTo>
                  <a:cubicBezTo>
                    <a:pt x="781" y="1303"/>
                    <a:pt x="768" y="1281"/>
                    <a:pt x="755" y="1259"/>
                  </a:cubicBezTo>
                  <a:cubicBezTo>
                    <a:pt x="711" y="1264"/>
                    <a:pt x="666" y="1264"/>
                    <a:pt x="622" y="1259"/>
                  </a:cubicBezTo>
                  <a:cubicBezTo>
                    <a:pt x="609" y="1281"/>
                    <a:pt x="596" y="1303"/>
                    <a:pt x="583" y="1325"/>
                  </a:cubicBezTo>
                  <a:cubicBezTo>
                    <a:pt x="567" y="1351"/>
                    <a:pt x="539" y="1366"/>
                    <a:pt x="509" y="1366"/>
                  </a:cubicBezTo>
                  <a:close/>
                  <a:moveTo>
                    <a:pt x="403" y="1230"/>
                  </a:moveTo>
                  <a:cubicBezTo>
                    <a:pt x="507" y="1273"/>
                    <a:pt x="507" y="1273"/>
                    <a:pt x="507" y="1273"/>
                  </a:cubicBezTo>
                  <a:cubicBezTo>
                    <a:pt x="519" y="1252"/>
                    <a:pt x="532" y="1231"/>
                    <a:pt x="544" y="1210"/>
                  </a:cubicBezTo>
                  <a:cubicBezTo>
                    <a:pt x="562" y="1180"/>
                    <a:pt x="595" y="1163"/>
                    <a:pt x="629" y="1167"/>
                  </a:cubicBezTo>
                  <a:cubicBezTo>
                    <a:pt x="669" y="1172"/>
                    <a:pt x="708" y="1172"/>
                    <a:pt x="748" y="1167"/>
                  </a:cubicBezTo>
                  <a:cubicBezTo>
                    <a:pt x="782" y="1163"/>
                    <a:pt x="815" y="1180"/>
                    <a:pt x="833" y="1210"/>
                  </a:cubicBezTo>
                  <a:cubicBezTo>
                    <a:pt x="845" y="1231"/>
                    <a:pt x="857" y="1252"/>
                    <a:pt x="870" y="1273"/>
                  </a:cubicBezTo>
                  <a:cubicBezTo>
                    <a:pt x="974" y="1230"/>
                    <a:pt x="974" y="1230"/>
                    <a:pt x="974" y="1230"/>
                  </a:cubicBezTo>
                  <a:cubicBezTo>
                    <a:pt x="968" y="1206"/>
                    <a:pt x="962" y="1183"/>
                    <a:pt x="956" y="1159"/>
                  </a:cubicBezTo>
                  <a:cubicBezTo>
                    <a:pt x="947" y="1125"/>
                    <a:pt x="958" y="1090"/>
                    <a:pt x="986" y="1069"/>
                  </a:cubicBezTo>
                  <a:cubicBezTo>
                    <a:pt x="1017" y="1044"/>
                    <a:pt x="1045" y="1016"/>
                    <a:pt x="1070" y="985"/>
                  </a:cubicBezTo>
                  <a:cubicBezTo>
                    <a:pt x="1091" y="958"/>
                    <a:pt x="1126" y="946"/>
                    <a:pt x="1160" y="955"/>
                  </a:cubicBezTo>
                  <a:cubicBezTo>
                    <a:pt x="1183" y="961"/>
                    <a:pt x="1207" y="967"/>
                    <a:pt x="1230" y="973"/>
                  </a:cubicBezTo>
                  <a:cubicBezTo>
                    <a:pt x="1274" y="869"/>
                    <a:pt x="1274" y="869"/>
                    <a:pt x="1274" y="869"/>
                  </a:cubicBezTo>
                  <a:cubicBezTo>
                    <a:pt x="1253" y="856"/>
                    <a:pt x="1232" y="844"/>
                    <a:pt x="1211" y="832"/>
                  </a:cubicBezTo>
                  <a:cubicBezTo>
                    <a:pt x="1181" y="814"/>
                    <a:pt x="1164" y="781"/>
                    <a:pt x="1168" y="747"/>
                  </a:cubicBezTo>
                  <a:cubicBezTo>
                    <a:pt x="1173" y="707"/>
                    <a:pt x="1173" y="668"/>
                    <a:pt x="1168" y="628"/>
                  </a:cubicBezTo>
                  <a:cubicBezTo>
                    <a:pt x="1164" y="594"/>
                    <a:pt x="1181" y="561"/>
                    <a:pt x="1211" y="543"/>
                  </a:cubicBezTo>
                  <a:cubicBezTo>
                    <a:pt x="1232" y="531"/>
                    <a:pt x="1253" y="519"/>
                    <a:pt x="1274" y="506"/>
                  </a:cubicBezTo>
                  <a:cubicBezTo>
                    <a:pt x="1230" y="402"/>
                    <a:pt x="1230" y="402"/>
                    <a:pt x="1230" y="402"/>
                  </a:cubicBezTo>
                  <a:cubicBezTo>
                    <a:pt x="1207" y="408"/>
                    <a:pt x="1183" y="414"/>
                    <a:pt x="1160" y="420"/>
                  </a:cubicBezTo>
                  <a:cubicBezTo>
                    <a:pt x="1126" y="429"/>
                    <a:pt x="1091" y="418"/>
                    <a:pt x="1070" y="390"/>
                  </a:cubicBezTo>
                  <a:cubicBezTo>
                    <a:pt x="1045" y="359"/>
                    <a:pt x="1017" y="331"/>
                    <a:pt x="986" y="306"/>
                  </a:cubicBezTo>
                  <a:cubicBezTo>
                    <a:pt x="958" y="285"/>
                    <a:pt x="947" y="250"/>
                    <a:pt x="956" y="216"/>
                  </a:cubicBezTo>
                  <a:cubicBezTo>
                    <a:pt x="962" y="193"/>
                    <a:pt x="968" y="169"/>
                    <a:pt x="974" y="146"/>
                  </a:cubicBezTo>
                  <a:cubicBezTo>
                    <a:pt x="870" y="102"/>
                    <a:pt x="870" y="102"/>
                    <a:pt x="870" y="102"/>
                  </a:cubicBezTo>
                  <a:cubicBezTo>
                    <a:pt x="857" y="123"/>
                    <a:pt x="845" y="144"/>
                    <a:pt x="833" y="165"/>
                  </a:cubicBezTo>
                  <a:cubicBezTo>
                    <a:pt x="815" y="195"/>
                    <a:pt x="782" y="212"/>
                    <a:pt x="748" y="208"/>
                  </a:cubicBezTo>
                  <a:cubicBezTo>
                    <a:pt x="708" y="203"/>
                    <a:pt x="668" y="203"/>
                    <a:pt x="629" y="208"/>
                  </a:cubicBezTo>
                  <a:cubicBezTo>
                    <a:pt x="595" y="212"/>
                    <a:pt x="561" y="195"/>
                    <a:pt x="544" y="165"/>
                  </a:cubicBezTo>
                  <a:cubicBezTo>
                    <a:pt x="532" y="144"/>
                    <a:pt x="519" y="123"/>
                    <a:pt x="507" y="102"/>
                  </a:cubicBezTo>
                  <a:cubicBezTo>
                    <a:pt x="403" y="146"/>
                    <a:pt x="403" y="146"/>
                    <a:pt x="403" y="146"/>
                  </a:cubicBezTo>
                  <a:cubicBezTo>
                    <a:pt x="409" y="169"/>
                    <a:pt x="415" y="193"/>
                    <a:pt x="421" y="216"/>
                  </a:cubicBezTo>
                  <a:cubicBezTo>
                    <a:pt x="430" y="250"/>
                    <a:pt x="418" y="285"/>
                    <a:pt x="391" y="306"/>
                  </a:cubicBezTo>
                  <a:cubicBezTo>
                    <a:pt x="360" y="331"/>
                    <a:pt x="332" y="359"/>
                    <a:pt x="307" y="390"/>
                  </a:cubicBezTo>
                  <a:cubicBezTo>
                    <a:pt x="286" y="418"/>
                    <a:pt x="251" y="429"/>
                    <a:pt x="217" y="420"/>
                  </a:cubicBezTo>
                  <a:cubicBezTo>
                    <a:pt x="193" y="414"/>
                    <a:pt x="170" y="408"/>
                    <a:pt x="146" y="402"/>
                  </a:cubicBezTo>
                  <a:cubicBezTo>
                    <a:pt x="103" y="506"/>
                    <a:pt x="103" y="506"/>
                    <a:pt x="103" y="506"/>
                  </a:cubicBezTo>
                  <a:cubicBezTo>
                    <a:pt x="124" y="519"/>
                    <a:pt x="145" y="531"/>
                    <a:pt x="166" y="543"/>
                  </a:cubicBezTo>
                  <a:cubicBezTo>
                    <a:pt x="196" y="561"/>
                    <a:pt x="213" y="594"/>
                    <a:pt x="209" y="628"/>
                  </a:cubicBezTo>
                  <a:cubicBezTo>
                    <a:pt x="204" y="668"/>
                    <a:pt x="204" y="708"/>
                    <a:pt x="209" y="747"/>
                  </a:cubicBezTo>
                  <a:cubicBezTo>
                    <a:pt x="213" y="781"/>
                    <a:pt x="196" y="815"/>
                    <a:pt x="166" y="832"/>
                  </a:cubicBezTo>
                  <a:cubicBezTo>
                    <a:pt x="145" y="844"/>
                    <a:pt x="124" y="856"/>
                    <a:pt x="103" y="869"/>
                  </a:cubicBezTo>
                  <a:cubicBezTo>
                    <a:pt x="146" y="973"/>
                    <a:pt x="146" y="973"/>
                    <a:pt x="146" y="973"/>
                  </a:cubicBezTo>
                  <a:cubicBezTo>
                    <a:pt x="170" y="968"/>
                    <a:pt x="193" y="961"/>
                    <a:pt x="217" y="955"/>
                  </a:cubicBezTo>
                  <a:cubicBezTo>
                    <a:pt x="251" y="946"/>
                    <a:pt x="286" y="958"/>
                    <a:pt x="307" y="985"/>
                  </a:cubicBezTo>
                  <a:cubicBezTo>
                    <a:pt x="332" y="1016"/>
                    <a:pt x="360" y="1044"/>
                    <a:pt x="391" y="1069"/>
                  </a:cubicBezTo>
                  <a:cubicBezTo>
                    <a:pt x="418" y="1090"/>
                    <a:pt x="430" y="1125"/>
                    <a:pt x="421" y="1159"/>
                  </a:cubicBezTo>
                  <a:cubicBezTo>
                    <a:pt x="415" y="1183"/>
                    <a:pt x="409" y="1206"/>
                    <a:pt x="403" y="123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0" name="Freeform 19">
              <a:extLst>
                <a:ext uri="{FF2B5EF4-FFF2-40B4-BE49-F238E27FC236}">
                  <a16:creationId xmlns:a16="http://schemas.microsoft.com/office/drawing/2014/main" id="{1818363D-8A67-3B48-6E68-A9FB8D0AB82C}"/>
                </a:ext>
              </a:extLst>
            </p:cNvPr>
            <p:cNvSpPr>
              <a:spLocks noEditPoints="1"/>
            </p:cNvSpPr>
            <p:nvPr/>
          </p:nvSpPr>
          <p:spPr bwMode="auto">
            <a:xfrm>
              <a:off x="3762375" y="11879263"/>
              <a:ext cx="2255837" cy="2120900"/>
            </a:xfrm>
            <a:custGeom>
              <a:avLst/>
              <a:gdLst>
                <a:gd name="T0" fmla="*/ 354 w 709"/>
                <a:gd name="T1" fmla="*/ 667 h 667"/>
                <a:gd name="T2" fmla="*/ 235 w 709"/>
                <a:gd name="T3" fmla="*/ 643 h 667"/>
                <a:gd name="T4" fmla="*/ 66 w 709"/>
                <a:gd name="T5" fmla="*/ 474 h 667"/>
                <a:gd name="T6" fmla="*/ 235 w 709"/>
                <a:gd name="T7" fmla="*/ 66 h 667"/>
                <a:gd name="T8" fmla="*/ 643 w 709"/>
                <a:gd name="T9" fmla="*/ 235 h 667"/>
                <a:gd name="T10" fmla="*/ 643 w 709"/>
                <a:gd name="T11" fmla="*/ 235 h 667"/>
                <a:gd name="T12" fmla="*/ 474 w 709"/>
                <a:gd name="T13" fmla="*/ 643 h 667"/>
                <a:gd name="T14" fmla="*/ 354 w 709"/>
                <a:gd name="T15" fmla="*/ 667 h 667"/>
                <a:gd name="T16" fmla="*/ 354 w 709"/>
                <a:gd name="T17" fmla="*/ 134 h 667"/>
                <a:gd name="T18" fmla="*/ 270 w 709"/>
                <a:gd name="T19" fmla="*/ 151 h 667"/>
                <a:gd name="T20" fmla="*/ 150 w 709"/>
                <a:gd name="T21" fmla="*/ 439 h 667"/>
                <a:gd name="T22" fmla="*/ 270 w 709"/>
                <a:gd name="T23" fmla="*/ 559 h 667"/>
                <a:gd name="T24" fmla="*/ 439 w 709"/>
                <a:gd name="T25" fmla="*/ 559 h 667"/>
                <a:gd name="T26" fmla="*/ 558 w 709"/>
                <a:gd name="T27" fmla="*/ 270 h 667"/>
                <a:gd name="T28" fmla="*/ 354 w 709"/>
                <a:gd name="T29" fmla="*/ 134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 h="667">
                  <a:moveTo>
                    <a:pt x="354" y="667"/>
                  </a:moveTo>
                  <a:cubicBezTo>
                    <a:pt x="314" y="667"/>
                    <a:pt x="273" y="659"/>
                    <a:pt x="235" y="643"/>
                  </a:cubicBezTo>
                  <a:cubicBezTo>
                    <a:pt x="158" y="611"/>
                    <a:pt x="98" y="551"/>
                    <a:pt x="66" y="474"/>
                  </a:cubicBezTo>
                  <a:cubicBezTo>
                    <a:pt x="0" y="315"/>
                    <a:pt x="76" y="132"/>
                    <a:pt x="235" y="66"/>
                  </a:cubicBezTo>
                  <a:cubicBezTo>
                    <a:pt x="394" y="0"/>
                    <a:pt x="577" y="76"/>
                    <a:pt x="643" y="235"/>
                  </a:cubicBezTo>
                  <a:cubicBezTo>
                    <a:pt x="643" y="235"/>
                    <a:pt x="643" y="235"/>
                    <a:pt x="643" y="235"/>
                  </a:cubicBezTo>
                  <a:cubicBezTo>
                    <a:pt x="709" y="394"/>
                    <a:pt x="633" y="577"/>
                    <a:pt x="474" y="643"/>
                  </a:cubicBezTo>
                  <a:cubicBezTo>
                    <a:pt x="435" y="659"/>
                    <a:pt x="395" y="667"/>
                    <a:pt x="354" y="667"/>
                  </a:cubicBezTo>
                  <a:close/>
                  <a:moveTo>
                    <a:pt x="354" y="134"/>
                  </a:moveTo>
                  <a:cubicBezTo>
                    <a:pt x="326" y="134"/>
                    <a:pt x="297" y="139"/>
                    <a:pt x="270" y="151"/>
                  </a:cubicBezTo>
                  <a:cubicBezTo>
                    <a:pt x="157" y="197"/>
                    <a:pt x="104" y="327"/>
                    <a:pt x="150" y="439"/>
                  </a:cubicBezTo>
                  <a:cubicBezTo>
                    <a:pt x="173" y="494"/>
                    <a:pt x="215" y="536"/>
                    <a:pt x="270" y="559"/>
                  </a:cubicBezTo>
                  <a:cubicBezTo>
                    <a:pt x="324" y="581"/>
                    <a:pt x="384" y="581"/>
                    <a:pt x="439" y="559"/>
                  </a:cubicBezTo>
                  <a:cubicBezTo>
                    <a:pt x="551" y="512"/>
                    <a:pt x="605" y="383"/>
                    <a:pt x="558" y="270"/>
                  </a:cubicBezTo>
                  <a:cubicBezTo>
                    <a:pt x="523" y="185"/>
                    <a:pt x="441" y="134"/>
                    <a:pt x="354" y="134"/>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1" name="Freeform 20">
              <a:extLst>
                <a:ext uri="{FF2B5EF4-FFF2-40B4-BE49-F238E27FC236}">
                  <a16:creationId xmlns:a16="http://schemas.microsoft.com/office/drawing/2014/main" id="{B08954CE-1DE7-2FAE-4BC5-AF1E1ECCD472}"/>
                </a:ext>
              </a:extLst>
            </p:cNvPr>
            <p:cNvSpPr>
              <a:spLocks noEditPoints="1"/>
            </p:cNvSpPr>
            <p:nvPr/>
          </p:nvSpPr>
          <p:spPr bwMode="auto">
            <a:xfrm>
              <a:off x="5934075" y="8651875"/>
              <a:ext cx="3311525" cy="3309938"/>
            </a:xfrm>
            <a:custGeom>
              <a:avLst/>
              <a:gdLst>
                <a:gd name="T0" fmla="*/ 476 w 1041"/>
                <a:gd name="T1" fmla="*/ 1041 h 1041"/>
                <a:gd name="T2" fmla="*/ 397 w 1041"/>
                <a:gd name="T3" fmla="*/ 930 h 1041"/>
                <a:gd name="T4" fmla="*/ 279 w 1041"/>
                <a:gd name="T5" fmla="*/ 927 h 1041"/>
                <a:gd name="T6" fmla="*/ 121 w 1041"/>
                <a:gd name="T7" fmla="*/ 857 h 1041"/>
                <a:gd name="T8" fmla="*/ 143 w 1041"/>
                <a:gd name="T9" fmla="*/ 723 h 1041"/>
                <a:gd name="T10" fmla="*/ 62 w 1041"/>
                <a:gd name="T11" fmla="*/ 637 h 1041"/>
                <a:gd name="T12" fmla="*/ 0 w 1041"/>
                <a:gd name="T13" fmla="*/ 476 h 1041"/>
                <a:gd name="T14" fmla="*/ 111 w 1041"/>
                <a:gd name="T15" fmla="*/ 397 h 1041"/>
                <a:gd name="T16" fmla="*/ 114 w 1041"/>
                <a:gd name="T17" fmla="*/ 279 h 1041"/>
                <a:gd name="T18" fmla="*/ 184 w 1041"/>
                <a:gd name="T19" fmla="*/ 121 h 1041"/>
                <a:gd name="T20" fmla="*/ 318 w 1041"/>
                <a:gd name="T21" fmla="*/ 143 h 1041"/>
                <a:gd name="T22" fmla="*/ 404 w 1041"/>
                <a:gd name="T23" fmla="*/ 62 h 1041"/>
                <a:gd name="T24" fmla="*/ 565 w 1041"/>
                <a:gd name="T25" fmla="*/ 0 h 1041"/>
                <a:gd name="T26" fmla="*/ 644 w 1041"/>
                <a:gd name="T27" fmla="*/ 110 h 1041"/>
                <a:gd name="T28" fmla="*/ 762 w 1041"/>
                <a:gd name="T29" fmla="*/ 114 h 1041"/>
                <a:gd name="T30" fmla="*/ 920 w 1041"/>
                <a:gd name="T31" fmla="*/ 184 h 1041"/>
                <a:gd name="T32" fmla="*/ 898 w 1041"/>
                <a:gd name="T33" fmla="*/ 318 h 1041"/>
                <a:gd name="T34" fmla="*/ 979 w 1041"/>
                <a:gd name="T35" fmla="*/ 404 h 1041"/>
                <a:gd name="T36" fmla="*/ 1041 w 1041"/>
                <a:gd name="T37" fmla="*/ 565 h 1041"/>
                <a:gd name="T38" fmla="*/ 931 w 1041"/>
                <a:gd name="T39" fmla="*/ 644 h 1041"/>
                <a:gd name="T40" fmla="*/ 927 w 1041"/>
                <a:gd name="T41" fmla="*/ 762 h 1041"/>
                <a:gd name="T42" fmla="*/ 857 w 1041"/>
                <a:gd name="T43" fmla="*/ 920 h 1041"/>
                <a:gd name="T44" fmla="*/ 723 w 1041"/>
                <a:gd name="T45" fmla="*/ 898 h 1041"/>
                <a:gd name="T46" fmla="*/ 637 w 1041"/>
                <a:gd name="T47" fmla="*/ 979 h 1041"/>
                <a:gd name="T48" fmla="*/ 488 w 1041"/>
                <a:gd name="T49" fmla="*/ 954 h 1041"/>
                <a:gd name="T50" fmla="*/ 559 w 1041"/>
                <a:gd name="T51" fmla="*/ 910 h 1041"/>
                <a:gd name="T52" fmla="*/ 689 w 1041"/>
                <a:gd name="T53" fmla="*/ 817 h 1041"/>
                <a:gd name="T54" fmla="*/ 804 w 1041"/>
                <a:gd name="T55" fmla="*/ 849 h 1041"/>
                <a:gd name="T56" fmla="*/ 823 w 1041"/>
                <a:gd name="T57" fmla="*/ 769 h 1041"/>
                <a:gd name="T58" fmla="*/ 850 w 1041"/>
                <a:gd name="T59" fmla="*/ 611 h 1041"/>
                <a:gd name="T60" fmla="*/ 954 w 1041"/>
                <a:gd name="T61" fmla="*/ 553 h 1041"/>
                <a:gd name="T62" fmla="*/ 910 w 1041"/>
                <a:gd name="T63" fmla="*/ 482 h 1041"/>
                <a:gd name="T64" fmla="*/ 817 w 1041"/>
                <a:gd name="T65" fmla="*/ 352 h 1041"/>
                <a:gd name="T66" fmla="*/ 850 w 1041"/>
                <a:gd name="T67" fmla="*/ 237 h 1041"/>
                <a:gd name="T68" fmla="*/ 769 w 1041"/>
                <a:gd name="T69" fmla="*/ 218 h 1041"/>
                <a:gd name="T70" fmla="*/ 612 w 1041"/>
                <a:gd name="T71" fmla="*/ 191 h 1041"/>
                <a:gd name="T72" fmla="*/ 553 w 1041"/>
                <a:gd name="T73" fmla="*/ 87 h 1041"/>
                <a:gd name="T74" fmla="*/ 482 w 1041"/>
                <a:gd name="T75" fmla="*/ 131 h 1041"/>
                <a:gd name="T76" fmla="*/ 353 w 1041"/>
                <a:gd name="T77" fmla="*/ 224 h 1041"/>
                <a:gd name="T78" fmla="*/ 237 w 1041"/>
                <a:gd name="T79" fmla="*/ 191 h 1041"/>
                <a:gd name="T80" fmla="*/ 218 w 1041"/>
                <a:gd name="T81" fmla="*/ 272 h 1041"/>
                <a:gd name="T82" fmla="*/ 192 w 1041"/>
                <a:gd name="T83" fmla="*/ 429 h 1041"/>
                <a:gd name="T84" fmla="*/ 87 w 1041"/>
                <a:gd name="T85" fmla="*/ 488 h 1041"/>
                <a:gd name="T86" fmla="*/ 131 w 1041"/>
                <a:gd name="T87" fmla="*/ 559 h 1041"/>
                <a:gd name="T88" fmla="*/ 224 w 1041"/>
                <a:gd name="T89" fmla="*/ 688 h 1041"/>
                <a:gd name="T90" fmla="*/ 192 w 1041"/>
                <a:gd name="T91" fmla="*/ 804 h 1041"/>
                <a:gd name="T92" fmla="*/ 272 w 1041"/>
                <a:gd name="T93" fmla="*/ 823 h 1041"/>
                <a:gd name="T94" fmla="*/ 430 w 1041"/>
                <a:gd name="T95" fmla="*/ 849 h 1041"/>
                <a:gd name="T96" fmla="*/ 488 w 1041"/>
                <a:gd name="T97" fmla="*/ 954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41" h="1041">
                  <a:moveTo>
                    <a:pt x="565" y="1041"/>
                  </a:moveTo>
                  <a:cubicBezTo>
                    <a:pt x="476" y="1041"/>
                    <a:pt x="476" y="1041"/>
                    <a:pt x="476" y="1041"/>
                  </a:cubicBezTo>
                  <a:cubicBezTo>
                    <a:pt x="440" y="1041"/>
                    <a:pt x="409" y="1014"/>
                    <a:pt x="404" y="979"/>
                  </a:cubicBezTo>
                  <a:cubicBezTo>
                    <a:pt x="402" y="963"/>
                    <a:pt x="399" y="947"/>
                    <a:pt x="397" y="930"/>
                  </a:cubicBezTo>
                  <a:cubicBezTo>
                    <a:pt x="370" y="922"/>
                    <a:pt x="343" y="911"/>
                    <a:pt x="318" y="898"/>
                  </a:cubicBezTo>
                  <a:cubicBezTo>
                    <a:pt x="305" y="907"/>
                    <a:pt x="292" y="917"/>
                    <a:pt x="279" y="927"/>
                  </a:cubicBezTo>
                  <a:cubicBezTo>
                    <a:pt x="250" y="948"/>
                    <a:pt x="210" y="945"/>
                    <a:pt x="184" y="920"/>
                  </a:cubicBezTo>
                  <a:cubicBezTo>
                    <a:pt x="121" y="857"/>
                    <a:pt x="121" y="857"/>
                    <a:pt x="121" y="857"/>
                  </a:cubicBezTo>
                  <a:cubicBezTo>
                    <a:pt x="96" y="831"/>
                    <a:pt x="93" y="791"/>
                    <a:pt x="114" y="762"/>
                  </a:cubicBezTo>
                  <a:cubicBezTo>
                    <a:pt x="124" y="749"/>
                    <a:pt x="133" y="736"/>
                    <a:pt x="143" y="723"/>
                  </a:cubicBezTo>
                  <a:cubicBezTo>
                    <a:pt x="130" y="698"/>
                    <a:pt x="119" y="671"/>
                    <a:pt x="111" y="644"/>
                  </a:cubicBezTo>
                  <a:cubicBezTo>
                    <a:pt x="94" y="642"/>
                    <a:pt x="78" y="639"/>
                    <a:pt x="62" y="637"/>
                  </a:cubicBezTo>
                  <a:cubicBezTo>
                    <a:pt x="27" y="632"/>
                    <a:pt x="0" y="601"/>
                    <a:pt x="0" y="565"/>
                  </a:cubicBezTo>
                  <a:cubicBezTo>
                    <a:pt x="0" y="476"/>
                    <a:pt x="0" y="476"/>
                    <a:pt x="0" y="476"/>
                  </a:cubicBezTo>
                  <a:cubicBezTo>
                    <a:pt x="0" y="440"/>
                    <a:pt x="27" y="409"/>
                    <a:pt x="62" y="404"/>
                  </a:cubicBezTo>
                  <a:cubicBezTo>
                    <a:pt x="78" y="401"/>
                    <a:pt x="94" y="399"/>
                    <a:pt x="111" y="397"/>
                  </a:cubicBezTo>
                  <a:cubicBezTo>
                    <a:pt x="119" y="369"/>
                    <a:pt x="130" y="343"/>
                    <a:pt x="143" y="318"/>
                  </a:cubicBezTo>
                  <a:cubicBezTo>
                    <a:pt x="133" y="305"/>
                    <a:pt x="124" y="291"/>
                    <a:pt x="114" y="279"/>
                  </a:cubicBezTo>
                  <a:cubicBezTo>
                    <a:pt x="93" y="250"/>
                    <a:pt x="96" y="209"/>
                    <a:pt x="121" y="184"/>
                  </a:cubicBezTo>
                  <a:cubicBezTo>
                    <a:pt x="184" y="121"/>
                    <a:pt x="184" y="121"/>
                    <a:pt x="184" y="121"/>
                  </a:cubicBezTo>
                  <a:cubicBezTo>
                    <a:pt x="210" y="96"/>
                    <a:pt x="250" y="92"/>
                    <a:pt x="279" y="114"/>
                  </a:cubicBezTo>
                  <a:cubicBezTo>
                    <a:pt x="292" y="123"/>
                    <a:pt x="305" y="133"/>
                    <a:pt x="318" y="143"/>
                  </a:cubicBezTo>
                  <a:cubicBezTo>
                    <a:pt x="343" y="129"/>
                    <a:pt x="370" y="118"/>
                    <a:pt x="397" y="110"/>
                  </a:cubicBezTo>
                  <a:cubicBezTo>
                    <a:pt x="399" y="94"/>
                    <a:pt x="402" y="78"/>
                    <a:pt x="404" y="62"/>
                  </a:cubicBezTo>
                  <a:cubicBezTo>
                    <a:pt x="409" y="27"/>
                    <a:pt x="440" y="0"/>
                    <a:pt x="476" y="0"/>
                  </a:cubicBezTo>
                  <a:cubicBezTo>
                    <a:pt x="565" y="0"/>
                    <a:pt x="565" y="0"/>
                    <a:pt x="565" y="0"/>
                  </a:cubicBezTo>
                  <a:cubicBezTo>
                    <a:pt x="601" y="0"/>
                    <a:pt x="632" y="27"/>
                    <a:pt x="637" y="62"/>
                  </a:cubicBezTo>
                  <a:cubicBezTo>
                    <a:pt x="640" y="78"/>
                    <a:pt x="642" y="94"/>
                    <a:pt x="644" y="110"/>
                  </a:cubicBezTo>
                  <a:cubicBezTo>
                    <a:pt x="672" y="118"/>
                    <a:pt x="698" y="129"/>
                    <a:pt x="723" y="143"/>
                  </a:cubicBezTo>
                  <a:cubicBezTo>
                    <a:pt x="736" y="133"/>
                    <a:pt x="750" y="123"/>
                    <a:pt x="762" y="114"/>
                  </a:cubicBezTo>
                  <a:cubicBezTo>
                    <a:pt x="791" y="92"/>
                    <a:pt x="832" y="96"/>
                    <a:pt x="857" y="121"/>
                  </a:cubicBezTo>
                  <a:cubicBezTo>
                    <a:pt x="920" y="184"/>
                    <a:pt x="920" y="184"/>
                    <a:pt x="920" y="184"/>
                  </a:cubicBezTo>
                  <a:cubicBezTo>
                    <a:pt x="945" y="209"/>
                    <a:pt x="949" y="250"/>
                    <a:pt x="927" y="278"/>
                  </a:cubicBezTo>
                  <a:cubicBezTo>
                    <a:pt x="918" y="291"/>
                    <a:pt x="908" y="305"/>
                    <a:pt x="898" y="318"/>
                  </a:cubicBezTo>
                  <a:cubicBezTo>
                    <a:pt x="912" y="343"/>
                    <a:pt x="923" y="369"/>
                    <a:pt x="931" y="397"/>
                  </a:cubicBezTo>
                  <a:cubicBezTo>
                    <a:pt x="947" y="399"/>
                    <a:pt x="963" y="401"/>
                    <a:pt x="979" y="404"/>
                  </a:cubicBezTo>
                  <a:cubicBezTo>
                    <a:pt x="1014" y="409"/>
                    <a:pt x="1041" y="440"/>
                    <a:pt x="1041" y="476"/>
                  </a:cubicBezTo>
                  <a:cubicBezTo>
                    <a:pt x="1041" y="565"/>
                    <a:pt x="1041" y="565"/>
                    <a:pt x="1041" y="565"/>
                  </a:cubicBezTo>
                  <a:cubicBezTo>
                    <a:pt x="1041" y="601"/>
                    <a:pt x="1014" y="632"/>
                    <a:pt x="979" y="637"/>
                  </a:cubicBezTo>
                  <a:cubicBezTo>
                    <a:pt x="963" y="639"/>
                    <a:pt x="947" y="642"/>
                    <a:pt x="931" y="644"/>
                  </a:cubicBezTo>
                  <a:cubicBezTo>
                    <a:pt x="923" y="671"/>
                    <a:pt x="911" y="698"/>
                    <a:pt x="898" y="723"/>
                  </a:cubicBezTo>
                  <a:cubicBezTo>
                    <a:pt x="908" y="736"/>
                    <a:pt x="918" y="749"/>
                    <a:pt x="927" y="762"/>
                  </a:cubicBezTo>
                  <a:cubicBezTo>
                    <a:pt x="949" y="791"/>
                    <a:pt x="945" y="831"/>
                    <a:pt x="920" y="857"/>
                  </a:cubicBezTo>
                  <a:cubicBezTo>
                    <a:pt x="857" y="920"/>
                    <a:pt x="857" y="920"/>
                    <a:pt x="857" y="920"/>
                  </a:cubicBezTo>
                  <a:cubicBezTo>
                    <a:pt x="832" y="945"/>
                    <a:pt x="791" y="948"/>
                    <a:pt x="762" y="927"/>
                  </a:cubicBezTo>
                  <a:cubicBezTo>
                    <a:pt x="750" y="917"/>
                    <a:pt x="736" y="907"/>
                    <a:pt x="723" y="898"/>
                  </a:cubicBezTo>
                  <a:cubicBezTo>
                    <a:pt x="698" y="911"/>
                    <a:pt x="672" y="922"/>
                    <a:pt x="644" y="930"/>
                  </a:cubicBezTo>
                  <a:cubicBezTo>
                    <a:pt x="642" y="947"/>
                    <a:pt x="640" y="963"/>
                    <a:pt x="637" y="979"/>
                  </a:cubicBezTo>
                  <a:cubicBezTo>
                    <a:pt x="632" y="1014"/>
                    <a:pt x="601" y="1041"/>
                    <a:pt x="565" y="1041"/>
                  </a:cubicBezTo>
                  <a:close/>
                  <a:moveTo>
                    <a:pt x="488" y="954"/>
                  </a:moveTo>
                  <a:cubicBezTo>
                    <a:pt x="553" y="954"/>
                    <a:pt x="553" y="954"/>
                    <a:pt x="553" y="954"/>
                  </a:cubicBezTo>
                  <a:cubicBezTo>
                    <a:pt x="555" y="939"/>
                    <a:pt x="557" y="924"/>
                    <a:pt x="559" y="910"/>
                  </a:cubicBezTo>
                  <a:cubicBezTo>
                    <a:pt x="563" y="881"/>
                    <a:pt x="583" y="857"/>
                    <a:pt x="612" y="849"/>
                  </a:cubicBezTo>
                  <a:cubicBezTo>
                    <a:pt x="639" y="842"/>
                    <a:pt x="665" y="831"/>
                    <a:pt x="689" y="817"/>
                  </a:cubicBezTo>
                  <a:cubicBezTo>
                    <a:pt x="714" y="803"/>
                    <a:pt x="746" y="805"/>
                    <a:pt x="769" y="823"/>
                  </a:cubicBezTo>
                  <a:cubicBezTo>
                    <a:pt x="781" y="832"/>
                    <a:pt x="793" y="841"/>
                    <a:pt x="804" y="849"/>
                  </a:cubicBezTo>
                  <a:cubicBezTo>
                    <a:pt x="850" y="804"/>
                    <a:pt x="850" y="804"/>
                    <a:pt x="850" y="804"/>
                  </a:cubicBezTo>
                  <a:cubicBezTo>
                    <a:pt x="841" y="792"/>
                    <a:pt x="832" y="780"/>
                    <a:pt x="823" y="769"/>
                  </a:cubicBezTo>
                  <a:cubicBezTo>
                    <a:pt x="805" y="745"/>
                    <a:pt x="803" y="714"/>
                    <a:pt x="817" y="688"/>
                  </a:cubicBezTo>
                  <a:cubicBezTo>
                    <a:pt x="831" y="664"/>
                    <a:pt x="842" y="638"/>
                    <a:pt x="850" y="611"/>
                  </a:cubicBezTo>
                  <a:cubicBezTo>
                    <a:pt x="857" y="583"/>
                    <a:pt x="881" y="562"/>
                    <a:pt x="910" y="559"/>
                  </a:cubicBezTo>
                  <a:cubicBezTo>
                    <a:pt x="925" y="557"/>
                    <a:pt x="940" y="555"/>
                    <a:pt x="954" y="553"/>
                  </a:cubicBezTo>
                  <a:cubicBezTo>
                    <a:pt x="954" y="488"/>
                    <a:pt x="954" y="488"/>
                    <a:pt x="954" y="488"/>
                  </a:cubicBezTo>
                  <a:cubicBezTo>
                    <a:pt x="940" y="486"/>
                    <a:pt x="925" y="484"/>
                    <a:pt x="910" y="482"/>
                  </a:cubicBezTo>
                  <a:cubicBezTo>
                    <a:pt x="881" y="478"/>
                    <a:pt x="857" y="458"/>
                    <a:pt x="850" y="429"/>
                  </a:cubicBezTo>
                  <a:cubicBezTo>
                    <a:pt x="842" y="402"/>
                    <a:pt x="831" y="376"/>
                    <a:pt x="817" y="352"/>
                  </a:cubicBezTo>
                  <a:cubicBezTo>
                    <a:pt x="803" y="327"/>
                    <a:pt x="805" y="295"/>
                    <a:pt x="823" y="272"/>
                  </a:cubicBezTo>
                  <a:cubicBezTo>
                    <a:pt x="832" y="260"/>
                    <a:pt x="841" y="248"/>
                    <a:pt x="850" y="237"/>
                  </a:cubicBezTo>
                  <a:cubicBezTo>
                    <a:pt x="804" y="191"/>
                    <a:pt x="804" y="191"/>
                    <a:pt x="804" y="191"/>
                  </a:cubicBezTo>
                  <a:cubicBezTo>
                    <a:pt x="793" y="200"/>
                    <a:pt x="781" y="209"/>
                    <a:pt x="769" y="218"/>
                  </a:cubicBezTo>
                  <a:cubicBezTo>
                    <a:pt x="746" y="236"/>
                    <a:pt x="714" y="238"/>
                    <a:pt x="689" y="224"/>
                  </a:cubicBezTo>
                  <a:cubicBezTo>
                    <a:pt x="665" y="210"/>
                    <a:pt x="639" y="199"/>
                    <a:pt x="612" y="191"/>
                  </a:cubicBezTo>
                  <a:cubicBezTo>
                    <a:pt x="583" y="184"/>
                    <a:pt x="563" y="160"/>
                    <a:pt x="559" y="131"/>
                  </a:cubicBezTo>
                  <a:cubicBezTo>
                    <a:pt x="557" y="116"/>
                    <a:pt x="555" y="101"/>
                    <a:pt x="553" y="87"/>
                  </a:cubicBezTo>
                  <a:cubicBezTo>
                    <a:pt x="488" y="87"/>
                    <a:pt x="488" y="87"/>
                    <a:pt x="488" y="87"/>
                  </a:cubicBezTo>
                  <a:cubicBezTo>
                    <a:pt x="486" y="101"/>
                    <a:pt x="484" y="116"/>
                    <a:pt x="482" y="131"/>
                  </a:cubicBezTo>
                  <a:cubicBezTo>
                    <a:pt x="479" y="160"/>
                    <a:pt x="458" y="184"/>
                    <a:pt x="430" y="191"/>
                  </a:cubicBezTo>
                  <a:cubicBezTo>
                    <a:pt x="403" y="199"/>
                    <a:pt x="377" y="210"/>
                    <a:pt x="353" y="224"/>
                  </a:cubicBezTo>
                  <a:cubicBezTo>
                    <a:pt x="327" y="238"/>
                    <a:pt x="296" y="236"/>
                    <a:pt x="272" y="218"/>
                  </a:cubicBezTo>
                  <a:cubicBezTo>
                    <a:pt x="261" y="209"/>
                    <a:pt x="249" y="200"/>
                    <a:pt x="237" y="191"/>
                  </a:cubicBezTo>
                  <a:cubicBezTo>
                    <a:pt x="192" y="237"/>
                    <a:pt x="192" y="237"/>
                    <a:pt x="192" y="237"/>
                  </a:cubicBezTo>
                  <a:cubicBezTo>
                    <a:pt x="200" y="248"/>
                    <a:pt x="209" y="260"/>
                    <a:pt x="218" y="272"/>
                  </a:cubicBezTo>
                  <a:cubicBezTo>
                    <a:pt x="236" y="295"/>
                    <a:pt x="238" y="327"/>
                    <a:pt x="224" y="352"/>
                  </a:cubicBezTo>
                  <a:cubicBezTo>
                    <a:pt x="210" y="376"/>
                    <a:pt x="199" y="402"/>
                    <a:pt x="192" y="429"/>
                  </a:cubicBezTo>
                  <a:cubicBezTo>
                    <a:pt x="184" y="458"/>
                    <a:pt x="160" y="478"/>
                    <a:pt x="131" y="482"/>
                  </a:cubicBezTo>
                  <a:cubicBezTo>
                    <a:pt x="117" y="484"/>
                    <a:pt x="102" y="486"/>
                    <a:pt x="87" y="488"/>
                  </a:cubicBezTo>
                  <a:cubicBezTo>
                    <a:pt x="87" y="553"/>
                    <a:pt x="87" y="553"/>
                    <a:pt x="87" y="553"/>
                  </a:cubicBezTo>
                  <a:cubicBezTo>
                    <a:pt x="102" y="555"/>
                    <a:pt x="117" y="557"/>
                    <a:pt x="131" y="559"/>
                  </a:cubicBezTo>
                  <a:cubicBezTo>
                    <a:pt x="160" y="562"/>
                    <a:pt x="184" y="583"/>
                    <a:pt x="192" y="611"/>
                  </a:cubicBezTo>
                  <a:cubicBezTo>
                    <a:pt x="199" y="638"/>
                    <a:pt x="210" y="664"/>
                    <a:pt x="224" y="688"/>
                  </a:cubicBezTo>
                  <a:cubicBezTo>
                    <a:pt x="238" y="714"/>
                    <a:pt x="236" y="745"/>
                    <a:pt x="218" y="769"/>
                  </a:cubicBezTo>
                  <a:cubicBezTo>
                    <a:pt x="209" y="780"/>
                    <a:pt x="200" y="792"/>
                    <a:pt x="192" y="804"/>
                  </a:cubicBezTo>
                  <a:cubicBezTo>
                    <a:pt x="237" y="849"/>
                    <a:pt x="237" y="849"/>
                    <a:pt x="237" y="849"/>
                  </a:cubicBezTo>
                  <a:cubicBezTo>
                    <a:pt x="249" y="841"/>
                    <a:pt x="261" y="832"/>
                    <a:pt x="272" y="823"/>
                  </a:cubicBezTo>
                  <a:cubicBezTo>
                    <a:pt x="296" y="805"/>
                    <a:pt x="327" y="803"/>
                    <a:pt x="353" y="817"/>
                  </a:cubicBezTo>
                  <a:cubicBezTo>
                    <a:pt x="377" y="831"/>
                    <a:pt x="403" y="842"/>
                    <a:pt x="430" y="849"/>
                  </a:cubicBezTo>
                  <a:cubicBezTo>
                    <a:pt x="458" y="857"/>
                    <a:pt x="479" y="881"/>
                    <a:pt x="482" y="910"/>
                  </a:cubicBezTo>
                  <a:cubicBezTo>
                    <a:pt x="484" y="924"/>
                    <a:pt x="486" y="939"/>
                    <a:pt x="488" y="954"/>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2" name="Freeform 21">
              <a:extLst>
                <a:ext uri="{FF2B5EF4-FFF2-40B4-BE49-F238E27FC236}">
                  <a16:creationId xmlns:a16="http://schemas.microsoft.com/office/drawing/2014/main" id="{7DA1F6CC-8613-23A8-87E2-3D9322335934}"/>
                </a:ext>
              </a:extLst>
            </p:cNvPr>
            <p:cNvSpPr>
              <a:spLocks noEditPoints="1"/>
            </p:cNvSpPr>
            <p:nvPr/>
          </p:nvSpPr>
          <p:spPr bwMode="auto">
            <a:xfrm>
              <a:off x="7000875" y="9717088"/>
              <a:ext cx="1179512" cy="1179513"/>
            </a:xfrm>
            <a:custGeom>
              <a:avLst/>
              <a:gdLst>
                <a:gd name="T0" fmla="*/ 186 w 371"/>
                <a:gd name="T1" fmla="*/ 371 h 371"/>
                <a:gd name="T2" fmla="*/ 0 w 371"/>
                <a:gd name="T3" fmla="*/ 185 h 371"/>
                <a:gd name="T4" fmla="*/ 186 w 371"/>
                <a:gd name="T5" fmla="*/ 0 h 371"/>
                <a:gd name="T6" fmla="*/ 371 w 371"/>
                <a:gd name="T7" fmla="*/ 185 h 371"/>
                <a:gd name="T8" fmla="*/ 186 w 371"/>
                <a:gd name="T9" fmla="*/ 371 h 371"/>
                <a:gd name="T10" fmla="*/ 186 w 371"/>
                <a:gd name="T11" fmla="*/ 82 h 371"/>
                <a:gd name="T12" fmla="*/ 83 w 371"/>
                <a:gd name="T13" fmla="*/ 185 h 371"/>
                <a:gd name="T14" fmla="*/ 186 w 371"/>
                <a:gd name="T15" fmla="*/ 288 h 371"/>
                <a:gd name="T16" fmla="*/ 289 w 371"/>
                <a:gd name="T17" fmla="*/ 185 h 371"/>
                <a:gd name="T18" fmla="*/ 186 w 371"/>
                <a:gd name="T19" fmla="*/ 82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371">
                  <a:moveTo>
                    <a:pt x="186" y="371"/>
                  </a:moveTo>
                  <a:cubicBezTo>
                    <a:pt x="83" y="371"/>
                    <a:pt x="0" y="288"/>
                    <a:pt x="0" y="185"/>
                  </a:cubicBezTo>
                  <a:cubicBezTo>
                    <a:pt x="0" y="83"/>
                    <a:pt x="83" y="0"/>
                    <a:pt x="186" y="0"/>
                  </a:cubicBezTo>
                  <a:cubicBezTo>
                    <a:pt x="288" y="0"/>
                    <a:pt x="371" y="83"/>
                    <a:pt x="371" y="185"/>
                  </a:cubicBezTo>
                  <a:cubicBezTo>
                    <a:pt x="371" y="288"/>
                    <a:pt x="288" y="371"/>
                    <a:pt x="186" y="371"/>
                  </a:cubicBezTo>
                  <a:close/>
                  <a:moveTo>
                    <a:pt x="186" y="82"/>
                  </a:moveTo>
                  <a:cubicBezTo>
                    <a:pt x="129" y="82"/>
                    <a:pt x="83" y="128"/>
                    <a:pt x="83" y="185"/>
                  </a:cubicBezTo>
                  <a:cubicBezTo>
                    <a:pt x="83" y="242"/>
                    <a:pt x="129" y="288"/>
                    <a:pt x="186" y="288"/>
                  </a:cubicBezTo>
                  <a:cubicBezTo>
                    <a:pt x="243" y="288"/>
                    <a:pt x="289" y="242"/>
                    <a:pt x="289" y="185"/>
                  </a:cubicBezTo>
                  <a:cubicBezTo>
                    <a:pt x="289" y="128"/>
                    <a:pt x="243" y="82"/>
                    <a:pt x="186" y="82"/>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20" name="Titolo 1">
            <a:extLst>
              <a:ext uri="{FF2B5EF4-FFF2-40B4-BE49-F238E27FC236}">
                <a16:creationId xmlns:a16="http://schemas.microsoft.com/office/drawing/2014/main" id="{B4B9AAD8-A776-9A28-9A8B-1ADF9C96C223}"/>
              </a:ext>
            </a:extLst>
          </p:cNvPr>
          <p:cNvSpPr txBox="1">
            <a:spLocks/>
          </p:cNvSpPr>
          <p:nvPr/>
        </p:nvSpPr>
        <p:spPr>
          <a:xfrm>
            <a:off x="104184" y="605914"/>
            <a:ext cx="5140848"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kern="0" dirty="0">
                <a:solidFill>
                  <a:srgbClr val="FFFFFF"/>
                </a:solidFill>
                <a:latin typeface="DINPro-Light" panose="02000504040000020003" pitchFamily="50" charset="0"/>
                <a:ea typeface="+mn-ea"/>
                <a:cs typeface="+mn-cs"/>
              </a:rPr>
              <a:t>Modalità di presentazione delle domande</a:t>
            </a:r>
          </a:p>
        </p:txBody>
      </p:sp>
      <p:sp>
        <p:nvSpPr>
          <p:cNvPr id="4" name="Rettangolo 3">
            <a:extLst>
              <a:ext uri="{FF2B5EF4-FFF2-40B4-BE49-F238E27FC236}">
                <a16:creationId xmlns:a16="http://schemas.microsoft.com/office/drawing/2014/main" id="{30D26C5E-B8EA-1EA3-B572-AFDF8606A4B2}"/>
              </a:ext>
            </a:extLst>
          </p:cNvPr>
          <p:cNvSpPr/>
          <p:nvPr/>
        </p:nvSpPr>
        <p:spPr>
          <a:xfrm>
            <a:off x="490460" y="1566646"/>
            <a:ext cx="11516813" cy="1087349"/>
          </a:xfrm>
          <a:prstGeom prst="rect">
            <a:avLst/>
          </a:prstGeom>
        </p:spPr>
        <p:txBody>
          <a:bodyPr wrap="square">
            <a:spAutoFit/>
          </a:bodyPr>
          <a:lstStyle/>
          <a:p>
            <a:pPr algn="ctr">
              <a:lnSpc>
                <a:spcPct val="150000"/>
              </a:lnSpc>
            </a:pPr>
            <a:r>
              <a:rPr lang="it-IT" dirty="0"/>
              <a:t>Tramite la nuova piattaforma sul sito Invitalia in via </a:t>
            </a:r>
            <a:r>
              <a:rPr lang="it-IT" b="1" dirty="0"/>
              <a:t>telematica</a:t>
            </a:r>
            <a:r>
              <a:rPr lang="it-IT" dirty="0"/>
              <a:t>, utilizzando la modulistica disponibile </a:t>
            </a:r>
          </a:p>
          <a:p>
            <a:pPr algn="ctr">
              <a:lnSpc>
                <a:spcPct val="150000"/>
              </a:lnSpc>
            </a:pPr>
            <a:r>
              <a:rPr lang="it-IT" sz="2800" dirty="0"/>
              <a:t> </a:t>
            </a:r>
          </a:p>
        </p:txBody>
      </p:sp>
      <p:sp>
        <p:nvSpPr>
          <p:cNvPr id="10" name="Titolo 1">
            <a:extLst>
              <a:ext uri="{FF2B5EF4-FFF2-40B4-BE49-F238E27FC236}">
                <a16:creationId xmlns:a16="http://schemas.microsoft.com/office/drawing/2014/main" id="{F40AD4CD-F5B8-98D0-B676-0840D746C524}"/>
              </a:ext>
            </a:extLst>
          </p:cNvPr>
          <p:cNvSpPr txBox="1">
            <a:spLocks/>
          </p:cNvSpPr>
          <p:nvPr/>
        </p:nvSpPr>
        <p:spPr>
          <a:xfrm>
            <a:off x="34446" y="123432"/>
            <a:ext cx="8793437"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a:t>
            </a:r>
          </a:p>
        </p:txBody>
      </p:sp>
      <p:pic>
        <p:nvPicPr>
          <p:cNvPr id="6" name="Immagine 5">
            <a:extLst>
              <a:ext uri="{FF2B5EF4-FFF2-40B4-BE49-F238E27FC236}">
                <a16:creationId xmlns:a16="http://schemas.microsoft.com/office/drawing/2014/main" id="{0517C302-9FD0-993D-918F-87F4D13BCDE2}"/>
              </a:ext>
            </a:extLst>
          </p:cNvPr>
          <p:cNvPicPr>
            <a:picLocks noChangeAspect="1"/>
          </p:cNvPicPr>
          <p:nvPr/>
        </p:nvPicPr>
        <p:blipFill>
          <a:blip r:embed="rId3"/>
          <a:stretch>
            <a:fillRect/>
          </a:stretch>
        </p:blipFill>
        <p:spPr>
          <a:xfrm>
            <a:off x="3950679" y="2161023"/>
            <a:ext cx="6306924" cy="4813765"/>
          </a:xfrm>
          <a:prstGeom prst="rect">
            <a:avLst/>
          </a:prstGeom>
        </p:spPr>
      </p:pic>
      <p:sp>
        <p:nvSpPr>
          <p:cNvPr id="5" name="Ovale 4">
            <a:extLst>
              <a:ext uri="{FF2B5EF4-FFF2-40B4-BE49-F238E27FC236}">
                <a16:creationId xmlns:a16="http://schemas.microsoft.com/office/drawing/2014/main" id="{D32791CA-5DED-993B-17C1-2058CEB95859}"/>
              </a:ext>
            </a:extLst>
          </p:cNvPr>
          <p:cNvSpPr/>
          <p:nvPr/>
        </p:nvSpPr>
        <p:spPr>
          <a:xfrm>
            <a:off x="3950679" y="3104600"/>
            <a:ext cx="2505521" cy="539992"/>
          </a:xfrm>
          <a:prstGeom prst="ellipse">
            <a:avLst/>
          </a:prstGeom>
          <a:noFill/>
          <a:ln w="22225">
            <a:solidFill>
              <a:srgbClr val="F28D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BE7AC976-0783-BDAC-087C-356115755286}"/>
              </a:ext>
            </a:extLst>
          </p:cNvPr>
          <p:cNvPicPr>
            <a:picLocks noChangeAspect="1"/>
          </p:cNvPicPr>
          <p:nvPr/>
        </p:nvPicPr>
        <p:blipFill>
          <a:blip r:embed="rId4"/>
          <a:stretch>
            <a:fillRect/>
          </a:stretch>
        </p:blipFill>
        <p:spPr>
          <a:xfrm>
            <a:off x="358406" y="3491384"/>
            <a:ext cx="3258005" cy="3296110"/>
          </a:xfrm>
          <a:prstGeom prst="rect">
            <a:avLst/>
          </a:prstGeom>
        </p:spPr>
      </p:pic>
      <p:sp>
        <p:nvSpPr>
          <p:cNvPr id="11" name="Ovale 10">
            <a:extLst>
              <a:ext uri="{FF2B5EF4-FFF2-40B4-BE49-F238E27FC236}">
                <a16:creationId xmlns:a16="http://schemas.microsoft.com/office/drawing/2014/main" id="{C3137471-61CA-F309-6424-A11EEB2751A1}"/>
              </a:ext>
            </a:extLst>
          </p:cNvPr>
          <p:cNvSpPr/>
          <p:nvPr/>
        </p:nvSpPr>
        <p:spPr>
          <a:xfrm>
            <a:off x="281577" y="5568879"/>
            <a:ext cx="2505521" cy="539992"/>
          </a:xfrm>
          <a:prstGeom prst="ellipse">
            <a:avLst/>
          </a:prstGeom>
          <a:noFill/>
          <a:ln w="22225">
            <a:solidFill>
              <a:srgbClr val="F28D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66326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ttangolo 65">
            <a:extLst>
              <a:ext uri="{FF2B5EF4-FFF2-40B4-BE49-F238E27FC236}">
                <a16:creationId xmlns:a16="http://schemas.microsoft.com/office/drawing/2014/main" id="{7CBA2FAA-F00F-4993-9EEA-A567A516554C}"/>
              </a:ext>
            </a:extLst>
          </p:cNvPr>
          <p:cNvSpPr/>
          <p:nvPr/>
        </p:nvSpPr>
        <p:spPr>
          <a:xfrm>
            <a:off x="6914606" y="6358771"/>
            <a:ext cx="5277394"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con angoli arrotondati 62">
            <a:extLst>
              <a:ext uri="{FF2B5EF4-FFF2-40B4-BE49-F238E27FC236}">
                <a16:creationId xmlns:a16="http://schemas.microsoft.com/office/drawing/2014/main" id="{97A67BD9-AD2B-42A6-8E1B-F6649BA2A59A}"/>
              </a:ext>
            </a:extLst>
          </p:cNvPr>
          <p:cNvSpPr/>
          <p:nvPr/>
        </p:nvSpPr>
        <p:spPr>
          <a:xfrm>
            <a:off x="392036" y="1516183"/>
            <a:ext cx="11369810" cy="1974711"/>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57" name="Rettangolo con angoli arrotondati 56">
            <a:extLst>
              <a:ext uri="{FF2B5EF4-FFF2-40B4-BE49-F238E27FC236}">
                <a16:creationId xmlns:a16="http://schemas.microsoft.com/office/drawing/2014/main" id="{B5841ED4-D0A2-4567-B716-232BFF908B45}"/>
              </a:ext>
            </a:extLst>
          </p:cNvPr>
          <p:cNvSpPr/>
          <p:nvPr/>
        </p:nvSpPr>
        <p:spPr>
          <a:xfrm>
            <a:off x="392035" y="3765724"/>
            <a:ext cx="11369810" cy="2356636"/>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16" name="Rettangolo 115">
            <a:extLst>
              <a:ext uri="{FF2B5EF4-FFF2-40B4-BE49-F238E27FC236}">
                <a16:creationId xmlns:a16="http://schemas.microsoft.com/office/drawing/2014/main" id="{84219A60-1C44-474A-82E8-FE9B32CD9C3B}"/>
              </a:ext>
            </a:extLst>
          </p:cNvPr>
          <p:cNvSpPr/>
          <p:nvPr/>
        </p:nvSpPr>
        <p:spPr>
          <a:xfrm>
            <a:off x="632850" y="3104653"/>
            <a:ext cx="11139203" cy="261610"/>
          </a:xfrm>
          <a:prstGeom prst="rect">
            <a:avLst/>
          </a:prstGeom>
        </p:spPr>
        <p:txBody>
          <a:bodyPr wrap="square" numCol="1">
            <a:spAutoFit/>
          </a:bodyPr>
          <a:lstStyle/>
          <a:p>
            <a:pPr>
              <a:spcAft>
                <a:spcPts val="600"/>
              </a:spcAft>
            </a:pPr>
            <a:r>
              <a:rPr lang="it-IT" sz="1100" b="1" i="1" dirty="0"/>
              <a:t> * </a:t>
            </a:r>
            <a:r>
              <a:rPr lang="it-IT" sz="900" i="1" dirty="0"/>
              <a:t>Tempistica valida solo nell’eventualità di richiesta anticipo – se la società non richiede l’anticipo non ha un obbligo temporale per la presentazione del I SAL          </a:t>
            </a:r>
            <a:r>
              <a:rPr lang="it-IT" sz="1100" b="1" i="1" dirty="0"/>
              <a:t>** </a:t>
            </a:r>
            <a:r>
              <a:rPr lang="it-IT" sz="900" i="1" dirty="0"/>
              <a:t>E’ possibile presentare min 1 SAL - max 5 SAL</a:t>
            </a:r>
          </a:p>
        </p:txBody>
      </p:sp>
      <p:grpSp>
        <p:nvGrpSpPr>
          <p:cNvPr id="11" name="Gruppo 10">
            <a:extLst>
              <a:ext uri="{FF2B5EF4-FFF2-40B4-BE49-F238E27FC236}">
                <a16:creationId xmlns:a16="http://schemas.microsoft.com/office/drawing/2014/main" id="{A3DD1F57-D9F1-4966-9072-B6CA86B67752}"/>
              </a:ext>
            </a:extLst>
          </p:cNvPr>
          <p:cNvGrpSpPr/>
          <p:nvPr/>
        </p:nvGrpSpPr>
        <p:grpSpPr>
          <a:xfrm>
            <a:off x="392035" y="1651681"/>
            <a:ext cx="11303210" cy="1333574"/>
            <a:chOff x="270109" y="3086309"/>
            <a:chExt cx="11303210" cy="1333574"/>
          </a:xfrm>
        </p:grpSpPr>
        <p:sp>
          <p:nvSpPr>
            <p:cNvPr id="71" name="Rettangolo 70">
              <a:extLst>
                <a:ext uri="{FF2B5EF4-FFF2-40B4-BE49-F238E27FC236}">
                  <a16:creationId xmlns:a16="http://schemas.microsoft.com/office/drawing/2014/main" id="{0813352D-7282-4547-8FF1-D7DA19F7F8C2}"/>
                </a:ext>
              </a:extLst>
            </p:cNvPr>
            <p:cNvSpPr/>
            <p:nvPr/>
          </p:nvSpPr>
          <p:spPr>
            <a:xfrm>
              <a:off x="270109" y="3755420"/>
              <a:ext cx="773930" cy="34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Firma Contratto</a:t>
              </a:r>
            </a:p>
          </p:txBody>
        </p:sp>
        <p:grpSp>
          <p:nvGrpSpPr>
            <p:cNvPr id="8" name="Gruppo 7">
              <a:extLst>
                <a:ext uri="{FF2B5EF4-FFF2-40B4-BE49-F238E27FC236}">
                  <a16:creationId xmlns:a16="http://schemas.microsoft.com/office/drawing/2014/main" id="{CD1998F6-CFDB-4E4C-89B7-FC86292C2C5E}"/>
                </a:ext>
              </a:extLst>
            </p:cNvPr>
            <p:cNvGrpSpPr/>
            <p:nvPr/>
          </p:nvGrpSpPr>
          <p:grpSpPr>
            <a:xfrm>
              <a:off x="511060" y="3086309"/>
              <a:ext cx="11062259" cy="1333574"/>
              <a:chOff x="511060" y="3086309"/>
              <a:chExt cx="11062259" cy="1333574"/>
            </a:xfrm>
          </p:grpSpPr>
          <p:cxnSp>
            <p:nvCxnSpPr>
              <p:cNvPr id="84" name="Connettore diritto 83">
                <a:extLst>
                  <a:ext uri="{FF2B5EF4-FFF2-40B4-BE49-F238E27FC236}">
                    <a16:creationId xmlns:a16="http://schemas.microsoft.com/office/drawing/2014/main" id="{3D6B6E42-9BDE-4E05-9261-8F9CCF8EDCD1}"/>
                  </a:ext>
                </a:extLst>
              </p:cNvPr>
              <p:cNvCxnSpPr>
                <a:cxnSpLocks/>
              </p:cNvCxnSpPr>
              <p:nvPr/>
            </p:nvCxnSpPr>
            <p:spPr>
              <a:xfrm flipH="1">
                <a:off x="7421374" y="3542663"/>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Gruppo 2">
                <a:extLst>
                  <a:ext uri="{FF2B5EF4-FFF2-40B4-BE49-F238E27FC236}">
                    <a16:creationId xmlns:a16="http://schemas.microsoft.com/office/drawing/2014/main" id="{52AFEABD-CAF9-442D-8090-D04561BCB4F2}"/>
                  </a:ext>
                </a:extLst>
              </p:cNvPr>
              <p:cNvGrpSpPr/>
              <p:nvPr/>
            </p:nvGrpSpPr>
            <p:grpSpPr>
              <a:xfrm>
                <a:off x="511060" y="3336784"/>
                <a:ext cx="11062259" cy="235065"/>
                <a:chOff x="511060" y="6104213"/>
                <a:chExt cx="11062259" cy="175809"/>
              </a:xfrm>
            </p:grpSpPr>
            <p:sp>
              <p:nvSpPr>
                <p:cNvPr id="97" name="Pentagono 3">
                  <a:extLst>
                    <a:ext uri="{FF2B5EF4-FFF2-40B4-BE49-F238E27FC236}">
                      <a16:creationId xmlns:a16="http://schemas.microsoft.com/office/drawing/2014/main" id="{51B05553-28E2-481B-8076-36B33E4CF0C7}"/>
                    </a:ext>
                  </a:extLst>
                </p:cNvPr>
                <p:cNvSpPr/>
                <p:nvPr/>
              </p:nvSpPr>
              <p:spPr>
                <a:xfrm>
                  <a:off x="511060" y="6104213"/>
                  <a:ext cx="7560826" cy="175809"/>
                </a:xfrm>
                <a:prstGeom prst="homePlate">
                  <a:avLst>
                    <a:gd name="adj" fmla="val 46907"/>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kern="0" dirty="0">
                    <a:solidFill>
                      <a:schemeClr val="bg1"/>
                    </a:solidFill>
                    <a:latin typeface="Trebuchet MS" panose="020B0603020202020204" pitchFamily="34" charset="0"/>
                  </a:endParaRPr>
                </a:p>
              </p:txBody>
            </p:sp>
            <p:sp>
              <p:nvSpPr>
                <p:cNvPr id="99" name="Mostrina 16">
                  <a:extLst>
                    <a:ext uri="{FF2B5EF4-FFF2-40B4-BE49-F238E27FC236}">
                      <a16:creationId xmlns:a16="http://schemas.microsoft.com/office/drawing/2014/main" id="{338CFDA7-B3DC-4E73-B121-2CFDAAC329DD}"/>
                    </a:ext>
                  </a:extLst>
                </p:cNvPr>
                <p:cNvSpPr/>
                <p:nvPr/>
              </p:nvSpPr>
              <p:spPr>
                <a:xfrm>
                  <a:off x="8079960" y="6111615"/>
                  <a:ext cx="3493359" cy="167815"/>
                </a:xfrm>
                <a:prstGeom prst="chevron">
                  <a:avLst>
                    <a:gd name="adj" fmla="val 42268"/>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solidFill>
                      <a:schemeClr val="bg1"/>
                    </a:solidFill>
                  </a:endParaRPr>
                </a:p>
              </p:txBody>
            </p:sp>
          </p:grpSp>
          <p:cxnSp>
            <p:nvCxnSpPr>
              <p:cNvPr id="78" name="Connettore diritto 77">
                <a:extLst>
                  <a:ext uri="{FF2B5EF4-FFF2-40B4-BE49-F238E27FC236}">
                    <a16:creationId xmlns:a16="http://schemas.microsoft.com/office/drawing/2014/main" id="{BB01D002-8726-4439-855D-80DC03430F8C}"/>
                  </a:ext>
                </a:extLst>
              </p:cNvPr>
              <p:cNvCxnSpPr>
                <a:cxnSpLocks/>
              </p:cNvCxnSpPr>
              <p:nvPr/>
            </p:nvCxnSpPr>
            <p:spPr>
              <a:xfrm flipH="1">
                <a:off x="5604455" y="3571058"/>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Connettore diritto 52">
                <a:extLst>
                  <a:ext uri="{FF2B5EF4-FFF2-40B4-BE49-F238E27FC236}">
                    <a16:creationId xmlns:a16="http://schemas.microsoft.com/office/drawing/2014/main" id="{B5532A5F-1916-4C1C-A564-8B4FF48428EF}"/>
                  </a:ext>
                </a:extLst>
              </p:cNvPr>
              <p:cNvCxnSpPr>
                <a:cxnSpLocks/>
              </p:cNvCxnSpPr>
              <p:nvPr/>
            </p:nvCxnSpPr>
            <p:spPr>
              <a:xfrm flipV="1">
                <a:off x="821267" y="3195468"/>
                <a:ext cx="5680792" cy="1313"/>
              </a:xfrm>
              <a:prstGeom prst="line">
                <a:avLst/>
              </a:prstGeom>
              <a:ln w="6350">
                <a:solidFill>
                  <a:srgbClr val="F28D2C"/>
                </a:solidFill>
              </a:ln>
            </p:spPr>
            <p:style>
              <a:lnRef idx="1">
                <a:schemeClr val="accent1"/>
              </a:lnRef>
              <a:fillRef idx="0">
                <a:schemeClr val="accent1"/>
              </a:fillRef>
              <a:effectRef idx="0">
                <a:schemeClr val="accent1"/>
              </a:effectRef>
              <a:fontRef idx="minor">
                <a:schemeClr val="tx1"/>
              </a:fontRef>
            </p:style>
          </p:cxnSp>
          <p:sp>
            <p:nvSpPr>
              <p:cNvPr id="65" name="Rettangolo 64">
                <a:extLst>
                  <a:ext uri="{FF2B5EF4-FFF2-40B4-BE49-F238E27FC236}">
                    <a16:creationId xmlns:a16="http://schemas.microsoft.com/office/drawing/2014/main" id="{42050245-9C4E-48F8-9746-359193412325}"/>
                  </a:ext>
                </a:extLst>
              </p:cNvPr>
              <p:cNvSpPr/>
              <p:nvPr/>
            </p:nvSpPr>
            <p:spPr>
              <a:xfrm>
                <a:off x="2782853" y="3810707"/>
                <a:ext cx="1131332"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Richiesta</a:t>
                </a:r>
              </a:p>
              <a:p>
                <a:pPr algn="ctr" fontAlgn="base">
                  <a:spcBef>
                    <a:spcPct val="0"/>
                  </a:spcBef>
                  <a:spcAft>
                    <a:spcPct val="0"/>
                  </a:spcAft>
                  <a:defRPr/>
                </a:pPr>
                <a:r>
                  <a:rPr lang="it-IT" sz="1100" b="1" kern="0" dirty="0">
                    <a:solidFill>
                      <a:schemeClr val="tx1"/>
                    </a:solidFill>
                  </a:rPr>
                  <a:t>Anticipo 40%*</a:t>
                </a:r>
              </a:p>
            </p:txBody>
          </p:sp>
          <p:sp>
            <p:nvSpPr>
              <p:cNvPr id="68" name="Rettangolo 67">
                <a:extLst>
                  <a:ext uri="{FF2B5EF4-FFF2-40B4-BE49-F238E27FC236}">
                    <a16:creationId xmlns:a16="http://schemas.microsoft.com/office/drawing/2014/main" id="{AAFD837B-CFE7-405C-91A4-D12DD065287C}"/>
                  </a:ext>
                </a:extLst>
              </p:cNvPr>
              <p:cNvSpPr/>
              <p:nvPr/>
            </p:nvSpPr>
            <p:spPr>
              <a:xfrm>
                <a:off x="676452" y="3371436"/>
                <a:ext cx="2682037" cy="16985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dirty="0">
                  <a:latin typeface="Trebuchet MS" panose="020B0603020202020204" pitchFamily="34" charset="0"/>
                </a:endParaRPr>
              </a:p>
            </p:txBody>
          </p:sp>
          <p:sp>
            <p:nvSpPr>
              <p:cNvPr id="70" name="Rettangolo 69">
                <a:extLst>
                  <a:ext uri="{FF2B5EF4-FFF2-40B4-BE49-F238E27FC236}">
                    <a16:creationId xmlns:a16="http://schemas.microsoft.com/office/drawing/2014/main" id="{0871D0E0-8D4C-4FB2-B67A-F27E102B7961}"/>
                  </a:ext>
                </a:extLst>
              </p:cNvPr>
              <p:cNvSpPr/>
              <p:nvPr/>
            </p:nvSpPr>
            <p:spPr>
              <a:xfrm>
                <a:off x="759808" y="3378733"/>
                <a:ext cx="2516792" cy="1698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200" kern="0" dirty="0">
                    <a:solidFill>
                      <a:schemeClr val="bg1"/>
                    </a:solidFill>
                    <a:latin typeface="Trebuchet MS" panose="020B0603020202020204" pitchFamily="34" charset="0"/>
                  </a:rPr>
                  <a:t>CANTIERABILITA ENTRO 12 MESI</a:t>
                </a:r>
              </a:p>
            </p:txBody>
          </p:sp>
          <p:sp>
            <p:nvSpPr>
              <p:cNvPr id="79" name="Rettangolo 78">
                <a:extLst>
                  <a:ext uri="{FF2B5EF4-FFF2-40B4-BE49-F238E27FC236}">
                    <a16:creationId xmlns:a16="http://schemas.microsoft.com/office/drawing/2014/main" id="{C3514A53-B83E-4591-87B1-BF7879611DB4}"/>
                  </a:ext>
                </a:extLst>
              </p:cNvPr>
              <p:cNvSpPr/>
              <p:nvPr/>
            </p:nvSpPr>
            <p:spPr>
              <a:xfrm>
                <a:off x="3719375" y="3810044"/>
                <a:ext cx="1343155"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Richiesta erogazione 1 SAL**</a:t>
                </a:r>
              </a:p>
            </p:txBody>
          </p:sp>
          <p:sp>
            <p:nvSpPr>
              <p:cNvPr id="85" name="Rettangolo 84">
                <a:extLst>
                  <a:ext uri="{FF2B5EF4-FFF2-40B4-BE49-F238E27FC236}">
                    <a16:creationId xmlns:a16="http://schemas.microsoft.com/office/drawing/2014/main" id="{8E02D6CA-F9BB-4C8F-AEE6-78DB5D5AEB73}"/>
                  </a:ext>
                </a:extLst>
              </p:cNvPr>
              <p:cNvSpPr/>
              <p:nvPr/>
            </p:nvSpPr>
            <p:spPr>
              <a:xfrm>
                <a:off x="3539709" y="3380519"/>
                <a:ext cx="748953" cy="1609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kern="0" dirty="0">
                    <a:solidFill>
                      <a:schemeClr val="bg1"/>
                    </a:solidFill>
                    <a:latin typeface="Trebuchet MS" panose="020B0603020202020204" pitchFamily="34" charset="0"/>
                  </a:rPr>
                  <a:t>6 mesi*</a:t>
                </a:r>
              </a:p>
            </p:txBody>
          </p:sp>
          <p:sp>
            <p:nvSpPr>
              <p:cNvPr id="92" name="Rettangolo 91">
                <a:extLst>
                  <a:ext uri="{FF2B5EF4-FFF2-40B4-BE49-F238E27FC236}">
                    <a16:creationId xmlns:a16="http://schemas.microsoft.com/office/drawing/2014/main" id="{C057A319-312E-448B-B23C-74FCFA5BB83A}"/>
                  </a:ext>
                </a:extLst>
              </p:cNvPr>
              <p:cNvSpPr/>
              <p:nvPr/>
            </p:nvSpPr>
            <p:spPr>
              <a:xfrm>
                <a:off x="552081" y="3486407"/>
                <a:ext cx="2867128" cy="373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Si ad eventuale doc. finanziamento agevolato</a:t>
                </a:r>
              </a:p>
            </p:txBody>
          </p:sp>
          <p:sp>
            <p:nvSpPr>
              <p:cNvPr id="96" name="Rettangolo 95">
                <a:extLst>
                  <a:ext uri="{FF2B5EF4-FFF2-40B4-BE49-F238E27FC236}">
                    <a16:creationId xmlns:a16="http://schemas.microsoft.com/office/drawing/2014/main" id="{20415818-FFE7-474B-9258-6425454D8685}"/>
                  </a:ext>
                </a:extLst>
              </p:cNvPr>
              <p:cNvSpPr/>
              <p:nvPr/>
            </p:nvSpPr>
            <p:spPr>
              <a:xfrm>
                <a:off x="6883711" y="3878210"/>
                <a:ext cx="1174729"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Richiesta erogazione a saldo</a:t>
                </a:r>
              </a:p>
            </p:txBody>
          </p:sp>
          <p:sp>
            <p:nvSpPr>
              <p:cNvPr id="98" name="Rettangolo 97">
                <a:extLst>
                  <a:ext uri="{FF2B5EF4-FFF2-40B4-BE49-F238E27FC236}">
                    <a16:creationId xmlns:a16="http://schemas.microsoft.com/office/drawing/2014/main" id="{48647544-2F3C-46E0-B5A4-2E440BC9DE6D}"/>
                  </a:ext>
                </a:extLst>
              </p:cNvPr>
              <p:cNvSpPr/>
              <p:nvPr/>
            </p:nvSpPr>
            <p:spPr>
              <a:xfrm>
                <a:off x="6502059" y="3369740"/>
                <a:ext cx="705864" cy="17120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kern="0" dirty="0">
                    <a:solidFill>
                      <a:schemeClr val="bg1"/>
                    </a:solidFill>
                    <a:latin typeface="Trebuchet MS" panose="020B0603020202020204" pitchFamily="34" charset="0"/>
                  </a:rPr>
                  <a:t>60 gg</a:t>
                </a:r>
              </a:p>
            </p:txBody>
          </p:sp>
          <p:cxnSp>
            <p:nvCxnSpPr>
              <p:cNvPr id="104" name="Connettore diritto 103">
                <a:extLst>
                  <a:ext uri="{FF2B5EF4-FFF2-40B4-BE49-F238E27FC236}">
                    <a16:creationId xmlns:a16="http://schemas.microsoft.com/office/drawing/2014/main" id="{0CC76FA8-3D2D-47B4-BD49-BCD9833C577E}"/>
                  </a:ext>
                </a:extLst>
              </p:cNvPr>
              <p:cNvCxnSpPr>
                <a:cxnSpLocks/>
              </p:cNvCxnSpPr>
              <p:nvPr/>
            </p:nvCxnSpPr>
            <p:spPr>
              <a:xfrm flipH="1">
                <a:off x="6458783" y="3483463"/>
                <a:ext cx="1" cy="257023"/>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106" name="Rettangolo 105">
                <a:extLst>
                  <a:ext uri="{FF2B5EF4-FFF2-40B4-BE49-F238E27FC236}">
                    <a16:creationId xmlns:a16="http://schemas.microsoft.com/office/drawing/2014/main" id="{81AFEF27-3C9F-483D-BE02-13D5BCBE21CE}"/>
                  </a:ext>
                </a:extLst>
              </p:cNvPr>
              <p:cNvSpPr/>
              <p:nvPr/>
            </p:nvSpPr>
            <p:spPr>
              <a:xfrm>
                <a:off x="5570526" y="3634636"/>
                <a:ext cx="1829212" cy="602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rgbClr val="F28D2C"/>
                    </a:solidFill>
                  </a:rPr>
                  <a:t>Data</a:t>
                </a:r>
              </a:p>
              <a:p>
                <a:pPr algn="ctr" fontAlgn="base">
                  <a:spcBef>
                    <a:spcPct val="0"/>
                  </a:spcBef>
                  <a:spcAft>
                    <a:spcPct val="0"/>
                  </a:spcAft>
                  <a:defRPr/>
                </a:pPr>
                <a:r>
                  <a:rPr lang="it-IT" sz="1100" b="1" kern="0" dirty="0">
                    <a:solidFill>
                      <a:srgbClr val="F28D2C"/>
                    </a:solidFill>
                  </a:rPr>
                  <a:t> ultimazione</a:t>
                </a:r>
              </a:p>
            </p:txBody>
          </p:sp>
          <p:sp>
            <p:nvSpPr>
              <p:cNvPr id="107" name="Rettangolo 106">
                <a:extLst>
                  <a:ext uri="{FF2B5EF4-FFF2-40B4-BE49-F238E27FC236}">
                    <a16:creationId xmlns:a16="http://schemas.microsoft.com/office/drawing/2014/main" id="{93F6F37C-84AF-45ED-A011-A146DA732391}"/>
                  </a:ext>
                </a:extLst>
              </p:cNvPr>
              <p:cNvSpPr/>
              <p:nvPr/>
            </p:nvSpPr>
            <p:spPr>
              <a:xfrm>
                <a:off x="7779995" y="3364533"/>
                <a:ext cx="3233220" cy="1974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200" kern="0" dirty="0">
                    <a:solidFill>
                      <a:schemeClr val="bg1"/>
                    </a:solidFill>
                    <a:latin typeface="Trebuchet MS" panose="020B0603020202020204" pitchFamily="34" charset="0"/>
                  </a:rPr>
                  <a:t>Accertamento ministeriale</a:t>
                </a:r>
              </a:p>
            </p:txBody>
          </p:sp>
          <p:sp>
            <p:nvSpPr>
              <p:cNvPr id="111" name="Rettangolo 110">
                <a:extLst>
                  <a:ext uri="{FF2B5EF4-FFF2-40B4-BE49-F238E27FC236}">
                    <a16:creationId xmlns:a16="http://schemas.microsoft.com/office/drawing/2014/main" id="{76B3B0C9-E642-4986-A280-B8D52B992B16}"/>
                  </a:ext>
                </a:extLst>
              </p:cNvPr>
              <p:cNvSpPr/>
              <p:nvPr/>
            </p:nvSpPr>
            <p:spPr>
              <a:xfrm>
                <a:off x="4930176" y="3807998"/>
                <a:ext cx="1385427"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100" b="1" kern="0" dirty="0">
                    <a:solidFill>
                      <a:schemeClr val="tx1"/>
                    </a:solidFill>
                  </a:rPr>
                  <a:t>Richiesta erogazione n  SAL **</a:t>
                </a:r>
              </a:p>
            </p:txBody>
          </p:sp>
          <p:cxnSp>
            <p:nvCxnSpPr>
              <p:cNvPr id="113" name="Connettore diritto 112">
                <a:extLst>
                  <a:ext uri="{FF2B5EF4-FFF2-40B4-BE49-F238E27FC236}">
                    <a16:creationId xmlns:a16="http://schemas.microsoft.com/office/drawing/2014/main" id="{820251BD-8BD3-4F63-894E-D2CEB962C0DC}"/>
                  </a:ext>
                </a:extLst>
              </p:cNvPr>
              <p:cNvCxnSpPr>
                <a:cxnSpLocks/>
              </p:cNvCxnSpPr>
              <p:nvPr/>
            </p:nvCxnSpPr>
            <p:spPr>
              <a:xfrm>
                <a:off x="821266" y="3190243"/>
                <a:ext cx="1" cy="15361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4" name="Connettore diritto 113">
                <a:extLst>
                  <a:ext uri="{FF2B5EF4-FFF2-40B4-BE49-F238E27FC236}">
                    <a16:creationId xmlns:a16="http://schemas.microsoft.com/office/drawing/2014/main" id="{E1C53C6E-D8BD-4CB6-829F-3C1423DBF4C2}"/>
                  </a:ext>
                </a:extLst>
              </p:cNvPr>
              <p:cNvCxnSpPr>
                <a:cxnSpLocks/>
              </p:cNvCxnSpPr>
              <p:nvPr/>
            </p:nvCxnSpPr>
            <p:spPr>
              <a:xfrm>
                <a:off x="6510176" y="3192093"/>
                <a:ext cx="1" cy="13080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115" name="Rettangolo 114">
                <a:extLst>
                  <a:ext uri="{FF2B5EF4-FFF2-40B4-BE49-F238E27FC236}">
                    <a16:creationId xmlns:a16="http://schemas.microsoft.com/office/drawing/2014/main" id="{33F4F3F5-70B8-452E-9FC7-7296370C59F6}"/>
                  </a:ext>
                </a:extLst>
              </p:cNvPr>
              <p:cNvSpPr/>
              <p:nvPr/>
            </p:nvSpPr>
            <p:spPr>
              <a:xfrm>
                <a:off x="2735270" y="3086309"/>
                <a:ext cx="1968210" cy="227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050" i="1" kern="0" dirty="0">
                    <a:solidFill>
                      <a:srgbClr val="007859"/>
                    </a:solidFill>
                    <a:latin typeface="Trebuchet MS" panose="020B0603020202020204" pitchFamily="34" charset="0"/>
                  </a:rPr>
                  <a:t>36 MESI + 18 MESI PROROGA</a:t>
                </a:r>
              </a:p>
            </p:txBody>
          </p:sp>
          <p:grpSp>
            <p:nvGrpSpPr>
              <p:cNvPr id="7" name="Gruppo 6">
                <a:extLst>
                  <a:ext uri="{FF2B5EF4-FFF2-40B4-BE49-F238E27FC236}">
                    <a16:creationId xmlns:a16="http://schemas.microsoft.com/office/drawing/2014/main" id="{1CEED30C-0BF8-4291-9E3A-32BB53729D5D}"/>
                  </a:ext>
                </a:extLst>
              </p:cNvPr>
              <p:cNvGrpSpPr/>
              <p:nvPr/>
            </p:nvGrpSpPr>
            <p:grpSpPr>
              <a:xfrm>
                <a:off x="613147" y="4121548"/>
                <a:ext cx="5835856" cy="174210"/>
                <a:chOff x="613147" y="4224639"/>
                <a:chExt cx="5835856" cy="174210"/>
              </a:xfrm>
            </p:grpSpPr>
            <p:cxnSp>
              <p:nvCxnSpPr>
                <p:cNvPr id="121" name="Connettore diritto 120">
                  <a:extLst>
                    <a:ext uri="{FF2B5EF4-FFF2-40B4-BE49-F238E27FC236}">
                      <a16:creationId xmlns:a16="http://schemas.microsoft.com/office/drawing/2014/main" id="{0202A890-4318-45C4-A057-8C7DA4AB3832}"/>
                    </a:ext>
                  </a:extLst>
                </p:cNvPr>
                <p:cNvCxnSpPr>
                  <a:cxnSpLocks/>
                </p:cNvCxnSpPr>
                <p:nvPr/>
              </p:nvCxnSpPr>
              <p:spPr>
                <a:xfrm flipH="1">
                  <a:off x="613147" y="4224639"/>
                  <a:ext cx="1" cy="170247"/>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2" name="Connettore diritto 121">
                  <a:extLst>
                    <a:ext uri="{FF2B5EF4-FFF2-40B4-BE49-F238E27FC236}">
                      <a16:creationId xmlns:a16="http://schemas.microsoft.com/office/drawing/2014/main" id="{EE874E1F-C6A1-4A72-8D1E-DF412D70B553}"/>
                    </a:ext>
                  </a:extLst>
                </p:cNvPr>
                <p:cNvCxnSpPr>
                  <a:cxnSpLocks/>
                </p:cNvCxnSpPr>
                <p:nvPr/>
              </p:nvCxnSpPr>
              <p:spPr>
                <a:xfrm flipH="1">
                  <a:off x="6449002" y="4228602"/>
                  <a:ext cx="1" cy="170247"/>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23" name="Connettore diritto 122">
                <a:extLst>
                  <a:ext uri="{FF2B5EF4-FFF2-40B4-BE49-F238E27FC236}">
                    <a16:creationId xmlns:a16="http://schemas.microsoft.com/office/drawing/2014/main" id="{E6F27098-667E-4588-828F-A3AD6E18A10C}"/>
                  </a:ext>
                </a:extLst>
              </p:cNvPr>
              <p:cNvCxnSpPr>
                <a:cxnSpLocks/>
              </p:cNvCxnSpPr>
              <p:nvPr/>
            </p:nvCxnSpPr>
            <p:spPr>
              <a:xfrm flipH="1">
                <a:off x="4393809" y="3557369"/>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4" name="Connettore diritto 123">
                <a:extLst>
                  <a:ext uri="{FF2B5EF4-FFF2-40B4-BE49-F238E27FC236}">
                    <a16:creationId xmlns:a16="http://schemas.microsoft.com/office/drawing/2014/main" id="{A91B2053-A0E9-4264-9B18-27C7905025BC}"/>
                  </a:ext>
                </a:extLst>
              </p:cNvPr>
              <p:cNvCxnSpPr>
                <a:cxnSpLocks/>
              </p:cNvCxnSpPr>
              <p:nvPr/>
            </p:nvCxnSpPr>
            <p:spPr>
              <a:xfrm flipH="1">
                <a:off x="3404466" y="3562008"/>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Connettore diritto 124">
                <a:extLst>
                  <a:ext uri="{FF2B5EF4-FFF2-40B4-BE49-F238E27FC236}">
                    <a16:creationId xmlns:a16="http://schemas.microsoft.com/office/drawing/2014/main" id="{0E83B6FD-1599-4EB8-8DDC-B6858023A12E}"/>
                  </a:ext>
                </a:extLst>
              </p:cNvPr>
              <p:cNvCxnSpPr>
                <a:cxnSpLocks/>
              </p:cNvCxnSpPr>
              <p:nvPr/>
            </p:nvCxnSpPr>
            <p:spPr>
              <a:xfrm flipH="1">
                <a:off x="600431" y="3585740"/>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120" name="Rettangolo 119">
                <a:extLst>
                  <a:ext uri="{FF2B5EF4-FFF2-40B4-BE49-F238E27FC236}">
                    <a16:creationId xmlns:a16="http://schemas.microsoft.com/office/drawing/2014/main" id="{4BD76189-DC42-4E1C-A58A-DADBC99DA01D}"/>
                  </a:ext>
                </a:extLst>
              </p:cNvPr>
              <p:cNvSpPr/>
              <p:nvPr/>
            </p:nvSpPr>
            <p:spPr>
              <a:xfrm>
                <a:off x="1519382" y="4203217"/>
                <a:ext cx="4085073" cy="216666"/>
              </a:xfrm>
              <a:prstGeom prst="rect">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defRPr/>
                </a:pPr>
                <a:endParaRPr lang="it-IT" sz="1100" b="1" kern="0" dirty="0">
                  <a:solidFill>
                    <a:srgbClr val="FF0000"/>
                  </a:solidFill>
                </a:endParaRPr>
              </a:p>
            </p:txBody>
          </p:sp>
        </p:grpSp>
      </p:grpSp>
      <p:sp>
        <p:nvSpPr>
          <p:cNvPr id="126" name="Rettangolo 125">
            <a:extLst>
              <a:ext uri="{FF2B5EF4-FFF2-40B4-BE49-F238E27FC236}">
                <a16:creationId xmlns:a16="http://schemas.microsoft.com/office/drawing/2014/main" id="{EF0E8D86-D64D-4B96-BD9A-0DF3EB09E48C}"/>
              </a:ext>
            </a:extLst>
          </p:cNvPr>
          <p:cNvSpPr/>
          <p:nvPr/>
        </p:nvSpPr>
        <p:spPr>
          <a:xfrm>
            <a:off x="7712223" y="5723319"/>
            <a:ext cx="4022552" cy="378693"/>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Obbligo di mantenimento dei beni agevolati: 3 anni (PMI) - 5 anni (grande impresa)</a:t>
            </a:r>
            <a:endParaRPr lang="it-IT" sz="1200" dirty="0">
              <a:latin typeface="Trebuchet MS" panose="020B0603020202020204" pitchFamily="34" charset="0"/>
            </a:endParaRPr>
          </a:p>
        </p:txBody>
      </p:sp>
      <p:sp>
        <p:nvSpPr>
          <p:cNvPr id="129" name="Rettangolo 128">
            <a:extLst>
              <a:ext uri="{FF2B5EF4-FFF2-40B4-BE49-F238E27FC236}">
                <a16:creationId xmlns:a16="http://schemas.microsoft.com/office/drawing/2014/main" id="{CC9E7368-C86C-4868-9582-CC6D340214DF}"/>
              </a:ext>
            </a:extLst>
          </p:cNvPr>
          <p:cNvSpPr/>
          <p:nvPr/>
        </p:nvSpPr>
        <p:spPr>
          <a:xfrm>
            <a:off x="1861143" y="5150271"/>
            <a:ext cx="4160956" cy="520912"/>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max 10 anni + periodo preammortamento commisurato alla durata del progetto (max 8 anni in caso di fruizione del regime TF)</a:t>
            </a:r>
          </a:p>
        </p:txBody>
      </p:sp>
      <p:sp>
        <p:nvSpPr>
          <p:cNvPr id="131" name="Rettangolo 130">
            <a:extLst>
              <a:ext uri="{FF2B5EF4-FFF2-40B4-BE49-F238E27FC236}">
                <a16:creationId xmlns:a16="http://schemas.microsoft.com/office/drawing/2014/main" id="{F318D4E4-E211-4C14-AEBA-264B405D11E6}"/>
              </a:ext>
            </a:extLst>
          </p:cNvPr>
          <p:cNvSpPr/>
          <p:nvPr/>
        </p:nvSpPr>
        <p:spPr>
          <a:xfrm>
            <a:off x="6954576" y="6354942"/>
            <a:ext cx="5482358" cy="256919"/>
          </a:xfrm>
          <a:prstGeom prst="rect">
            <a:avLst/>
          </a:prstGeom>
          <a:ln w="635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it-IT" sz="1200" b="1" dirty="0">
                <a:latin typeface="+mj-lt"/>
              </a:rPr>
              <a:t>Le agevolazioni sono erogate a fronte di titoli di spesa quietanzati!</a:t>
            </a:r>
            <a:endParaRPr lang="it-IT" sz="1600" b="1" dirty="0">
              <a:latin typeface="+mj-lt"/>
            </a:endParaRPr>
          </a:p>
        </p:txBody>
      </p:sp>
      <p:sp>
        <p:nvSpPr>
          <p:cNvPr id="134" name="Rettangolo 133">
            <a:extLst>
              <a:ext uri="{FF2B5EF4-FFF2-40B4-BE49-F238E27FC236}">
                <a16:creationId xmlns:a16="http://schemas.microsoft.com/office/drawing/2014/main" id="{905D4D8C-52C8-4901-8E90-37570662A7D2}"/>
              </a:ext>
            </a:extLst>
          </p:cNvPr>
          <p:cNvSpPr/>
          <p:nvPr/>
        </p:nvSpPr>
        <p:spPr>
          <a:xfrm>
            <a:off x="7679980" y="4391538"/>
            <a:ext cx="3856219" cy="379848"/>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max 40% delle agevolazioni (presentazione adeguata fideiussione bancaria/assicurativa)</a:t>
            </a:r>
          </a:p>
        </p:txBody>
      </p:sp>
      <p:sp>
        <p:nvSpPr>
          <p:cNvPr id="135" name="Rettangolo 134">
            <a:extLst>
              <a:ext uri="{FF2B5EF4-FFF2-40B4-BE49-F238E27FC236}">
                <a16:creationId xmlns:a16="http://schemas.microsoft.com/office/drawing/2014/main" id="{29F8ADF1-9139-42C1-847A-2A6D1746829D}"/>
              </a:ext>
            </a:extLst>
          </p:cNvPr>
          <p:cNvSpPr/>
          <p:nvPr/>
        </p:nvSpPr>
        <p:spPr>
          <a:xfrm>
            <a:off x="7677080" y="4796257"/>
            <a:ext cx="3744454" cy="379848"/>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min 1 – max 5: richiesta erogazione min. 20% delle spese ammissibile</a:t>
            </a:r>
          </a:p>
        </p:txBody>
      </p:sp>
      <p:sp>
        <p:nvSpPr>
          <p:cNvPr id="136" name="Rettangolo 135">
            <a:extLst>
              <a:ext uri="{FF2B5EF4-FFF2-40B4-BE49-F238E27FC236}">
                <a16:creationId xmlns:a16="http://schemas.microsoft.com/office/drawing/2014/main" id="{E762ABA3-CBAB-46DC-B895-F85F7B316C35}"/>
              </a:ext>
            </a:extLst>
          </p:cNvPr>
          <p:cNvSpPr/>
          <p:nvPr/>
        </p:nvSpPr>
        <p:spPr>
          <a:xfrm>
            <a:off x="7709948" y="5291336"/>
            <a:ext cx="3863371" cy="238783"/>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richiesta entro 60 gg dalla conclusione dell’investimento</a:t>
            </a:r>
          </a:p>
        </p:txBody>
      </p:sp>
      <p:sp>
        <p:nvSpPr>
          <p:cNvPr id="137" name="Rettangolo con angoli arrotondati 136">
            <a:extLst>
              <a:ext uri="{FF2B5EF4-FFF2-40B4-BE49-F238E27FC236}">
                <a16:creationId xmlns:a16="http://schemas.microsoft.com/office/drawing/2014/main" id="{C5A275DE-5596-43D5-AE19-F815EA1AA197}"/>
              </a:ext>
            </a:extLst>
          </p:cNvPr>
          <p:cNvSpPr/>
          <p:nvPr/>
        </p:nvSpPr>
        <p:spPr>
          <a:xfrm>
            <a:off x="510925" y="5135677"/>
            <a:ext cx="1262134" cy="349360"/>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Durata</a:t>
            </a:r>
          </a:p>
        </p:txBody>
      </p:sp>
      <p:sp>
        <p:nvSpPr>
          <p:cNvPr id="138" name="Rettangolo con angoli arrotondati 137">
            <a:extLst>
              <a:ext uri="{FF2B5EF4-FFF2-40B4-BE49-F238E27FC236}">
                <a16:creationId xmlns:a16="http://schemas.microsoft.com/office/drawing/2014/main" id="{8EEF1EB6-D858-48A9-891B-3AB0B71BC2E0}"/>
              </a:ext>
            </a:extLst>
          </p:cNvPr>
          <p:cNvSpPr/>
          <p:nvPr/>
        </p:nvSpPr>
        <p:spPr>
          <a:xfrm>
            <a:off x="510925" y="5586306"/>
            <a:ext cx="1262134" cy="558333"/>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Rimborso</a:t>
            </a:r>
          </a:p>
        </p:txBody>
      </p:sp>
      <p:sp>
        <p:nvSpPr>
          <p:cNvPr id="139" name="Rettangolo 138">
            <a:extLst>
              <a:ext uri="{FF2B5EF4-FFF2-40B4-BE49-F238E27FC236}">
                <a16:creationId xmlns:a16="http://schemas.microsoft.com/office/drawing/2014/main" id="{B85ED13F-7534-433C-821B-EC0D4500829F}"/>
              </a:ext>
            </a:extLst>
          </p:cNvPr>
          <p:cNvSpPr/>
          <p:nvPr/>
        </p:nvSpPr>
        <p:spPr>
          <a:xfrm>
            <a:off x="1861143" y="5592290"/>
            <a:ext cx="4160956" cy="597856"/>
          </a:xfrm>
          <a:prstGeom prst="rect">
            <a:avLst/>
          </a:prstGeom>
        </p:spPr>
        <p:txBody>
          <a:bodyPr wrap="square" numCol="1">
            <a:spAutoFit/>
          </a:bodyPr>
          <a:lstStyle/>
          <a:p>
            <a:pPr marL="182563" indent="-182563">
              <a:lnSpc>
                <a:spcPts val="1100"/>
              </a:lnSpc>
              <a:spcAft>
                <a:spcPts val="600"/>
              </a:spcAft>
              <a:buFont typeface="Arial" panose="020B0604020202020204" pitchFamily="34" charset="0"/>
              <a:buChar char="•"/>
            </a:pPr>
            <a:r>
              <a:rPr lang="it-IT" sz="1200" dirty="0"/>
              <a:t>rate semestrali: 30 giugno e 31 dicembre</a:t>
            </a:r>
          </a:p>
          <a:p>
            <a:pPr marL="182563" indent="-182563">
              <a:lnSpc>
                <a:spcPts val="1100"/>
              </a:lnSpc>
              <a:spcAft>
                <a:spcPts val="600"/>
              </a:spcAft>
              <a:buFont typeface="Arial" panose="020B0604020202020204" pitchFamily="34" charset="0"/>
              <a:buChar char="•"/>
            </a:pPr>
            <a:r>
              <a:rPr lang="it-IT" sz="1200" dirty="0"/>
              <a:t>Periodo di preammortamento: rimborso esclusivamente della quota interesse connessa al finanziamento erogato</a:t>
            </a:r>
          </a:p>
        </p:txBody>
      </p:sp>
      <p:sp>
        <p:nvSpPr>
          <p:cNvPr id="140" name="Rettangolo con angoli arrotondati 139">
            <a:extLst>
              <a:ext uri="{FF2B5EF4-FFF2-40B4-BE49-F238E27FC236}">
                <a16:creationId xmlns:a16="http://schemas.microsoft.com/office/drawing/2014/main" id="{BA97C431-BAAF-4309-9CE0-DA4B212237B2}"/>
              </a:ext>
            </a:extLst>
          </p:cNvPr>
          <p:cNvSpPr/>
          <p:nvPr/>
        </p:nvSpPr>
        <p:spPr>
          <a:xfrm>
            <a:off x="6323020" y="4329199"/>
            <a:ext cx="1263112" cy="349360"/>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Anticipo</a:t>
            </a:r>
          </a:p>
        </p:txBody>
      </p:sp>
      <p:sp>
        <p:nvSpPr>
          <p:cNvPr id="141" name="Rettangolo con angoli arrotondati 140">
            <a:extLst>
              <a:ext uri="{FF2B5EF4-FFF2-40B4-BE49-F238E27FC236}">
                <a16:creationId xmlns:a16="http://schemas.microsoft.com/office/drawing/2014/main" id="{9751F953-4017-46FF-81D3-5F073B1AA8CC}"/>
              </a:ext>
            </a:extLst>
          </p:cNvPr>
          <p:cNvSpPr/>
          <p:nvPr/>
        </p:nvSpPr>
        <p:spPr>
          <a:xfrm>
            <a:off x="6323020" y="4794986"/>
            <a:ext cx="1263112" cy="349360"/>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N. SAL</a:t>
            </a:r>
          </a:p>
        </p:txBody>
      </p:sp>
      <p:sp>
        <p:nvSpPr>
          <p:cNvPr id="142" name="Rettangolo con angoli arrotondati 141">
            <a:extLst>
              <a:ext uri="{FF2B5EF4-FFF2-40B4-BE49-F238E27FC236}">
                <a16:creationId xmlns:a16="http://schemas.microsoft.com/office/drawing/2014/main" id="{478EA4E9-E671-4D82-BC52-0492309D6E57}"/>
              </a:ext>
            </a:extLst>
          </p:cNvPr>
          <p:cNvSpPr/>
          <p:nvPr/>
        </p:nvSpPr>
        <p:spPr>
          <a:xfrm>
            <a:off x="6327691" y="5270944"/>
            <a:ext cx="1263112" cy="349360"/>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SAL a saldo</a:t>
            </a:r>
          </a:p>
        </p:txBody>
      </p:sp>
      <p:sp>
        <p:nvSpPr>
          <p:cNvPr id="143" name="Rettangolo con angoli arrotondati 142">
            <a:extLst>
              <a:ext uri="{FF2B5EF4-FFF2-40B4-BE49-F238E27FC236}">
                <a16:creationId xmlns:a16="http://schemas.microsoft.com/office/drawing/2014/main" id="{1394F805-DF31-44D0-B4C4-AB0C092EDFEE}"/>
              </a:ext>
            </a:extLst>
          </p:cNvPr>
          <p:cNvSpPr/>
          <p:nvPr/>
        </p:nvSpPr>
        <p:spPr>
          <a:xfrm>
            <a:off x="6323020" y="5752518"/>
            <a:ext cx="1263115" cy="349360"/>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Beni agevolati</a:t>
            </a:r>
          </a:p>
        </p:txBody>
      </p:sp>
      <p:sp>
        <p:nvSpPr>
          <p:cNvPr id="162" name="Rettangolo con angoli arrotondati 161">
            <a:extLst>
              <a:ext uri="{FF2B5EF4-FFF2-40B4-BE49-F238E27FC236}">
                <a16:creationId xmlns:a16="http://schemas.microsoft.com/office/drawing/2014/main" id="{3DEECBD9-FD4D-4CCF-B3D4-D87020FDC9B6}"/>
              </a:ext>
            </a:extLst>
          </p:cNvPr>
          <p:cNvSpPr/>
          <p:nvPr/>
        </p:nvSpPr>
        <p:spPr>
          <a:xfrm>
            <a:off x="511060" y="3851266"/>
            <a:ext cx="5457548" cy="263424"/>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TEMPISTICHE EROGAZIONE*</a:t>
            </a:r>
          </a:p>
        </p:txBody>
      </p:sp>
      <p:sp>
        <p:nvSpPr>
          <p:cNvPr id="163" name="Rettangolo con angoli arrotondati 162">
            <a:extLst>
              <a:ext uri="{FF2B5EF4-FFF2-40B4-BE49-F238E27FC236}">
                <a16:creationId xmlns:a16="http://schemas.microsoft.com/office/drawing/2014/main" id="{EB819B4E-EC35-4BC8-BBE3-C7205388686A}"/>
              </a:ext>
            </a:extLst>
          </p:cNvPr>
          <p:cNvSpPr/>
          <p:nvPr/>
        </p:nvSpPr>
        <p:spPr>
          <a:xfrm>
            <a:off x="6323021" y="3851266"/>
            <a:ext cx="5357919" cy="263424"/>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OBBLIGAZIONI</a:t>
            </a:r>
          </a:p>
        </p:txBody>
      </p:sp>
      <p:sp>
        <p:nvSpPr>
          <p:cNvPr id="165" name="Rettangolo con angoli arrotondati 164">
            <a:extLst>
              <a:ext uri="{FF2B5EF4-FFF2-40B4-BE49-F238E27FC236}">
                <a16:creationId xmlns:a16="http://schemas.microsoft.com/office/drawing/2014/main" id="{46A5A049-F43F-49C0-9D03-6C6C9886BEA8}"/>
              </a:ext>
            </a:extLst>
          </p:cNvPr>
          <p:cNvSpPr/>
          <p:nvPr/>
        </p:nvSpPr>
        <p:spPr>
          <a:xfrm>
            <a:off x="1238837" y="4226658"/>
            <a:ext cx="1821232" cy="393963"/>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30 gg SAL intermedi</a:t>
            </a:r>
          </a:p>
        </p:txBody>
      </p:sp>
      <p:sp>
        <p:nvSpPr>
          <p:cNvPr id="166" name="Rettangolo con angoli arrotondati 165">
            <a:extLst>
              <a:ext uri="{FF2B5EF4-FFF2-40B4-BE49-F238E27FC236}">
                <a16:creationId xmlns:a16="http://schemas.microsoft.com/office/drawing/2014/main" id="{C9855C27-28AA-46FE-BDD7-E9A77847ABA1}"/>
              </a:ext>
            </a:extLst>
          </p:cNvPr>
          <p:cNvSpPr/>
          <p:nvPr/>
        </p:nvSpPr>
        <p:spPr>
          <a:xfrm>
            <a:off x="3338058" y="4223450"/>
            <a:ext cx="1821232" cy="400945"/>
          </a:xfrm>
          <a:prstGeom prst="round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120 gg SAL a saldo</a:t>
            </a:r>
          </a:p>
        </p:txBody>
      </p:sp>
      <p:sp>
        <p:nvSpPr>
          <p:cNvPr id="167" name="Rettangolo con angoli arrotondati 166">
            <a:extLst>
              <a:ext uri="{FF2B5EF4-FFF2-40B4-BE49-F238E27FC236}">
                <a16:creationId xmlns:a16="http://schemas.microsoft.com/office/drawing/2014/main" id="{94DC1FBD-B53E-41E3-B428-F54F8C760563}"/>
              </a:ext>
            </a:extLst>
          </p:cNvPr>
          <p:cNvSpPr/>
          <p:nvPr/>
        </p:nvSpPr>
        <p:spPr>
          <a:xfrm>
            <a:off x="510925" y="4855844"/>
            <a:ext cx="5457683" cy="192738"/>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t>CONDIZIONI FINANZIAMENTO AGEVOLATO</a:t>
            </a:r>
          </a:p>
        </p:txBody>
      </p:sp>
      <p:sp>
        <p:nvSpPr>
          <p:cNvPr id="67" name="Titolo 1">
            <a:extLst>
              <a:ext uri="{FF2B5EF4-FFF2-40B4-BE49-F238E27FC236}">
                <a16:creationId xmlns:a16="http://schemas.microsoft.com/office/drawing/2014/main" id="{65BC2CAB-BBA8-45CF-8160-ED9DA4EFC392}"/>
              </a:ext>
            </a:extLst>
          </p:cNvPr>
          <p:cNvSpPr txBox="1">
            <a:spLocks/>
          </p:cNvSpPr>
          <p:nvPr/>
        </p:nvSpPr>
        <p:spPr>
          <a:xfrm>
            <a:off x="510925" y="298980"/>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a:t>
            </a:r>
          </a:p>
          <a:p>
            <a:endParaRPr lang="it-IT" sz="1800" b="1" kern="0" dirty="0">
              <a:solidFill>
                <a:srgbClr val="FFFFFF"/>
              </a:solidFill>
              <a:latin typeface="DINPro-Light" panose="02000504040000020003" pitchFamily="50" charset="0"/>
              <a:ea typeface="+mn-ea"/>
              <a:cs typeface="+mn-cs"/>
            </a:endParaRPr>
          </a:p>
          <a:p>
            <a:r>
              <a:rPr lang="it-IT" sz="1800" b="1" kern="0" dirty="0">
                <a:solidFill>
                  <a:srgbClr val="FFFFFF"/>
                </a:solidFill>
                <a:latin typeface="DINPro-Light" panose="02000504040000020003" pitchFamily="50" charset="0"/>
                <a:ea typeface="+mn-ea"/>
                <a:cs typeface="+mn-cs"/>
              </a:rPr>
              <a:t>Post contratto – la fase attuativa</a:t>
            </a:r>
          </a:p>
        </p:txBody>
      </p:sp>
      <p:sp>
        <p:nvSpPr>
          <p:cNvPr id="69" name="CasellaDiTesto 68">
            <a:extLst>
              <a:ext uri="{FF2B5EF4-FFF2-40B4-BE49-F238E27FC236}">
                <a16:creationId xmlns:a16="http://schemas.microsoft.com/office/drawing/2014/main" id="{F8C0FB1B-942F-4049-9400-E26B67AE61F8}"/>
              </a:ext>
            </a:extLst>
          </p:cNvPr>
          <p:cNvSpPr txBox="1"/>
          <p:nvPr/>
        </p:nvSpPr>
        <p:spPr>
          <a:xfrm>
            <a:off x="510925" y="4626134"/>
            <a:ext cx="3384530" cy="246221"/>
          </a:xfrm>
          <a:prstGeom prst="rect">
            <a:avLst/>
          </a:prstGeom>
          <a:noFill/>
        </p:spPr>
        <p:txBody>
          <a:bodyPr wrap="square" rtlCol="0">
            <a:spAutoFit/>
          </a:bodyPr>
          <a:lstStyle/>
          <a:p>
            <a:r>
              <a:rPr lang="it-IT" sz="1000" dirty="0"/>
              <a:t>*a far data dalla ricezione della documentazione completa</a:t>
            </a:r>
          </a:p>
        </p:txBody>
      </p:sp>
      <p:pic>
        <p:nvPicPr>
          <p:cNvPr id="4" name="Immagine 3">
            <a:extLst>
              <a:ext uri="{FF2B5EF4-FFF2-40B4-BE49-F238E27FC236}">
                <a16:creationId xmlns:a16="http://schemas.microsoft.com/office/drawing/2014/main" id="{6D65B787-CBE8-AD0A-F7F4-D6A4AF788AAC}"/>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5" name="CasellaDiTesto 4">
            <a:extLst>
              <a:ext uri="{FF2B5EF4-FFF2-40B4-BE49-F238E27FC236}">
                <a16:creationId xmlns:a16="http://schemas.microsoft.com/office/drawing/2014/main" id="{1E53A770-BCAF-25BB-9065-8022633A79E9}"/>
              </a:ext>
            </a:extLst>
          </p:cNvPr>
          <p:cNvSpPr txBox="1"/>
          <p:nvPr/>
        </p:nvSpPr>
        <p:spPr>
          <a:xfrm>
            <a:off x="8844020" y="879006"/>
            <a:ext cx="3780625" cy="369332"/>
          </a:xfrm>
          <a:prstGeom prst="rect">
            <a:avLst/>
          </a:prstGeom>
          <a:noFill/>
        </p:spPr>
        <p:txBody>
          <a:bodyPr wrap="square">
            <a:spAutoFit/>
          </a:bodyPr>
          <a:lstStyle/>
          <a:p>
            <a:r>
              <a:rPr lang="it-IT" sz="1800" b="1" dirty="0">
                <a:solidFill>
                  <a:schemeClr val="bg1"/>
                </a:solidFill>
              </a:rPr>
              <a:t>(Dm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3334452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82D6FDBF-B5DB-443D-AB64-7AE04E72BD2A}"/>
              </a:ext>
            </a:extLst>
          </p:cNvPr>
          <p:cNvSpPr txBox="1">
            <a:spLocks/>
          </p:cNvSpPr>
          <p:nvPr/>
        </p:nvSpPr>
        <p:spPr>
          <a:xfrm>
            <a:off x="10632504" y="6381750"/>
            <a:ext cx="1219200" cy="476250"/>
          </a:xfrm>
          <a:prstGeom prst="rect">
            <a:avLst/>
          </a:prstGeom>
        </p:spPr>
        <p:txBody>
          <a:bodyPr/>
          <a:lstStyle>
            <a:defPPr>
              <a:defRPr lang="it-IT"/>
            </a:defPPr>
            <a:lvl1pPr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a:lstStyle>
          <a:p>
            <a:pPr algn="r">
              <a:defRPr/>
            </a:pPr>
            <a:fld id="{F412A651-9F38-46A3-9F64-D63BD7A9D8EC}" type="slidenum">
              <a:rPr lang="it-IT" sz="1200" smtClean="0"/>
              <a:pPr algn="r">
                <a:defRPr/>
              </a:pPr>
              <a:t>29</a:t>
            </a:fld>
            <a:endParaRPr lang="it-IT" sz="1200"/>
          </a:p>
        </p:txBody>
      </p:sp>
      <p:sp>
        <p:nvSpPr>
          <p:cNvPr id="2" name="Segnaposto contenuto 1">
            <a:extLst>
              <a:ext uri="{FF2B5EF4-FFF2-40B4-BE49-F238E27FC236}">
                <a16:creationId xmlns:a16="http://schemas.microsoft.com/office/drawing/2014/main" id="{A9179FD8-3B52-5C61-A854-32E8AB6AE002}"/>
              </a:ext>
            </a:extLst>
          </p:cNvPr>
          <p:cNvSpPr>
            <a:spLocks noGrp="1"/>
          </p:cNvSpPr>
          <p:nvPr>
            <p:ph sz="quarter" idx="11"/>
          </p:nvPr>
        </p:nvSpPr>
        <p:spPr>
          <a:xfrm>
            <a:off x="542203" y="289071"/>
            <a:ext cx="8763759" cy="503237"/>
          </a:xfrm>
        </p:spPr>
        <p:txBody>
          <a:bodyPr>
            <a:normAutofit fontScale="25000" lnSpcReduction="20000"/>
          </a:bodyPr>
          <a:lstStyle/>
          <a:p>
            <a:pPr marL="0" indent="0">
              <a:buNone/>
            </a:pPr>
            <a:r>
              <a:rPr lang="it-IT" sz="12800" kern="0" dirty="0">
                <a:solidFill>
                  <a:srgbClr val="FFFFFF"/>
                </a:solidFill>
                <a:latin typeface="DINPro-Light" panose="02000504040000020003" pitchFamily="50" charset="0"/>
              </a:rPr>
              <a:t>CONTRATTI DI SVILUPPO</a:t>
            </a:r>
          </a:p>
          <a:p>
            <a:pPr marL="0" indent="0">
              <a:buNone/>
            </a:pPr>
            <a:r>
              <a:rPr lang="it-IT" sz="7200" b="1" kern="0" dirty="0">
                <a:solidFill>
                  <a:srgbClr val="FFFFFF"/>
                </a:solidFill>
                <a:latin typeface="DINPro-Light" panose="02000504040000020003" pitchFamily="50" charset="0"/>
              </a:rPr>
              <a:t>Per saperne di più</a:t>
            </a:r>
          </a:p>
          <a:p>
            <a:endParaRPr lang="it-IT" dirty="0"/>
          </a:p>
        </p:txBody>
      </p:sp>
      <p:sp>
        <p:nvSpPr>
          <p:cNvPr id="3" name="CasellaDiTesto 2">
            <a:extLst>
              <a:ext uri="{FF2B5EF4-FFF2-40B4-BE49-F238E27FC236}">
                <a16:creationId xmlns:a16="http://schemas.microsoft.com/office/drawing/2014/main" id="{988A7C25-A5C9-B675-4390-85DF200D25F8}"/>
              </a:ext>
            </a:extLst>
          </p:cNvPr>
          <p:cNvSpPr txBox="1"/>
          <p:nvPr/>
        </p:nvSpPr>
        <p:spPr>
          <a:xfrm>
            <a:off x="1645862" y="1927478"/>
            <a:ext cx="9254836" cy="4724370"/>
          </a:xfrm>
          <a:prstGeom prst="rect">
            <a:avLst/>
          </a:prstGeom>
          <a:noFill/>
        </p:spPr>
        <p:txBody>
          <a:bodyPr wrap="square">
            <a:spAutoFit/>
          </a:bodyPr>
          <a:lstStyle/>
          <a:p>
            <a:pPr algn="just">
              <a:buClr>
                <a:srgbClr val="00B050"/>
              </a:buClr>
            </a:pPr>
            <a:r>
              <a:rPr lang="it-IT" sz="2400" b="1" dirty="0">
                <a:solidFill>
                  <a:srgbClr val="F28D2C"/>
                </a:solidFill>
                <a:latin typeface="Calibri" panose="020F0502020204030204" pitchFamily="34" charset="0"/>
              </a:rPr>
              <a:t>Richieste appuntamenti (anche da remoto)</a:t>
            </a:r>
          </a:p>
          <a:p>
            <a:pPr algn="just">
              <a:buClr>
                <a:srgbClr val="00B050"/>
              </a:buClr>
            </a:pPr>
            <a:r>
              <a:rPr lang="it-IT" dirty="0">
                <a:latin typeface="Calibri" panose="020F0502020204030204" pitchFamily="34" charset="0"/>
              </a:rPr>
              <a:t>Tramite la piattaforma Invitalia è possibile richiedere un appuntamento con il personale dell’Agenzia per approfondire la compatibilità della proposta di sviluppo con lo strumento agevolativo</a:t>
            </a:r>
          </a:p>
          <a:p>
            <a:pPr algn="just">
              <a:buClr>
                <a:srgbClr val="00B050"/>
              </a:buClr>
            </a:pPr>
            <a:endParaRPr lang="it-IT" sz="2000" b="1" dirty="0">
              <a:solidFill>
                <a:srgbClr val="C00000"/>
              </a:solidFill>
              <a:latin typeface="Calibri" panose="020F0502020204030204" pitchFamily="34" charset="0"/>
            </a:endParaRPr>
          </a:p>
          <a:p>
            <a:pPr algn="just">
              <a:buClr>
                <a:srgbClr val="00B050"/>
              </a:buClr>
            </a:pPr>
            <a:r>
              <a:rPr lang="it-IT" sz="2400" b="1" dirty="0">
                <a:solidFill>
                  <a:srgbClr val="F28D2C"/>
                </a:solidFill>
                <a:latin typeface="Calibri" panose="020F0502020204030204" pitchFamily="34" charset="0"/>
              </a:rPr>
              <a:t>Assistenza via mail  </a:t>
            </a:r>
          </a:p>
          <a:p>
            <a:pPr algn="just">
              <a:buClr>
                <a:srgbClr val="00B050"/>
              </a:buClr>
            </a:pPr>
            <a:r>
              <a:rPr lang="it-IT" sz="1800" dirty="0">
                <a:latin typeface="Calibri" panose="020F0502020204030204" pitchFamily="34" charset="0"/>
              </a:rPr>
              <a:t>Per informazioni e richieste specifiche è possibile inviare quesiti compilando un Contact Form sulla piattaforma  Invitalia</a:t>
            </a:r>
          </a:p>
          <a:p>
            <a:pPr lvl="0" algn="just">
              <a:buClr>
                <a:srgbClr val="00B050"/>
              </a:buClr>
            </a:pPr>
            <a:endParaRPr lang="it-IT" sz="2400" b="1" dirty="0">
              <a:solidFill>
                <a:srgbClr val="C00000"/>
              </a:solidFill>
              <a:latin typeface="Calibri" panose="020F0502020204030204" pitchFamily="34" charset="0"/>
            </a:endParaRPr>
          </a:p>
          <a:p>
            <a:pPr lvl="0" algn="just">
              <a:buClr>
                <a:srgbClr val="00B050"/>
              </a:buClr>
            </a:pPr>
            <a:r>
              <a:rPr lang="it-IT" sz="2400" b="1" dirty="0">
                <a:solidFill>
                  <a:srgbClr val="F28D2C"/>
                </a:solidFill>
                <a:latin typeface="Calibri" panose="020F0502020204030204" pitchFamily="34" charset="0"/>
              </a:rPr>
              <a:t>Assistenza telefonica</a:t>
            </a:r>
          </a:p>
          <a:p>
            <a:pPr lvl="0" algn="just">
              <a:spcAft>
                <a:spcPts val="600"/>
              </a:spcAft>
              <a:buClr>
                <a:srgbClr val="00B050"/>
              </a:buClr>
            </a:pPr>
            <a:r>
              <a:rPr lang="it-IT" dirty="0">
                <a:latin typeface="Calibri" panose="020F0502020204030204" pitchFamily="34" charset="0"/>
              </a:rPr>
              <a:t>Per informazioni generali sulle caratteristiche degli strumenti agevolativi è possibile chiamare il numero verde </a:t>
            </a:r>
            <a:r>
              <a:rPr lang="it-IT" b="1" dirty="0">
                <a:latin typeface="Calibri" panose="020F0502020204030204" pitchFamily="34" charset="0"/>
              </a:rPr>
              <a:t>800 77 93 57 </a:t>
            </a:r>
            <a:r>
              <a:rPr lang="it-IT" dirty="0">
                <a:latin typeface="Calibri" panose="020F0502020204030204" pitchFamily="34" charset="0"/>
              </a:rPr>
              <a:t>attivo dal lunedì al venerdì dalle 9:00 alle 18:00</a:t>
            </a:r>
          </a:p>
          <a:p>
            <a:pPr algn="just">
              <a:buClr>
                <a:srgbClr val="00B050"/>
              </a:buClr>
            </a:pPr>
            <a:endParaRPr lang="it-IT" dirty="0">
              <a:latin typeface="Calibri" panose="020F0502020204030204" pitchFamily="34" charset="0"/>
            </a:endParaRPr>
          </a:p>
          <a:p>
            <a:pPr algn="just">
              <a:buClr>
                <a:srgbClr val="00B050"/>
              </a:buClr>
            </a:pPr>
            <a:endParaRPr lang="it-IT" sz="1800" dirty="0">
              <a:latin typeface="Calibri" panose="020F0502020204030204" pitchFamily="34" charset="0"/>
            </a:endParaRPr>
          </a:p>
          <a:p>
            <a:pPr algn="just">
              <a:buClr>
                <a:srgbClr val="00B050"/>
              </a:buClr>
            </a:pPr>
            <a:endParaRPr lang="it-IT" sz="1800" dirty="0">
              <a:latin typeface="Calibri" panose="020F0502020204030204" pitchFamily="34" charset="0"/>
            </a:endParaRPr>
          </a:p>
        </p:txBody>
      </p:sp>
    </p:spTree>
    <p:extLst>
      <p:ext uri="{BB962C8B-B14F-4D97-AF65-F5344CB8AC3E}">
        <p14:creationId xmlns:p14="http://schemas.microsoft.com/office/powerpoint/2010/main" val="306328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ttangolo 42">
            <a:extLst>
              <a:ext uri="{FF2B5EF4-FFF2-40B4-BE49-F238E27FC236}">
                <a16:creationId xmlns:a16="http://schemas.microsoft.com/office/drawing/2014/main" id="{FAA642F9-A9DE-4820-A445-DCA85C27625B}"/>
              </a:ext>
            </a:extLst>
          </p:cNvPr>
          <p:cNvSpPr/>
          <p:nvPr/>
        </p:nvSpPr>
        <p:spPr>
          <a:xfrm>
            <a:off x="469377" y="6447652"/>
            <a:ext cx="5035411" cy="316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con angoli arrotondati 38">
            <a:extLst>
              <a:ext uri="{FF2B5EF4-FFF2-40B4-BE49-F238E27FC236}">
                <a16:creationId xmlns:a16="http://schemas.microsoft.com/office/drawing/2014/main" id="{8BB02921-B007-4732-A201-A43C2D5BF716}"/>
              </a:ext>
            </a:extLst>
          </p:cNvPr>
          <p:cNvSpPr/>
          <p:nvPr/>
        </p:nvSpPr>
        <p:spPr>
          <a:xfrm>
            <a:off x="469377" y="1736042"/>
            <a:ext cx="8895773" cy="2324088"/>
          </a:xfrm>
          <a:prstGeom prst="roundRect">
            <a:avLst>
              <a:gd name="adj" fmla="val 56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01" name="Freccia destra 32">
            <a:extLst>
              <a:ext uri="{FF2B5EF4-FFF2-40B4-BE49-F238E27FC236}">
                <a16:creationId xmlns:a16="http://schemas.microsoft.com/office/drawing/2014/main" id="{67742BA1-B3AF-499E-BA77-3BF31C4C42B9}"/>
              </a:ext>
            </a:extLst>
          </p:cNvPr>
          <p:cNvSpPr/>
          <p:nvPr/>
        </p:nvSpPr>
        <p:spPr>
          <a:xfrm>
            <a:off x="1825618" y="5966919"/>
            <a:ext cx="232922" cy="254235"/>
          </a:xfrm>
          <a:prstGeom prst="rightArrow">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a:extLst>
              <a:ext uri="{FF2B5EF4-FFF2-40B4-BE49-F238E27FC236}">
                <a16:creationId xmlns:a16="http://schemas.microsoft.com/office/drawing/2014/main" id="{89781244-91F1-459B-A0AE-F44F8BA298F9}"/>
              </a:ext>
            </a:extLst>
          </p:cNvPr>
          <p:cNvSpPr/>
          <p:nvPr/>
        </p:nvSpPr>
        <p:spPr>
          <a:xfrm>
            <a:off x="325991" y="2070991"/>
            <a:ext cx="3167766" cy="2846933"/>
          </a:xfrm>
          <a:prstGeom prst="rect">
            <a:avLst/>
          </a:prstGeom>
        </p:spPr>
        <p:txBody>
          <a:bodyPr wrap="square">
            <a:spAutoFit/>
          </a:bodyPr>
          <a:lstStyle/>
          <a:p>
            <a:pPr marL="182563" indent="-182563">
              <a:spcAft>
                <a:spcPts val="600"/>
              </a:spcAft>
              <a:buFont typeface="Arial" panose="020B0604020202020204" pitchFamily="34" charset="0"/>
              <a:buChar char="•"/>
            </a:pPr>
            <a:r>
              <a:rPr lang="it-IT" sz="1200" b="1" dirty="0"/>
              <a:t>Positivo impatto sull’occupazione </a:t>
            </a:r>
          </a:p>
          <a:p>
            <a:pPr marL="182563" indent="-182563">
              <a:spcAft>
                <a:spcPts val="600"/>
              </a:spcAft>
              <a:buFont typeface="Arial" panose="020B0604020202020204" pitchFamily="34" charset="0"/>
              <a:buChar char="•"/>
            </a:pPr>
            <a:r>
              <a:rPr lang="it-IT" sz="1200" b="1" dirty="0"/>
              <a:t>Recupero e riqualificazione </a:t>
            </a:r>
            <a:r>
              <a:rPr lang="it-IT" sz="1200" dirty="0"/>
              <a:t>di strutture dismesse o sottoutilizzate</a:t>
            </a:r>
          </a:p>
          <a:p>
            <a:pPr marL="182563" indent="-182563">
              <a:spcAft>
                <a:spcPts val="600"/>
              </a:spcAft>
              <a:buFont typeface="Arial" panose="020B0604020202020204" pitchFamily="34" charset="0"/>
              <a:buChar char="•"/>
            </a:pPr>
            <a:r>
              <a:rPr lang="it-IT" sz="1200" dirty="0"/>
              <a:t>Realizzazione/consolidamento di </a:t>
            </a:r>
            <a:r>
              <a:rPr lang="it-IT" sz="1200" b="1" dirty="0"/>
              <a:t>sistemi di filiera diretta ed allargata</a:t>
            </a:r>
          </a:p>
          <a:p>
            <a:pPr marL="182563" indent="-182563">
              <a:spcAft>
                <a:spcPts val="600"/>
              </a:spcAft>
              <a:buFont typeface="Arial" panose="020B0604020202020204" pitchFamily="34" charset="0"/>
              <a:buChar char="•"/>
            </a:pPr>
            <a:r>
              <a:rPr lang="it-IT" sz="1200" dirty="0"/>
              <a:t>Contributo allo </a:t>
            </a:r>
            <a:r>
              <a:rPr lang="it-IT" sz="1200" b="1" dirty="0"/>
              <a:t>sviluppo tecnologico </a:t>
            </a:r>
          </a:p>
          <a:p>
            <a:pPr marL="182563" indent="-182563">
              <a:spcAft>
                <a:spcPts val="600"/>
              </a:spcAft>
              <a:buFont typeface="Arial" panose="020B0604020202020204" pitchFamily="34" charset="0"/>
              <a:buChar char="•"/>
            </a:pPr>
            <a:r>
              <a:rPr lang="it-IT" sz="1200" dirty="0"/>
              <a:t>Rilevante presenza dell'impresa sui </a:t>
            </a:r>
            <a:r>
              <a:rPr lang="it-IT" sz="1200" b="1" dirty="0"/>
              <a:t>mercati esteri</a:t>
            </a:r>
          </a:p>
          <a:p>
            <a:pPr marL="182563" indent="-182563">
              <a:spcAft>
                <a:spcPts val="600"/>
              </a:spcAft>
              <a:buFont typeface="Arial" panose="020B0604020202020204" pitchFamily="34" charset="0"/>
              <a:buChar char="•"/>
            </a:pPr>
            <a:r>
              <a:rPr lang="it-IT" sz="1200" b="1" dirty="0"/>
              <a:t>Impatto ambientale</a:t>
            </a:r>
          </a:p>
          <a:p>
            <a:pPr marL="182563" indent="-182563">
              <a:spcAft>
                <a:spcPts val="600"/>
              </a:spcAft>
              <a:buFont typeface="Arial" panose="020B0604020202020204" pitchFamily="34" charset="0"/>
              <a:buChar char="•"/>
            </a:pPr>
            <a:r>
              <a:rPr lang="it-IT" sz="1200" dirty="0"/>
              <a:t>Contributo alla </a:t>
            </a:r>
            <a:r>
              <a:rPr lang="it-IT" sz="1200" b="1" dirty="0"/>
              <a:t>destagionalizzazione </a:t>
            </a:r>
            <a:r>
              <a:rPr lang="it-IT" sz="1200" dirty="0"/>
              <a:t>dei flussi (turismo)</a:t>
            </a:r>
          </a:p>
          <a:p>
            <a:pPr marL="182563" indent="-182563">
              <a:spcAft>
                <a:spcPts val="600"/>
              </a:spcAft>
              <a:buFont typeface="Arial" panose="020B0604020202020204" pitchFamily="34" charset="0"/>
              <a:buChar char="•"/>
            </a:pPr>
            <a:endParaRPr lang="it-IT" sz="1200" b="1" dirty="0"/>
          </a:p>
        </p:txBody>
      </p:sp>
      <p:sp>
        <p:nvSpPr>
          <p:cNvPr id="21" name="Rettangolo 20">
            <a:extLst>
              <a:ext uri="{FF2B5EF4-FFF2-40B4-BE49-F238E27FC236}">
                <a16:creationId xmlns:a16="http://schemas.microsoft.com/office/drawing/2014/main" id="{C7A59035-0B0D-4AE5-8246-0BD68E96C02D}"/>
              </a:ext>
            </a:extLst>
          </p:cNvPr>
          <p:cNvSpPr/>
          <p:nvPr/>
        </p:nvSpPr>
        <p:spPr>
          <a:xfrm>
            <a:off x="3423379" y="2038708"/>
            <a:ext cx="2974422" cy="2380139"/>
          </a:xfrm>
          <a:prstGeom prst="rect">
            <a:avLst/>
          </a:prstGeom>
        </p:spPr>
        <p:txBody>
          <a:bodyPr wrap="square">
            <a:spAutoFit/>
          </a:bodyPr>
          <a:lstStyle/>
          <a:p>
            <a:pPr marL="182563" indent="-182563">
              <a:spcAft>
                <a:spcPts val="600"/>
              </a:spcAft>
              <a:buFont typeface="Arial" panose="020B0604020202020204" pitchFamily="34" charset="0"/>
              <a:buChar char="•"/>
            </a:pPr>
            <a:r>
              <a:rPr lang="it-IT" sz="1200" dirty="0"/>
              <a:t>Suolo aziendale (</a:t>
            </a:r>
            <a:r>
              <a:rPr lang="it-IT" sz="1200" b="1" dirty="0"/>
              <a:t>max 10%</a:t>
            </a:r>
            <a:r>
              <a:rPr lang="it-IT" sz="1200" dirty="0"/>
              <a:t>)**</a:t>
            </a:r>
          </a:p>
          <a:p>
            <a:pPr marL="182563" indent="-182563">
              <a:spcAft>
                <a:spcPts val="600"/>
              </a:spcAft>
              <a:buFont typeface="Arial" panose="020B0604020202020204" pitchFamily="34" charset="0"/>
              <a:buChar char="•"/>
            </a:pPr>
            <a:r>
              <a:rPr lang="it-IT" sz="1200" dirty="0"/>
              <a:t>Opere murarie (</a:t>
            </a:r>
            <a:r>
              <a:rPr lang="it-IT" sz="1200" b="1" dirty="0"/>
              <a:t>max 40% e 70% </a:t>
            </a:r>
            <a:r>
              <a:rPr lang="it-IT" sz="1200" dirty="0"/>
              <a:t>solo</a:t>
            </a:r>
            <a:r>
              <a:rPr lang="it-IT" sz="1200" b="1" dirty="0"/>
              <a:t> </a:t>
            </a:r>
            <a:r>
              <a:rPr lang="it-IT" sz="1200" dirty="0"/>
              <a:t>per progetti turistici)**</a:t>
            </a:r>
          </a:p>
          <a:p>
            <a:pPr marL="182563" indent="-182563">
              <a:spcAft>
                <a:spcPts val="600"/>
              </a:spcAft>
              <a:buFont typeface="Arial" panose="020B0604020202020204" pitchFamily="34" charset="0"/>
              <a:buChar char="•"/>
            </a:pPr>
            <a:r>
              <a:rPr lang="it-IT" sz="1200" dirty="0"/>
              <a:t>Macchinari, impianti e attrezzature</a:t>
            </a:r>
          </a:p>
          <a:p>
            <a:pPr marL="182563" indent="-182563">
              <a:spcAft>
                <a:spcPts val="600"/>
              </a:spcAft>
              <a:buFont typeface="Arial" panose="020B0604020202020204" pitchFamily="34" charset="0"/>
              <a:buChar char="•"/>
            </a:pPr>
            <a:r>
              <a:rPr lang="it-IT" sz="1200" dirty="0"/>
              <a:t>Programmi informatici, brevetti, licenze</a:t>
            </a:r>
          </a:p>
          <a:p>
            <a:pPr marL="182563" indent="-182563">
              <a:buFont typeface="Arial" panose="020B0604020202020204" pitchFamily="34" charset="0"/>
              <a:buChar char="•"/>
            </a:pPr>
            <a:r>
              <a:rPr lang="it-IT" sz="1200" dirty="0"/>
              <a:t>Consulenze (</a:t>
            </a:r>
            <a:r>
              <a:rPr lang="it-IT" sz="1200" b="1" dirty="0"/>
              <a:t>4%** </a:t>
            </a:r>
            <a:r>
              <a:rPr lang="it-IT" sz="1200" dirty="0"/>
              <a:t>solo PMI)***</a:t>
            </a:r>
          </a:p>
          <a:p>
            <a:pPr marL="177800" indent="-177800">
              <a:spcBef>
                <a:spcPts val="200"/>
              </a:spcBef>
            </a:pPr>
            <a:r>
              <a:rPr lang="it-IT" sz="1000" i="1" dirty="0"/>
              <a:t> *  Le spese sono ammissibili dopo la presentazione della domanda</a:t>
            </a:r>
          </a:p>
          <a:p>
            <a:pPr>
              <a:spcAft>
                <a:spcPts val="600"/>
              </a:spcAft>
            </a:pPr>
            <a:r>
              <a:rPr lang="it-IT" sz="1000" i="1" dirty="0"/>
              <a:t>**  Rispetto al totale spese ammissibili di ciascun progetto. </a:t>
            </a:r>
          </a:p>
          <a:p>
            <a:pPr>
              <a:spcAft>
                <a:spcPts val="600"/>
              </a:spcAft>
            </a:pPr>
            <a:r>
              <a:rPr lang="it-IT" sz="1000" i="1" dirty="0"/>
              <a:t>*** Per la TPA anche per le Grandi imprese</a:t>
            </a:r>
          </a:p>
        </p:txBody>
      </p:sp>
      <p:sp>
        <p:nvSpPr>
          <p:cNvPr id="23" name="Rettangolo 22">
            <a:extLst>
              <a:ext uri="{FF2B5EF4-FFF2-40B4-BE49-F238E27FC236}">
                <a16:creationId xmlns:a16="http://schemas.microsoft.com/office/drawing/2014/main" id="{F0ADD969-EB38-45FA-A353-4B38FFF89B41}"/>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42" name="Rettangolo con angoli arrotondati 41">
            <a:extLst>
              <a:ext uri="{FF2B5EF4-FFF2-40B4-BE49-F238E27FC236}">
                <a16:creationId xmlns:a16="http://schemas.microsoft.com/office/drawing/2014/main" id="{2D8FFFAB-E28E-499F-B550-FC91BA9CEAD5}"/>
              </a:ext>
            </a:extLst>
          </p:cNvPr>
          <p:cNvSpPr/>
          <p:nvPr/>
        </p:nvSpPr>
        <p:spPr>
          <a:xfrm>
            <a:off x="3503361" y="1590391"/>
            <a:ext cx="2721367" cy="394025"/>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Spese Ammissibili*</a:t>
            </a:r>
          </a:p>
        </p:txBody>
      </p:sp>
      <p:sp>
        <p:nvSpPr>
          <p:cNvPr id="46" name="Rettangolo con angoli arrotondati 45">
            <a:extLst>
              <a:ext uri="{FF2B5EF4-FFF2-40B4-BE49-F238E27FC236}">
                <a16:creationId xmlns:a16="http://schemas.microsoft.com/office/drawing/2014/main" id="{B9D35B66-0FB5-49E7-A3FE-BBB51FFC2C53}"/>
              </a:ext>
            </a:extLst>
          </p:cNvPr>
          <p:cNvSpPr/>
          <p:nvPr/>
        </p:nvSpPr>
        <p:spPr>
          <a:xfrm>
            <a:off x="328219" y="1558765"/>
            <a:ext cx="2974422" cy="389502"/>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bg1"/>
                </a:solidFill>
              </a:rPr>
              <a:t>Condizioni di accesso per programmi industriali e turistici (almeno 2 - vedi slide 5-6-7)</a:t>
            </a:r>
          </a:p>
        </p:txBody>
      </p:sp>
      <p:sp>
        <p:nvSpPr>
          <p:cNvPr id="36" name="CasellaDiTesto 35">
            <a:extLst>
              <a:ext uri="{FF2B5EF4-FFF2-40B4-BE49-F238E27FC236}">
                <a16:creationId xmlns:a16="http://schemas.microsoft.com/office/drawing/2014/main" id="{C7E8A7FD-5B16-416E-9408-52C6EF759F2B}"/>
              </a:ext>
            </a:extLst>
          </p:cNvPr>
          <p:cNvSpPr txBox="1"/>
          <p:nvPr/>
        </p:nvSpPr>
        <p:spPr>
          <a:xfrm>
            <a:off x="6391689" y="1918747"/>
            <a:ext cx="2974422" cy="2908489"/>
          </a:xfrm>
          <a:prstGeom prst="rect">
            <a:avLst/>
          </a:prstGeom>
          <a:noFill/>
        </p:spPr>
        <p:txBody>
          <a:bodyPr wrap="square" rtlCol="0">
            <a:spAutoFit/>
          </a:bodyPr>
          <a:lstStyle/>
          <a:p>
            <a:pPr marL="182563" indent="-182563">
              <a:spcAft>
                <a:spcPts val="600"/>
              </a:spcAft>
              <a:buFont typeface="Arial" panose="020B0604020202020204" pitchFamily="34" charset="0"/>
              <a:buChar char="•"/>
            </a:pPr>
            <a:r>
              <a:rPr lang="it-IT" sz="1200" b="1" dirty="0"/>
              <a:t>Nuova</a:t>
            </a:r>
            <a:r>
              <a:rPr lang="it-IT" sz="1200" dirty="0"/>
              <a:t> unità produttiva;</a:t>
            </a:r>
          </a:p>
          <a:p>
            <a:pPr marL="182563" indent="-182563">
              <a:spcAft>
                <a:spcPts val="600"/>
              </a:spcAft>
              <a:buFont typeface="Arial" panose="020B0604020202020204" pitchFamily="34" charset="0"/>
              <a:buChar char="•"/>
            </a:pPr>
            <a:r>
              <a:rPr lang="it-IT" sz="1200" b="1" dirty="0"/>
              <a:t>Ampliamento</a:t>
            </a:r>
            <a:r>
              <a:rPr lang="it-IT" sz="1200" dirty="0"/>
              <a:t> della capacità produttiva;</a:t>
            </a:r>
          </a:p>
          <a:p>
            <a:pPr marL="182563" indent="-182563">
              <a:spcAft>
                <a:spcPts val="600"/>
              </a:spcAft>
              <a:buFont typeface="Arial" panose="020B0604020202020204" pitchFamily="34" charset="0"/>
              <a:buChar char="•"/>
            </a:pPr>
            <a:r>
              <a:rPr lang="it-IT" sz="1200" b="1" dirty="0"/>
              <a:t>Riconversione</a:t>
            </a:r>
            <a:r>
              <a:rPr lang="it-IT" sz="1200" dirty="0"/>
              <a:t> attività (diversificazione ATECO)</a:t>
            </a:r>
          </a:p>
          <a:p>
            <a:pPr marL="182563" indent="-182563">
              <a:spcAft>
                <a:spcPts val="600"/>
              </a:spcAft>
              <a:buFont typeface="Arial" panose="020B0604020202020204" pitchFamily="34" charset="0"/>
              <a:buChar char="•"/>
            </a:pPr>
            <a:r>
              <a:rPr lang="it-IT" sz="1200" b="1" dirty="0"/>
              <a:t>Ristrutturazione</a:t>
            </a:r>
            <a:r>
              <a:rPr lang="it-IT" sz="1200" dirty="0"/>
              <a:t> unità produttiva </a:t>
            </a:r>
            <a:r>
              <a:rPr lang="it-IT" sz="1200" dirty="0">
                <a:sym typeface="Wingdings" panose="05000000000000000000" pitchFamily="2" charset="2"/>
              </a:rPr>
              <a:t> Cambiamento fondamentale o notevole miglioramento</a:t>
            </a:r>
            <a:endParaRPr lang="it-IT" sz="1200" dirty="0"/>
          </a:p>
          <a:p>
            <a:pPr marL="182563" indent="-182563">
              <a:spcAft>
                <a:spcPts val="600"/>
              </a:spcAft>
              <a:buFont typeface="Arial" panose="020B0604020202020204" pitchFamily="34" charset="0"/>
              <a:buChar char="•"/>
            </a:pPr>
            <a:r>
              <a:rPr lang="it-IT" sz="1200" b="1" dirty="0"/>
              <a:t>Acquisizione</a:t>
            </a:r>
            <a:r>
              <a:rPr lang="it-IT" sz="1200" dirty="0"/>
              <a:t> </a:t>
            </a:r>
            <a:r>
              <a:rPr lang="it-IT" sz="1200" b="1" dirty="0"/>
              <a:t>attivi* </a:t>
            </a:r>
            <a:r>
              <a:rPr lang="it-IT" sz="1200" dirty="0"/>
              <a:t>di un'unità produttiva in un'area di crisi (escluse procedure concorsuali) </a:t>
            </a:r>
          </a:p>
          <a:p>
            <a:pPr>
              <a:spcAft>
                <a:spcPts val="600"/>
              </a:spcAft>
            </a:pPr>
            <a:r>
              <a:rPr lang="it-IT" sz="1200" dirty="0"/>
              <a:t>*</a:t>
            </a:r>
            <a:r>
              <a:rPr lang="it-IT" sz="900" dirty="0"/>
              <a:t>non previsto per regime TPA ** Per i programmi turistici vedi anche slide successive</a:t>
            </a:r>
          </a:p>
          <a:p>
            <a:pPr marL="182563" indent="-182563">
              <a:buFont typeface="Arial" panose="020B0604020202020204" pitchFamily="34" charset="0"/>
              <a:buChar char="•"/>
            </a:pPr>
            <a:endParaRPr lang="it-IT" sz="1200" dirty="0"/>
          </a:p>
        </p:txBody>
      </p:sp>
      <p:sp>
        <p:nvSpPr>
          <p:cNvPr id="38" name="Rettangolo con angoli arrotondati 37">
            <a:extLst>
              <a:ext uri="{FF2B5EF4-FFF2-40B4-BE49-F238E27FC236}">
                <a16:creationId xmlns:a16="http://schemas.microsoft.com/office/drawing/2014/main" id="{A7C49E1D-0F9D-4888-8C57-72F0D3A7CE6C}"/>
              </a:ext>
            </a:extLst>
          </p:cNvPr>
          <p:cNvSpPr/>
          <p:nvPr/>
        </p:nvSpPr>
        <p:spPr>
          <a:xfrm>
            <a:off x="6380785" y="1580732"/>
            <a:ext cx="3100420" cy="394965"/>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Tipologia di investimenti per programmi industriali, TPA e turistici**</a:t>
            </a:r>
          </a:p>
        </p:txBody>
      </p:sp>
      <p:sp>
        <p:nvSpPr>
          <p:cNvPr id="68" name="Rettangolo con angoli arrotondati 67">
            <a:extLst>
              <a:ext uri="{FF2B5EF4-FFF2-40B4-BE49-F238E27FC236}">
                <a16:creationId xmlns:a16="http://schemas.microsoft.com/office/drawing/2014/main" id="{10A1C4F1-538C-4433-9D62-288FC7952CB0}"/>
              </a:ext>
            </a:extLst>
          </p:cNvPr>
          <p:cNvSpPr/>
          <p:nvPr/>
        </p:nvSpPr>
        <p:spPr>
          <a:xfrm>
            <a:off x="1841799" y="4678791"/>
            <a:ext cx="1505170" cy="57617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solidFill>
                  <a:schemeClr val="tx1"/>
                </a:solidFill>
              </a:rPr>
              <a:t>Intensità di aiuto</a:t>
            </a:r>
          </a:p>
        </p:txBody>
      </p:sp>
      <p:sp>
        <p:nvSpPr>
          <p:cNvPr id="69" name="Rettangolo 68">
            <a:extLst>
              <a:ext uri="{FF2B5EF4-FFF2-40B4-BE49-F238E27FC236}">
                <a16:creationId xmlns:a16="http://schemas.microsoft.com/office/drawing/2014/main" id="{C6381344-0815-4852-B186-A5A5C2121153}"/>
              </a:ext>
            </a:extLst>
          </p:cNvPr>
          <p:cNvSpPr/>
          <p:nvPr/>
        </p:nvSpPr>
        <p:spPr>
          <a:xfrm>
            <a:off x="3994249" y="4501469"/>
            <a:ext cx="5662348" cy="938719"/>
          </a:xfrm>
          <a:prstGeom prst="rect">
            <a:avLst/>
          </a:prstGeom>
        </p:spPr>
        <p:txBody>
          <a:bodyPr wrap="square">
            <a:spAutoFit/>
          </a:bodyPr>
          <a:lstStyle/>
          <a:p>
            <a:pPr marL="342900" indent="-342900">
              <a:buFont typeface="+mj-lt"/>
              <a:buAutoNum type="alphaUcPeriod"/>
            </a:pPr>
            <a:r>
              <a:rPr lang="it-IT" sz="1100" b="1" kern="0" dirty="0">
                <a:solidFill>
                  <a:srgbClr val="007859"/>
                </a:solidFill>
              </a:rPr>
              <a:t>Contributo a fondo perduto</a:t>
            </a:r>
            <a:r>
              <a:rPr lang="it-IT" sz="1100" kern="0" dirty="0"/>
              <a:t>: assorbe la % di aiuto per il valore nominale del contributo richiesto (1% contributo = 1% ESL)</a:t>
            </a:r>
          </a:p>
          <a:p>
            <a:pPr marL="342900" indent="-342900">
              <a:buAutoNum type="alphaUcPeriod"/>
            </a:pPr>
            <a:r>
              <a:rPr lang="it-IT" sz="1100" b="1" kern="0" dirty="0">
                <a:solidFill>
                  <a:srgbClr val="007859"/>
                </a:solidFill>
              </a:rPr>
              <a:t>Mix agevolazioni: contributo a fondo perduto + finanziamento agevolato </a:t>
            </a:r>
            <a:r>
              <a:rPr lang="it-IT" sz="1100" kern="0" dirty="0"/>
              <a:t>assorbe la % del valore nominale del contributo richiesto + % di aiuto in termini di tasso di interesse applicato al finanziamento agevolato</a:t>
            </a:r>
          </a:p>
        </p:txBody>
      </p:sp>
      <p:sp>
        <p:nvSpPr>
          <p:cNvPr id="70" name="Rettangolo con angoli arrotondati 69">
            <a:extLst>
              <a:ext uri="{FF2B5EF4-FFF2-40B4-BE49-F238E27FC236}">
                <a16:creationId xmlns:a16="http://schemas.microsoft.com/office/drawing/2014/main" id="{E355E578-1134-4587-AE02-8D6B303940AD}"/>
              </a:ext>
            </a:extLst>
          </p:cNvPr>
          <p:cNvSpPr/>
          <p:nvPr/>
        </p:nvSpPr>
        <p:spPr bwMode="auto">
          <a:xfrm>
            <a:off x="741116" y="4747775"/>
            <a:ext cx="1133016" cy="459700"/>
          </a:xfrm>
          <a:prstGeom prst="roundRect">
            <a:avLst/>
          </a:prstGeom>
          <a:noFill/>
          <a:ln w="15875">
            <a:solidFill>
              <a:srgbClr val="007859"/>
            </a:solidFill>
          </a:ln>
          <a:effectLst/>
        </p:spPr>
        <p:txBody>
          <a:bodyPr wrap="square" lIns="0" tIns="0" rIns="0" bIns="0" rtlCol="0" anchor="t">
            <a:spAutoFit/>
          </a:bodyPr>
          <a:lstStyle/>
          <a:p>
            <a:pPr algn="ctr"/>
            <a:r>
              <a:rPr lang="it-IT" sz="900" dirty="0">
                <a:ln w="0"/>
                <a:effectLst>
                  <a:outerShdw blurRad="38100" dist="19050" dir="2700000" algn="tl" rotWithShape="0">
                    <a:schemeClr val="dk1">
                      <a:alpha val="40000"/>
                    </a:schemeClr>
                  </a:outerShdw>
                </a:effectLst>
              </a:rPr>
              <a:t>SI PUÒ SCEGLIERE TRA DUE MODALITA DI AGEVOLAZIONE</a:t>
            </a:r>
          </a:p>
        </p:txBody>
      </p:sp>
      <p:sp>
        <p:nvSpPr>
          <p:cNvPr id="72" name="Mostrina 17">
            <a:extLst>
              <a:ext uri="{FF2B5EF4-FFF2-40B4-BE49-F238E27FC236}">
                <a16:creationId xmlns:a16="http://schemas.microsoft.com/office/drawing/2014/main" id="{0EE92948-F2F7-4E65-9DDC-DA75CC2323A4}"/>
              </a:ext>
            </a:extLst>
          </p:cNvPr>
          <p:cNvSpPr/>
          <p:nvPr/>
        </p:nvSpPr>
        <p:spPr>
          <a:xfrm>
            <a:off x="3302641" y="4767870"/>
            <a:ext cx="382233" cy="394830"/>
          </a:xfrm>
          <a:prstGeom prst="chevron">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75" name="Rettangolo con angoli arrotondati 74">
            <a:extLst>
              <a:ext uri="{FF2B5EF4-FFF2-40B4-BE49-F238E27FC236}">
                <a16:creationId xmlns:a16="http://schemas.microsoft.com/office/drawing/2014/main" id="{0219A230-B4E1-409C-87C4-6081C1346850}"/>
              </a:ext>
            </a:extLst>
          </p:cNvPr>
          <p:cNvSpPr/>
          <p:nvPr/>
        </p:nvSpPr>
        <p:spPr>
          <a:xfrm>
            <a:off x="3908882" y="4520915"/>
            <a:ext cx="5662349" cy="841968"/>
          </a:xfrm>
          <a:prstGeom prst="roundRect">
            <a:avLst/>
          </a:prstGeom>
          <a:noFill/>
          <a:ln>
            <a:solidFill>
              <a:srgbClr val="007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a:solidFill>
                <a:srgbClr val="4D123F"/>
              </a:solidFill>
            </a:endParaRPr>
          </a:p>
        </p:txBody>
      </p:sp>
      <p:sp>
        <p:nvSpPr>
          <p:cNvPr id="81" name="Rettangolo 80">
            <a:extLst>
              <a:ext uri="{FF2B5EF4-FFF2-40B4-BE49-F238E27FC236}">
                <a16:creationId xmlns:a16="http://schemas.microsoft.com/office/drawing/2014/main" id="{4A68D0D9-87AF-461C-BEDB-2B888862135B}"/>
              </a:ext>
            </a:extLst>
          </p:cNvPr>
          <p:cNvSpPr/>
          <p:nvPr/>
        </p:nvSpPr>
        <p:spPr>
          <a:xfrm>
            <a:off x="619924" y="5868858"/>
            <a:ext cx="1310509" cy="402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Presentazione della domanda</a:t>
            </a:r>
          </a:p>
        </p:txBody>
      </p:sp>
      <p:sp>
        <p:nvSpPr>
          <p:cNvPr id="87" name="Rettangolo 86">
            <a:extLst>
              <a:ext uri="{FF2B5EF4-FFF2-40B4-BE49-F238E27FC236}">
                <a16:creationId xmlns:a16="http://schemas.microsoft.com/office/drawing/2014/main" id="{A381B8DB-CFC7-46D0-BD2E-9632558F50AC}"/>
              </a:ext>
            </a:extLst>
          </p:cNvPr>
          <p:cNvSpPr/>
          <p:nvPr/>
        </p:nvSpPr>
        <p:spPr>
          <a:xfrm>
            <a:off x="8208635" y="5970589"/>
            <a:ext cx="776230" cy="34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Firma Contratto</a:t>
            </a:r>
          </a:p>
        </p:txBody>
      </p:sp>
      <p:cxnSp>
        <p:nvCxnSpPr>
          <p:cNvPr id="90" name="Connettore diritto 89">
            <a:extLst>
              <a:ext uri="{FF2B5EF4-FFF2-40B4-BE49-F238E27FC236}">
                <a16:creationId xmlns:a16="http://schemas.microsoft.com/office/drawing/2014/main" id="{F2FCF367-26E3-40E6-9BA3-77675178791F}"/>
              </a:ext>
            </a:extLst>
          </p:cNvPr>
          <p:cNvCxnSpPr>
            <a:cxnSpLocks/>
          </p:cNvCxnSpPr>
          <p:nvPr/>
        </p:nvCxnSpPr>
        <p:spPr>
          <a:xfrm flipH="1">
            <a:off x="1290683" y="5462521"/>
            <a:ext cx="1" cy="15946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
        <p:nvSpPr>
          <p:cNvPr id="95" name="Rettangolo 94">
            <a:extLst>
              <a:ext uri="{FF2B5EF4-FFF2-40B4-BE49-F238E27FC236}">
                <a16:creationId xmlns:a16="http://schemas.microsoft.com/office/drawing/2014/main" id="{355A85DB-303C-4F9C-9865-63635BBBB2E9}"/>
              </a:ext>
            </a:extLst>
          </p:cNvPr>
          <p:cNvSpPr/>
          <p:nvPr/>
        </p:nvSpPr>
        <p:spPr>
          <a:xfrm>
            <a:off x="1807452" y="5970957"/>
            <a:ext cx="1707171" cy="480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rgbClr val="F28D2C"/>
                </a:solidFill>
              </a:rPr>
              <a:t>Attenzione: Possibilità</a:t>
            </a:r>
          </a:p>
          <a:p>
            <a:pPr algn="ctr" fontAlgn="base">
              <a:lnSpc>
                <a:spcPts val="1100"/>
              </a:lnSpc>
              <a:spcBef>
                <a:spcPct val="0"/>
              </a:spcBef>
              <a:spcAft>
                <a:spcPct val="0"/>
              </a:spcAft>
              <a:defRPr/>
            </a:pPr>
            <a:r>
              <a:rPr lang="it-IT" sz="1100" b="1" kern="0" dirty="0">
                <a:solidFill>
                  <a:srgbClr val="F28D2C"/>
                </a:solidFill>
              </a:rPr>
              <a:t>di avvio del </a:t>
            </a:r>
          </a:p>
          <a:p>
            <a:pPr algn="ctr" fontAlgn="base">
              <a:lnSpc>
                <a:spcPts val="1100"/>
              </a:lnSpc>
              <a:spcBef>
                <a:spcPct val="0"/>
              </a:spcBef>
              <a:spcAft>
                <a:spcPct val="0"/>
              </a:spcAft>
              <a:defRPr/>
            </a:pPr>
            <a:r>
              <a:rPr lang="it-IT" sz="1100" b="1" kern="0" dirty="0">
                <a:solidFill>
                  <a:srgbClr val="F28D2C"/>
                </a:solidFill>
              </a:rPr>
              <a:t>Progetto solo dopo presentazione della domanda</a:t>
            </a:r>
          </a:p>
        </p:txBody>
      </p:sp>
      <p:sp>
        <p:nvSpPr>
          <p:cNvPr id="96" name="CasellaDiTesto 95">
            <a:extLst>
              <a:ext uri="{FF2B5EF4-FFF2-40B4-BE49-F238E27FC236}">
                <a16:creationId xmlns:a16="http://schemas.microsoft.com/office/drawing/2014/main" id="{E5A6A7CE-D61E-4460-A7DC-6A3678F2281B}"/>
              </a:ext>
            </a:extLst>
          </p:cNvPr>
          <p:cNvSpPr txBox="1"/>
          <p:nvPr/>
        </p:nvSpPr>
        <p:spPr>
          <a:xfrm>
            <a:off x="539534" y="6540372"/>
            <a:ext cx="6506776" cy="230832"/>
          </a:xfrm>
          <a:prstGeom prst="rect">
            <a:avLst/>
          </a:prstGeom>
          <a:noFill/>
        </p:spPr>
        <p:txBody>
          <a:bodyPr wrap="square" rtlCol="0">
            <a:spAutoFit/>
          </a:bodyPr>
          <a:lstStyle/>
          <a:p>
            <a:r>
              <a:rPr lang="it-IT" sz="900" b="1" i="1" dirty="0">
                <a:solidFill>
                  <a:srgbClr val="000000"/>
                </a:solidFill>
                <a:latin typeface="Calibri" panose="020F0502020204030204" pitchFamily="34" charset="0"/>
              </a:rPr>
              <a:t>* l’istanza ADS può essere presentata anche successivamente alla presentazione della domanda</a:t>
            </a:r>
          </a:p>
        </p:txBody>
      </p:sp>
      <p:sp>
        <p:nvSpPr>
          <p:cNvPr id="97" name="Pentagono 3">
            <a:extLst>
              <a:ext uri="{FF2B5EF4-FFF2-40B4-BE49-F238E27FC236}">
                <a16:creationId xmlns:a16="http://schemas.microsoft.com/office/drawing/2014/main" id="{51B05553-28E2-481B-8076-36B33E4CF0C7}"/>
              </a:ext>
            </a:extLst>
          </p:cNvPr>
          <p:cNvSpPr/>
          <p:nvPr/>
        </p:nvSpPr>
        <p:spPr>
          <a:xfrm>
            <a:off x="750111" y="5456747"/>
            <a:ext cx="3400180" cy="309009"/>
          </a:xfrm>
          <a:prstGeom prst="homePlate">
            <a:avLst>
              <a:gd name="adj" fmla="val 46907"/>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kern="0" dirty="0">
                <a:solidFill>
                  <a:schemeClr val="bg1"/>
                </a:solidFill>
                <a:latin typeface="Trebuchet MS" panose="020B0603020202020204" pitchFamily="34" charset="0"/>
              </a:rPr>
              <a:t>Attesa risorse disponibili</a:t>
            </a:r>
          </a:p>
        </p:txBody>
      </p:sp>
      <p:sp>
        <p:nvSpPr>
          <p:cNvPr id="98" name="Mostrina 4">
            <a:extLst>
              <a:ext uri="{FF2B5EF4-FFF2-40B4-BE49-F238E27FC236}">
                <a16:creationId xmlns:a16="http://schemas.microsoft.com/office/drawing/2014/main" id="{1E4A29B0-FD7E-4476-9B9E-379E5FF27B70}"/>
              </a:ext>
            </a:extLst>
          </p:cNvPr>
          <p:cNvSpPr/>
          <p:nvPr/>
        </p:nvSpPr>
        <p:spPr>
          <a:xfrm>
            <a:off x="5803643" y="5430996"/>
            <a:ext cx="2075257" cy="338175"/>
          </a:xfrm>
          <a:prstGeom prst="chevron">
            <a:avLst>
              <a:gd name="adj" fmla="val 42268"/>
            </a:avLst>
          </a:prstGeom>
          <a:solidFill>
            <a:srgbClr val="F28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000" kern="0" dirty="0">
                <a:solidFill>
                  <a:schemeClr val="tx1"/>
                </a:solidFill>
                <a:latin typeface="Trebuchet MS" panose="020B0603020202020204" pitchFamily="34" charset="0"/>
              </a:rPr>
              <a:t>Istruttoria (90 gg se documentazione completa</a:t>
            </a:r>
            <a:r>
              <a:rPr lang="it-IT" sz="1200" kern="0" dirty="0">
                <a:solidFill>
                  <a:schemeClr val="tx1"/>
                </a:solidFill>
                <a:latin typeface="Trebuchet MS" panose="020B0603020202020204" pitchFamily="34" charset="0"/>
              </a:rPr>
              <a:t>)</a:t>
            </a:r>
          </a:p>
        </p:txBody>
      </p:sp>
      <p:sp>
        <p:nvSpPr>
          <p:cNvPr id="99" name="Mostrina 16">
            <a:extLst>
              <a:ext uri="{FF2B5EF4-FFF2-40B4-BE49-F238E27FC236}">
                <a16:creationId xmlns:a16="http://schemas.microsoft.com/office/drawing/2014/main" id="{338CFDA7-B3DC-4E73-B121-2CFDAAC329DD}"/>
              </a:ext>
            </a:extLst>
          </p:cNvPr>
          <p:cNvSpPr/>
          <p:nvPr/>
        </p:nvSpPr>
        <p:spPr>
          <a:xfrm>
            <a:off x="7861294" y="5449778"/>
            <a:ext cx="3582524" cy="319393"/>
          </a:xfrm>
          <a:prstGeom prst="chevron">
            <a:avLst>
              <a:gd name="adj" fmla="val 42268"/>
            </a:avLst>
          </a:prstGeom>
          <a:solidFill>
            <a:srgbClr val="EF7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200" kern="0" dirty="0">
                <a:solidFill>
                  <a:schemeClr val="tx1"/>
                </a:solidFill>
                <a:latin typeface="Trebuchet MS" panose="020B0603020202020204" pitchFamily="34" charset="0"/>
              </a:rPr>
              <a:t>Attuazione (36 mesi+18 </a:t>
            </a:r>
            <a:r>
              <a:rPr lang="it-IT" sz="1200" kern="0" dirty="0" err="1">
                <a:solidFill>
                  <a:schemeClr val="tx1"/>
                </a:solidFill>
                <a:latin typeface="Trebuchet MS" panose="020B0603020202020204" pitchFamily="34" charset="0"/>
              </a:rPr>
              <a:t>ev</a:t>
            </a:r>
            <a:r>
              <a:rPr lang="it-IT" sz="1200" kern="0" dirty="0">
                <a:solidFill>
                  <a:schemeClr val="tx1"/>
                </a:solidFill>
                <a:latin typeface="Trebuchet MS" panose="020B0603020202020204" pitchFamily="34" charset="0"/>
              </a:rPr>
              <a:t>. proroga) </a:t>
            </a:r>
          </a:p>
        </p:txBody>
      </p:sp>
      <p:sp>
        <p:nvSpPr>
          <p:cNvPr id="102" name="Freccia destra 32">
            <a:extLst>
              <a:ext uri="{FF2B5EF4-FFF2-40B4-BE49-F238E27FC236}">
                <a16:creationId xmlns:a16="http://schemas.microsoft.com/office/drawing/2014/main" id="{C9B13CFC-8D06-4BA0-9807-34B9CD844541}"/>
              </a:ext>
            </a:extLst>
          </p:cNvPr>
          <p:cNvSpPr/>
          <p:nvPr/>
        </p:nvSpPr>
        <p:spPr>
          <a:xfrm>
            <a:off x="5703682" y="6003090"/>
            <a:ext cx="1097727" cy="230585"/>
          </a:xfrm>
          <a:prstGeom prst="rightArrow">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Titolo 1">
            <a:extLst>
              <a:ext uri="{FF2B5EF4-FFF2-40B4-BE49-F238E27FC236}">
                <a16:creationId xmlns:a16="http://schemas.microsoft.com/office/drawing/2014/main" id="{5C4A2555-E1E9-4695-B76D-3F3A7CAEFE83}"/>
              </a:ext>
            </a:extLst>
          </p:cNvPr>
          <p:cNvSpPr txBox="1">
            <a:spLocks/>
          </p:cNvSpPr>
          <p:nvPr/>
        </p:nvSpPr>
        <p:spPr>
          <a:xfrm>
            <a:off x="512597" y="252056"/>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a:t>
            </a:r>
          </a:p>
        </p:txBody>
      </p:sp>
      <p:sp>
        <p:nvSpPr>
          <p:cNvPr id="2" name="Rettangolo 1">
            <a:extLst>
              <a:ext uri="{FF2B5EF4-FFF2-40B4-BE49-F238E27FC236}">
                <a16:creationId xmlns:a16="http://schemas.microsoft.com/office/drawing/2014/main" id="{3CFD9B1E-2960-A350-12CA-A528ACE09F36}"/>
              </a:ext>
            </a:extLst>
          </p:cNvPr>
          <p:cNvSpPr/>
          <p:nvPr/>
        </p:nvSpPr>
        <p:spPr>
          <a:xfrm>
            <a:off x="3457101" y="6073547"/>
            <a:ext cx="1107736" cy="235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Individuazione risorse e successivo avvio iter istruttorio</a:t>
            </a:r>
          </a:p>
        </p:txBody>
      </p:sp>
      <p:sp>
        <p:nvSpPr>
          <p:cNvPr id="4" name="Rettangolo 3">
            <a:extLst>
              <a:ext uri="{FF2B5EF4-FFF2-40B4-BE49-F238E27FC236}">
                <a16:creationId xmlns:a16="http://schemas.microsoft.com/office/drawing/2014/main" id="{0364F7A6-04DE-824A-6A06-CA239893C4B9}"/>
              </a:ext>
            </a:extLst>
          </p:cNvPr>
          <p:cNvSpPr/>
          <p:nvPr/>
        </p:nvSpPr>
        <p:spPr>
          <a:xfrm>
            <a:off x="7048943" y="5983670"/>
            <a:ext cx="1097727" cy="34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Eventuale provvedimento Ammissione</a:t>
            </a:r>
          </a:p>
        </p:txBody>
      </p:sp>
      <p:sp>
        <p:nvSpPr>
          <p:cNvPr id="7" name="Rettangolo 6">
            <a:extLst>
              <a:ext uri="{FF2B5EF4-FFF2-40B4-BE49-F238E27FC236}">
                <a16:creationId xmlns:a16="http://schemas.microsoft.com/office/drawing/2014/main" id="{AE1A212C-FA0F-C39D-3744-79EB685653D3}"/>
              </a:ext>
            </a:extLst>
          </p:cNvPr>
          <p:cNvSpPr/>
          <p:nvPr/>
        </p:nvSpPr>
        <p:spPr>
          <a:xfrm>
            <a:off x="9365150" y="5983670"/>
            <a:ext cx="1482645" cy="34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Erogazioni Max 5 Sal</a:t>
            </a:r>
          </a:p>
        </p:txBody>
      </p:sp>
      <p:pic>
        <p:nvPicPr>
          <p:cNvPr id="11" name="Immagine 10">
            <a:extLst>
              <a:ext uri="{FF2B5EF4-FFF2-40B4-BE49-F238E27FC236}">
                <a16:creationId xmlns:a16="http://schemas.microsoft.com/office/drawing/2014/main" id="{D9A61DA4-D2B1-BACA-F22A-7F54718831E4}"/>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57740"/>
            <a:ext cx="981158" cy="601132"/>
          </a:xfrm>
          <a:prstGeom prst="rect">
            <a:avLst/>
          </a:prstGeom>
        </p:spPr>
      </p:pic>
      <p:sp>
        <p:nvSpPr>
          <p:cNvPr id="12" name="CasellaDiTesto 11">
            <a:extLst>
              <a:ext uri="{FF2B5EF4-FFF2-40B4-BE49-F238E27FC236}">
                <a16:creationId xmlns:a16="http://schemas.microsoft.com/office/drawing/2014/main" id="{063E7FC5-0556-A859-91C3-C81B572E23C0}"/>
              </a:ext>
            </a:extLst>
          </p:cNvPr>
          <p:cNvSpPr txBox="1"/>
          <p:nvPr/>
        </p:nvSpPr>
        <p:spPr>
          <a:xfrm>
            <a:off x="8988439" y="860073"/>
            <a:ext cx="3780625" cy="369332"/>
          </a:xfrm>
          <a:prstGeom prst="rect">
            <a:avLst/>
          </a:prstGeom>
          <a:noFill/>
        </p:spPr>
        <p:txBody>
          <a:bodyPr wrap="square">
            <a:spAutoFit/>
          </a:bodyPr>
          <a:lstStyle/>
          <a:p>
            <a:r>
              <a:rPr lang="it-IT" sz="1800" b="1" dirty="0">
                <a:solidFill>
                  <a:schemeClr val="bg1"/>
                </a:solidFill>
              </a:rPr>
              <a:t>(</a:t>
            </a:r>
            <a:r>
              <a:rPr lang="it-IT" b="1" kern="0" dirty="0">
                <a:solidFill>
                  <a:srgbClr val="FFFFFF"/>
                </a:solidFill>
                <a:latin typeface="DINPro-Light" panose="02000504040000020003" pitchFamily="50" charset="0"/>
              </a:rPr>
              <a:t>Dm 9.12.2014 e </a:t>
            </a:r>
            <a:r>
              <a:rPr lang="it-IT" b="1" kern="0" dirty="0" err="1">
                <a:solidFill>
                  <a:srgbClr val="FFFFFF"/>
                </a:solidFill>
                <a:latin typeface="DINPro-Light" panose="02000504040000020003" pitchFamily="50" charset="0"/>
              </a:rPr>
              <a:t>ss.mm.ii</a:t>
            </a:r>
            <a:r>
              <a:rPr lang="it-IT" b="1" kern="0" dirty="0">
                <a:solidFill>
                  <a:srgbClr val="FFFFFF"/>
                </a:solidFill>
                <a:latin typeface="DINPro-Light" panose="02000504040000020003" pitchFamily="50" charset="0"/>
              </a:rPr>
              <a:t>.)</a:t>
            </a:r>
          </a:p>
        </p:txBody>
      </p:sp>
      <p:sp>
        <p:nvSpPr>
          <p:cNvPr id="14" name="Rettangolo con angoli arrotondati 13">
            <a:extLst>
              <a:ext uri="{FF2B5EF4-FFF2-40B4-BE49-F238E27FC236}">
                <a16:creationId xmlns:a16="http://schemas.microsoft.com/office/drawing/2014/main" id="{679F6E58-D846-A78D-19FC-C28238615A9A}"/>
              </a:ext>
            </a:extLst>
          </p:cNvPr>
          <p:cNvSpPr/>
          <p:nvPr/>
        </p:nvSpPr>
        <p:spPr>
          <a:xfrm>
            <a:off x="9561470" y="1580732"/>
            <a:ext cx="2481950" cy="394965"/>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Tipologia di investimenti per</a:t>
            </a:r>
          </a:p>
          <a:p>
            <a:pPr algn="ctr"/>
            <a:r>
              <a:rPr lang="it-IT" sz="1400" b="1" dirty="0">
                <a:solidFill>
                  <a:schemeClr val="bg1"/>
                </a:solidFill>
              </a:rPr>
              <a:t> </a:t>
            </a:r>
            <a:r>
              <a:rPr lang="it-IT" sz="1400" b="1" dirty="0" err="1">
                <a:solidFill>
                  <a:schemeClr val="bg1"/>
                </a:solidFill>
              </a:rPr>
              <a:t>prog</a:t>
            </a:r>
            <a:r>
              <a:rPr lang="it-IT" sz="1400" b="1" dirty="0">
                <a:solidFill>
                  <a:schemeClr val="bg1"/>
                </a:solidFill>
              </a:rPr>
              <a:t>. Tutela ambientale</a:t>
            </a:r>
          </a:p>
        </p:txBody>
      </p:sp>
      <p:sp>
        <p:nvSpPr>
          <p:cNvPr id="16" name="CasellaDiTesto 15">
            <a:extLst>
              <a:ext uri="{FF2B5EF4-FFF2-40B4-BE49-F238E27FC236}">
                <a16:creationId xmlns:a16="http://schemas.microsoft.com/office/drawing/2014/main" id="{D4850FA6-7922-8C29-7900-2A6E375417BA}"/>
              </a:ext>
            </a:extLst>
          </p:cNvPr>
          <p:cNvSpPr txBox="1"/>
          <p:nvPr/>
        </p:nvSpPr>
        <p:spPr>
          <a:xfrm>
            <a:off x="9561470" y="2100801"/>
            <a:ext cx="2615694" cy="2862322"/>
          </a:xfrm>
          <a:prstGeom prst="rect">
            <a:avLst/>
          </a:prstGeom>
          <a:noFill/>
        </p:spPr>
        <p:txBody>
          <a:bodyPr wrap="square">
            <a:spAutoFit/>
          </a:bodyPr>
          <a:lstStyle/>
          <a:p>
            <a:pPr marL="228600" indent="-228600">
              <a:buFont typeface="Arial" panose="020B0604020202020204" pitchFamily="34" charset="0"/>
              <a:buChar char="•"/>
            </a:pPr>
            <a:r>
              <a:rPr lang="it-IT" sz="1200" dirty="0"/>
              <a:t>tutela dell’ambiente, compresi gli aiuti per la riduzione e l’eliminazione delle emissioni di gas a effetto serra - </a:t>
            </a:r>
            <a:r>
              <a:rPr lang="it-IT" sz="1200" b="1" dirty="0"/>
              <a:t>decarbonizzazione</a:t>
            </a:r>
          </a:p>
          <a:p>
            <a:pPr marL="171450" indent="-171450">
              <a:buFont typeface="Arial" panose="020B0604020202020204" pitchFamily="34" charset="0"/>
              <a:buChar char="•"/>
            </a:pPr>
            <a:endParaRPr lang="it-IT" sz="1200" dirty="0"/>
          </a:p>
          <a:p>
            <a:pPr marL="171450" indent="-171450">
              <a:buFont typeface="Arial" panose="020B0604020202020204" pitchFamily="34" charset="0"/>
              <a:buChar char="•"/>
            </a:pPr>
            <a:r>
              <a:rPr lang="it-IT" sz="1200" b="1" dirty="0"/>
              <a:t>Efficientamento energetico</a:t>
            </a:r>
          </a:p>
          <a:p>
            <a:pPr marL="171450" indent="-171450">
              <a:buFont typeface="Arial" panose="020B0604020202020204" pitchFamily="34" charset="0"/>
              <a:buChar char="•"/>
            </a:pPr>
            <a:endParaRPr lang="it-IT" sz="1200" dirty="0"/>
          </a:p>
          <a:p>
            <a:pPr marL="171450" indent="-171450">
              <a:buFont typeface="Arial" panose="020B0604020202020204" pitchFamily="34" charset="0"/>
              <a:buChar char="•"/>
            </a:pPr>
            <a:r>
              <a:rPr lang="it-IT" sz="1200" dirty="0"/>
              <a:t>promozione dell’uso dell’</a:t>
            </a:r>
            <a:r>
              <a:rPr lang="it-IT" sz="1200" b="1" dirty="0"/>
              <a:t>energia da fonti rinnovabili, </a:t>
            </a:r>
            <a:r>
              <a:rPr lang="it-IT" sz="1200" dirty="0"/>
              <a:t>dell’idrogeno rinnovabile e della cogenerazione ad alto rendimento, pe autoconsumo</a:t>
            </a:r>
          </a:p>
          <a:p>
            <a:pPr marL="171450" indent="-171450">
              <a:buFont typeface="Arial" panose="020B0604020202020204" pitchFamily="34" charset="0"/>
              <a:buChar char="•"/>
            </a:pPr>
            <a:endParaRPr lang="it-IT" sz="1200" dirty="0"/>
          </a:p>
          <a:p>
            <a:pPr marL="171450" indent="-171450">
              <a:buFont typeface="Arial" panose="020B0604020202020204" pitchFamily="34" charset="0"/>
              <a:buChar char="•"/>
            </a:pPr>
            <a:r>
              <a:rPr lang="it-IT" sz="1200" kern="0" dirty="0">
                <a:latin typeface="+mn-lt"/>
              </a:rPr>
              <a:t>all’efficienza nell’utilizzo delle risorse e al sostegno alla transizione verso un’</a:t>
            </a:r>
            <a:r>
              <a:rPr lang="it-IT" sz="1200" b="1" kern="0" dirty="0">
                <a:latin typeface="+mn-lt"/>
              </a:rPr>
              <a:t>economia circolare</a:t>
            </a:r>
            <a:r>
              <a:rPr lang="it-IT" sz="1200" dirty="0"/>
              <a:t>.</a:t>
            </a:r>
          </a:p>
        </p:txBody>
      </p:sp>
      <p:sp>
        <p:nvSpPr>
          <p:cNvPr id="17" name="CasellaDiTesto 16">
            <a:extLst>
              <a:ext uri="{FF2B5EF4-FFF2-40B4-BE49-F238E27FC236}">
                <a16:creationId xmlns:a16="http://schemas.microsoft.com/office/drawing/2014/main" id="{451E4CEF-25F6-9397-7DE6-20EE82E197DA}"/>
              </a:ext>
            </a:extLst>
          </p:cNvPr>
          <p:cNvSpPr txBox="1"/>
          <p:nvPr/>
        </p:nvSpPr>
        <p:spPr>
          <a:xfrm>
            <a:off x="539534" y="755577"/>
            <a:ext cx="6096000" cy="369332"/>
          </a:xfrm>
          <a:prstGeom prst="rect">
            <a:avLst/>
          </a:prstGeom>
          <a:noFill/>
        </p:spPr>
        <p:txBody>
          <a:bodyPr wrap="square">
            <a:spAutoFit/>
          </a:bodyPr>
          <a:lstStyle/>
          <a:p>
            <a:r>
              <a:rPr lang="it-IT" sz="1800" b="1" kern="0" dirty="0">
                <a:solidFill>
                  <a:srgbClr val="FFFFFF"/>
                </a:solidFill>
                <a:latin typeface="DINPro-Light" panose="02000504040000020003" pitchFamily="50" charset="0"/>
                <a:ea typeface="+mn-ea"/>
                <a:cs typeface="+mn-cs"/>
              </a:rPr>
              <a:t>Aspetti di carattere generale</a:t>
            </a:r>
            <a:endParaRPr lang="it-IT" b="1" dirty="0"/>
          </a:p>
        </p:txBody>
      </p:sp>
      <p:sp>
        <p:nvSpPr>
          <p:cNvPr id="6" name="Rettangolo 5">
            <a:extLst>
              <a:ext uri="{FF2B5EF4-FFF2-40B4-BE49-F238E27FC236}">
                <a16:creationId xmlns:a16="http://schemas.microsoft.com/office/drawing/2014/main" id="{5E49B4EC-28D5-88DC-43C8-944A4628512B}"/>
              </a:ext>
            </a:extLst>
          </p:cNvPr>
          <p:cNvSpPr/>
          <p:nvPr/>
        </p:nvSpPr>
        <p:spPr>
          <a:xfrm>
            <a:off x="4394245" y="5998083"/>
            <a:ext cx="1107736" cy="235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1100"/>
              </a:lnSpc>
              <a:spcBef>
                <a:spcPct val="0"/>
              </a:spcBef>
              <a:spcAft>
                <a:spcPct val="0"/>
              </a:spcAft>
              <a:defRPr/>
            </a:pPr>
            <a:r>
              <a:rPr lang="it-IT" sz="1100" b="1" kern="0" dirty="0">
                <a:solidFill>
                  <a:schemeClr val="tx1"/>
                </a:solidFill>
              </a:rPr>
              <a:t>Verifica </a:t>
            </a:r>
          </a:p>
          <a:p>
            <a:pPr algn="ctr" fontAlgn="base">
              <a:lnSpc>
                <a:spcPts val="1100"/>
              </a:lnSpc>
              <a:spcBef>
                <a:spcPct val="0"/>
              </a:spcBef>
              <a:spcAft>
                <a:spcPct val="0"/>
              </a:spcAft>
              <a:defRPr/>
            </a:pPr>
            <a:r>
              <a:rPr lang="it-IT" sz="1100" b="1" kern="0" dirty="0">
                <a:solidFill>
                  <a:schemeClr val="tx1"/>
                </a:solidFill>
              </a:rPr>
              <a:t>formale</a:t>
            </a:r>
          </a:p>
        </p:txBody>
      </p:sp>
      <p:sp>
        <p:nvSpPr>
          <p:cNvPr id="8" name="Mostrina 4">
            <a:extLst>
              <a:ext uri="{FF2B5EF4-FFF2-40B4-BE49-F238E27FC236}">
                <a16:creationId xmlns:a16="http://schemas.microsoft.com/office/drawing/2014/main" id="{F02AB702-762D-0753-0006-705CAB3EA96B}"/>
              </a:ext>
            </a:extLst>
          </p:cNvPr>
          <p:cNvSpPr/>
          <p:nvPr/>
        </p:nvSpPr>
        <p:spPr>
          <a:xfrm>
            <a:off x="4142137" y="5459285"/>
            <a:ext cx="1641056" cy="295044"/>
          </a:xfrm>
          <a:prstGeom prst="chevron">
            <a:avLst>
              <a:gd name="adj" fmla="val 42268"/>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it-IT" sz="1050" kern="0" dirty="0">
                <a:solidFill>
                  <a:schemeClr val="tx1"/>
                </a:solidFill>
                <a:latin typeface="Trebuchet MS" panose="020B0603020202020204" pitchFamily="34" charset="0"/>
              </a:rPr>
              <a:t>Verifica condizioni </a:t>
            </a:r>
            <a:r>
              <a:rPr lang="it-IT" sz="1000" kern="0" dirty="0">
                <a:solidFill>
                  <a:schemeClr val="tx1"/>
                </a:solidFill>
                <a:latin typeface="Trebuchet MS" panose="020B0603020202020204" pitchFamily="34" charset="0"/>
              </a:rPr>
              <a:t>Accesso (30gg)</a:t>
            </a:r>
          </a:p>
        </p:txBody>
      </p:sp>
      <p:sp>
        <p:nvSpPr>
          <p:cNvPr id="26" name="Freccia destra 32">
            <a:extLst>
              <a:ext uri="{FF2B5EF4-FFF2-40B4-BE49-F238E27FC236}">
                <a16:creationId xmlns:a16="http://schemas.microsoft.com/office/drawing/2014/main" id="{05A928EF-8D65-6929-711B-03F5E841FA9C}"/>
              </a:ext>
            </a:extLst>
          </p:cNvPr>
          <p:cNvSpPr/>
          <p:nvPr/>
        </p:nvSpPr>
        <p:spPr>
          <a:xfrm>
            <a:off x="9081951" y="6052831"/>
            <a:ext cx="232922" cy="254235"/>
          </a:xfrm>
          <a:prstGeom prst="rightArrow">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Freccia destra 32">
            <a:extLst>
              <a:ext uri="{FF2B5EF4-FFF2-40B4-BE49-F238E27FC236}">
                <a16:creationId xmlns:a16="http://schemas.microsoft.com/office/drawing/2014/main" id="{23491BED-D608-FAE3-E5FE-ACFF021D9A5F}"/>
              </a:ext>
            </a:extLst>
          </p:cNvPr>
          <p:cNvSpPr/>
          <p:nvPr/>
        </p:nvSpPr>
        <p:spPr>
          <a:xfrm>
            <a:off x="8084706" y="6016814"/>
            <a:ext cx="232922" cy="254235"/>
          </a:xfrm>
          <a:prstGeom prst="rightArrow">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65051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con angoli arrotondati 16">
            <a:extLst>
              <a:ext uri="{FF2B5EF4-FFF2-40B4-BE49-F238E27FC236}">
                <a16:creationId xmlns:a16="http://schemas.microsoft.com/office/drawing/2014/main" id="{E6555DEF-B14B-4A77-90A4-5D4D03929240}"/>
              </a:ext>
            </a:extLst>
          </p:cNvPr>
          <p:cNvSpPr/>
          <p:nvPr/>
        </p:nvSpPr>
        <p:spPr>
          <a:xfrm>
            <a:off x="4550236" y="1441781"/>
            <a:ext cx="7171267" cy="5021842"/>
          </a:xfrm>
          <a:prstGeom prst="roundRect">
            <a:avLst>
              <a:gd name="adj" fmla="val 5673"/>
            </a:avLst>
          </a:prstGeom>
          <a:solidFill>
            <a:schemeClr val="bg1"/>
          </a:solidFill>
          <a:ln>
            <a:solidFill>
              <a:srgbClr val="007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graphicFrame>
        <p:nvGraphicFramePr>
          <p:cNvPr id="31" name="Tabella 30">
            <a:extLst>
              <a:ext uri="{FF2B5EF4-FFF2-40B4-BE49-F238E27FC236}">
                <a16:creationId xmlns:a16="http://schemas.microsoft.com/office/drawing/2014/main" id="{08C8BE6D-0CFD-49D6-9AE7-CC41EF07E980}"/>
              </a:ext>
            </a:extLst>
          </p:cNvPr>
          <p:cNvGraphicFramePr>
            <a:graphicFrameLocks noGrp="1"/>
          </p:cNvGraphicFramePr>
          <p:nvPr>
            <p:extLst>
              <p:ext uri="{D42A27DB-BD31-4B8C-83A1-F6EECF244321}">
                <p14:modId xmlns:p14="http://schemas.microsoft.com/office/powerpoint/2010/main" val="1797732473"/>
              </p:ext>
            </p:extLst>
          </p:nvPr>
        </p:nvGraphicFramePr>
        <p:xfrm>
          <a:off x="4712799" y="1441780"/>
          <a:ext cx="6712582" cy="5070942"/>
        </p:xfrm>
        <a:graphic>
          <a:graphicData uri="http://schemas.openxmlformats.org/drawingml/2006/table">
            <a:tbl>
              <a:tblPr firstRow="1" firstCol="1" bandRow="1">
                <a:noFill/>
                <a:tableStyleId>{5C22544A-7EE6-4342-B048-85BDC9FD1C3A}</a:tableStyleId>
              </a:tblPr>
              <a:tblGrid>
                <a:gridCol w="2750183">
                  <a:extLst>
                    <a:ext uri="{9D8B030D-6E8A-4147-A177-3AD203B41FA5}">
                      <a16:colId xmlns:a16="http://schemas.microsoft.com/office/drawing/2014/main" val="121122019"/>
                    </a:ext>
                  </a:extLst>
                </a:gridCol>
                <a:gridCol w="1361149">
                  <a:extLst>
                    <a:ext uri="{9D8B030D-6E8A-4147-A177-3AD203B41FA5}">
                      <a16:colId xmlns:a16="http://schemas.microsoft.com/office/drawing/2014/main" val="711084526"/>
                    </a:ext>
                  </a:extLst>
                </a:gridCol>
                <a:gridCol w="1490845">
                  <a:extLst>
                    <a:ext uri="{9D8B030D-6E8A-4147-A177-3AD203B41FA5}">
                      <a16:colId xmlns:a16="http://schemas.microsoft.com/office/drawing/2014/main" val="3530109766"/>
                    </a:ext>
                  </a:extLst>
                </a:gridCol>
                <a:gridCol w="1110405">
                  <a:extLst>
                    <a:ext uri="{9D8B030D-6E8A-4147-A177-3AD203B41FA5}">
                      <a16:colId xmlns:a16="http://schemas.microsoft.com/office/drawing/2014/main" val="746228877"/>
                    </a:ext>
                  </a:extLst>
                </a:gridCol>
              </a:tblGrid>
              <a:tr h="364515">
                <a:tc rowSpan="2">
                  <a:txBody>
                    <a:bodyPr/>
                    <a:lstStyle/>
                    <a:p>
                      <a:pPr algn="ctr">
                        <a:lnSpc>
                          <a:spcPct val="107000"/>
                        </a:lnSpc>
                        <a:spcAft>
                          <a:spcPts val="800"/>
                        </a:spcAft>
                      </a:pP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28575" cap="flat" cmpd="sng" algn="ctr">
                      <a:noFill/>
                      <a:prstDash val="solid"/>
                    </a:lnT>
                    <a:lnB w="6350" cap="flat" cmpd="sng" algn="ctr">
                      <a:noFill/>
                      <a:prstDash val="solid"/>
                    </a:lnB>
                    <a:lnTlToBr w="12700" cmpd="sng">
                      <a:noFill/>
                      <a:prstDash val="solid"/>
                    </a:lnTlToBr>
                    <a:lnBlToTr w="12700" cmpd="sng">
                      <a:noFill/>
                      <a:prstDash val="solid"/>
                    </a:lnBlToTr>
                    <a:noFill/>
                  </a:tcPr>
                </a:tc>
                <a:tc gridSpan="3">
                  <a:txBody>
                    <a:bodyPr/>
                    <a:lstStyle/>
                    <a:p>
                      <a:pPr algn="ctr">
                        <a:lnSpc>
                          <a:spcPct val="107000"/>
                        </a:lnSpc>
                        <a:spcAft>
                          <a:spcPts val="800"/>
                        </a:spcAft>
                      </a:pP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28575" cap="flat" cmpd="sng" algn="ctr">
                      <a:noFill/>
                      <a:prstDash val="solid"/>
                    </a:lnT>
                    <a:lnB w="12700" cmpd="sng">
                      <a:noFill/>
                      <a:prstDash val="solid"/>
                    </a:lnB>
                    <a:lnTlToBr w="12700" cmpd="sng">
                      <a:noFill/>
                      <a:prstDash val="solid"/>
                    </a:lnTlToBr>
                    <a:lnBlToTr w="12700" cmpd="sng">
                      <a:noFill/>
                      <a:prstDash val="solid"/>
                    </a:lnBlToTr>
                    <a:no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485370730"/>
                  </a:ext>
                </a:extLst>
              </a:tr>
              <a:tr h="688449">
                <a:tc vMerge="1">
                  <a:txBody>
                    <a:bodyPr/>
                    <a:lstStyle/>
                    <a:p>
                      <a:endParaRPr lang="it-IT"/>
                    </a:p>
                  </a:txBody>
                  <a:tcPr/>
                </a:tc>
                <a:tc>
                  <a:txBody>
                    <a:bodyPr/>
                    <a:lstStyle/>
                    <a:p>
                      <a:pPr algn="ctr">
                        <a:lnSpc>
                          <a:spcPct val="107000"/>
                        </a:lnSpc>
                        <a:spcAft>
                          <a:spcPts val="800"/>
                        </a:spcAft>
                      </a:pPr>
                      <a:r>
                        <a:rPr lang="it-IT" sz="1100" b="1" cap="none" spc="0" dirty="0">
                          <a:solidFill>
                            <a:srgbClr val="007859"/>
                          </a:solidFill>
                          <a:effectLst/>
                          <a:latin typeface="+mn-lt"/>
                        </a:rPr>
                        <a:t>Programma</a:t>
                      </a:r>
                      <a:br>
                        <a:rPr lang="it-IT" sz="1100" b="1" cap="none" spc="0" dirty="0">
                          <a:solidFill>
                            <a:srgbClr val="007859"/>
                          </a:solidFill>
                          <a:effectLst/>
                          <a:latin typeface="+mn-lt"/>
                        </a:rPr>
                      </a:br>
                      <a:r>
                        <a:rPr lang="it-IT" sz="1100" b="1" cap="none" spc="0" dirty="0">
                          <a:solidFill>
                            <a:srgbClr val="007859"/>
                          </a:solidFill>
                          <a:effectLst/>
                          <a:latin typeface="+mn-lt"/>
                        </a:rPr>
                        <a:t>nel suo complesso</a:t>
                      </a:r>
                      <a:endParaRPr lang="it-IT" sz="1100" b="1" cap="none" spc="0" dirty="0">
                        <a:solidFill>
                          <a:srgbClr val="007859"/>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rgbClr val="007859"/>
                          </a:solidFill>
                          <a:effectLst/>
                          <a:latin typeface="+mn-lt"/>
                        </a:rPr>
                        <a:t>Progetti dell’impresa</a:t>
                      </a:r>
                      <a:br>
                        <a:rPr lang="it-IT" sz="1100" b="1" cap="none" spc="0" dirty="0">
                          <a:solidFill>
                            <a:srgbClr val="007859"/>
                          </a:solidFill>
                          <a:effectLst/>
                          <a:latin typeface="+mn-lt"/>
                        </a:rPr>
                      </a:br>
                      <a:r>
                        <a:rPr lang="it-IT" sz="1100" b="1" cap="none" spc="0" dirty="0">
                          <a:solidFill>
                            <a:srgbClr val="007859"/>
                          </a:solidFill>
                          <a:effectLst/>
                          <a:latin typeface="+mn-lt"/>
                        </a:rPr>
                        <a:t>proponente</a:t>
                      </a:r>
                      <a:endParaRPr lang="it-IT" sz="1100" b="1" cap="none" spc="0" dirty="0">
                        <a:solidFill>
                          <a:srgbClr val="007859"/>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rgbClr val="007859"/>
                          </a:solidFill>
                          <a:effectLst/>
                          <a:latin typeface="+mn-lt"/>
                        </a:rPr>
                        <a:t>Progetto delle imprese</a:t>
                      </a:r>
                      <a:br>
                        <a:rPr lang="it-IT" sz="1100" b="1" cap="none" spc="0" dirty="0">
                          <a:solidFill>
                            <a:srgbClr val="007859"/>
                          </a:solidFill>
                          <a:effectLst/>
                          <a:latin typeface="+mn-lt"/>
                        </a:rPr>
                      </a:br>
                      <a:r>
                        <a:rPr lang="it-IT" sz="1100" b="1" cap="none" spc="0" dirty="0">
                          <a:solidFill>
                            <a:srgbClr val="007859"/>
                          </a:solidFill>
                          <a:effectLst/>
                          <a:latin typeface="+mn-lt"/>
                        </a:rPr>
                        <a:t>aderenti</a:t>
                      </a:r>
                    </a:p>
                    <a:p>
                      <a:pPr algn="ctr">
                        <a:lnSpc>
                          <a:spcPct val="107000"/>
                        </a:lnSpc>
                        <a:spcAft>
                          <a:spcPts val="800"/>
                        </a:spcAft>
                      </a:pPr>
                      <a:r>
                        <a:rPr lang="it-IT" sz="1100" b="1" cap="none" spc="0" dirty="0">
                          <a:solidFill>
                            <a:srgbClr val="007859"/>
                          </a:solidFill>
                          <a:effectLst/>
                          <a:latin typeface="+mn-lt"/>
                          <a:ea typeface="Calibri" panose="020F0502020204030204" pitchFamily="34" charset="0"/>
                          <a:cs typeface="Times New Roman" panose="02020603050405020304" pitchFamily="18" charset="0"/>
                        </a:rPr>
                        <a:t>(max 4)</a:t>
                      </a: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607192872"/>
                  </a:ext>
                </a:extLst>
              </a:tr>
              <a:tr h="364515">
                <a:tc>
                  <a:txBody>
                    <a:bodyPr/>
                    <a:lstStyle/>
                    <a:p>
                      <a:pPr marL="108000" algn="l">
                        <a:lnSpc>
                          <a:spcPct val="107000"/>
                        </a:lnSpc>
                        <a:spcAft>
                          <a:spcPts val="800"/>
                        </a:spcAft>
                      </a:pPr>
                      <a:r>
                        <a:rPr lang="it-IT" sz="1100" b="1" cap="none" spc="0" dirty="0">
                          <a:solidFill>
                            <a:schemeClr val="tx1"/>
                          </a:solidFill>
                          <a:effectLst/>
                          <a:latin typeface="+mn-lt"/>
                        </a:rPr>
                        <a:t>Industriale</a:t>
                      </a: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EF7598"/>
                    </a:solidFill>
                  </a:tcPr>
                </a:tc>
                <a:tc>
                  <a:txBody>
                    <a:bodyPr/>
                    <a:lstStyle/>
                    <a:p>
                      <a:pPr algn="ctr">
                        <a:lnSpc>
                          <a:spcPct val="107000"/>
                        </a:lnSpc>
                        <a:spcAft>
                          <a:spcPts val="800"/>
                        </a:spcAft>
                      </a:pPr>
                      <a:r>
                        <a:rPr lang="it-IT" sz="1100" b="1" cap="none" spc="0" dirty="0">
                          <a:solidFill>
                            <a:schemeClr val="tx1"/>
                          </a:solidFill>
                          <a:effectLst/>
                          <a:latin typeface="+mn-lt"/>
                        </a:rPr>
                        <a:t>20</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EF7598"/>
                    </a:solidFill>
                  </a:tcPr>
                </a:tc>
                <a:tc>
                  <a:txBody>
                    <a:bodyPr/>
                    <a:lstStyle/>
                    <a:p>
                      <a:pPr algn="ctr">
                        <a:lnSpc>
                          <a:spcPct val="107000"/>
                        </a:lnSpc>
                        <a:spcAft>
                          <a:spcPts val="800"/>
                        </a:spcAft>
                      </a:pPr>
                      <a:r>
                        <a:rPr lang="it-IT" sz="1100" b="1" cap="none" spc="0" dirty="0">
                          <a:solidFill>
                            <a:schemeClr val="tx1"/>
                          </a:solidFill>
                          <a:effectLst/>
                          <a:latin typeface="+mn-lt"/>
                        </a:rPr>
                        <a:t>10</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EF7598"/>
                    </a:solid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EF7598"/>
                    </a:solidFill>
                  </a:tcPr>
                </a:tc>
                <a:extLst>
                  <a:ext uri="{0D108BD9-81ED-4DB2-BD59-A6C34878D82A}">
                    <a16:rowId xmlns:a16="http://schemas.microsoft.com/office/drawing/2014/main" val="3083636082"/>
                  </a:ext>
                </a:extLst>
              </a:tr>
              <a:tr h="707274">
                <a:tc>
                  <a:txBody>
                    <a:bodyPr/>
                    <a:lstStyle/>
                    <a:p>
                      <a:pPr marL="108000" algn="l">
                        <a:lnSpc>
                          <a:spcPct val="107000"/>
                        </a:lnSpc>
                        <a:spcAft>
                          <a:spcPts val="800"/>
                        </a:spcAft>
                      </a:pPr>
                      <a:r>
                        <a:rPr lang="it-IT" sz="1100" b="1" cap="none" spc="0" dirty="0">
                          <a:solidFill>
                            <a:schemeClr val="tx1"/>
                          </a:solidFill>
                          <a:effectLst/>
                          <a:latin typeface="+mn-lt"/>
                        </a:rPr>
                        <a:t>Trasformazione e commercializzazione</a:t>
                      </a:r>
                      <a:br>
                        <a:rPr lang="it-IT" sz="1100" b="1" cap="none" spc="0" dirty="0">
                          <a:solidFill>
                            <a:schemeClr val="tx1"/>
                          </a:solidFill>
                          <a:effectLst/>
                          <a:latin typeface="+mn-lt"/>
                        </a:rPr>
                      </a:br>
                      <a:r>
                        <a:rPr lang="it-IT" sz="1100" b="1" cap="none" spc="0" dirty="0">
                          <a:solidFill>
                            <a:schemeClr val="tx1"/>
                          </a:solidFill>
                          <a:effectLst/>
                          <a:latin typeface="+mn-lt"/>
                        </a:rPr>
                        <a:t>di prodotti agricoli (TPA)</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7,5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3</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824869718"/>
                  </a:ext>
                </a:extLst>
              </a:tr>
              <a:tr h="364515">
                <a:tc>
                  <a:txBody>
                    <a:bodyPr/>
                    <a:lstStyle/>
                    <a:p>
                      <a:pPr marL="108000" algn="l">
                        <a:lnSpc>
                          <a:spcPct val="107000"/>
                        </a:lnSpc>
                        <a:spcAft>
                          <a:spcPts val="800"/>
                        </a:spcAft>
                      </a:pPr>
                      <a:r>
                        <a:rPr lang="it-IT" sz="1100" b="1" cap="none" spc="0" dirty="0">
                          <a:solidFill>
                            <a:schemeClr val="tx1"/>
                          </a:solidFill>
                          <a:effectLst/>
                          <a:latin typeface="+mn-lt"/>
                        </a:rPr>
                        <a:t>Turistico</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F28D2C"/>
                    </a:solidFill>
                  </a:tcPr>
                </a:tc>
                <a:tc>
                  <a:txBody>
                    <a:bodyPr/>
                    <a:lstStyle/>
                    <a:p>
                      <a:pPr algn="ctr">
                        <a:lnSpc>
                          <a:spcPct val="107000"/>
                        </a:lnSpc>
                        <a:spcAft>
                          <a:spcPts val="800"/>
                        </a:spcAft>
                      </a:pPr>
                      <a:r>
                        <a:rPr lang="it-IT" sz="1100" b="1" cap="none" spc="0" dirty="0">
                          <a:solidFill>
                            <a:schemeClr val="tx1"/>
                          </a:solidFill>
                          <a:effectLst/>
                          <a:latin typeface="+mn-lt"/>
                        </a:rPr>
                        <a:t>20</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F28D2C"/>
                    </a:solidFill>
                  </a:tcPr>
                </a:tc>
                <a:tc>
                  <a:txBody>
                    <a:bodyPr/>
                    <a:lstStyle/>
                    <a:p>
                      <a:pPr algn="ctr">
                        <a:lnSpc>
                          <a:spcPct val="107000"/>
                        </a:lnSpc>
                        <a:spcAft>
                          <a:spcPts val="800"/>
                        </a:spcAft>
                      </a:pPr>
                      <a:r>
                        <a:rPr lang="it-IT" sz="1100" b="1" cap="none" spc="0" dirty="0">
                          <a:solidFill>
                            <a:schemeClr val="tx1"/>
                          </a:solidFill>
                          <a:effectLst/>
                          <a:latin typeface="+mn-lt"/>
                          <a:ea typeface="Calibri" panose="020F0502020204030204" pitchFamily="34" charset="0"/>
                          <a:cs typeface="Times New Roman" panose="02020603050405020304" pitchFamily="18" charset="0"/>
                        </a:rPr>
                        <a:t>7,5</a:t>
                      </a: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F28D2C"/>
                    </a:solid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F28D2C"/>
                    </a:solidFill>
                  </a:tcPr>
                </a:tc>
                <a:extLst>
                  <a:ext uri="{0D108BD9-81ED-4DB2-BD59-A6C34878D82A}">
                    <a16:rowId xmlns:a16="http://schemas.microsoft.com/office/drawing/2014/main" val="3996315596"/>
                  </a:ext>
                </a:extLst>
              </a:tr>
              <a:tr h="364515">
                <a:tc>
                  <a:txBody>
                    <a:bodyPr/>
                    <a:lstStyle/>
                    <a:p>
                      <a:pPr marL="108000" algn="l">
                        <a:lnSpc>
                          <a:spcPct val="107000"/>
                        </a:lnSpc>
                        <a:spcAft>
                          <a:spcPts val="800"/>
                        </a:spcAft>
                      </a:pPr>
                      <a:r>
                        <a:rPr lang="it-IT" sz="1100" b="1" cap="none" spc="0" dirty="0">
                          <a:solidFill>
                            <a:schemeClr val="tx1"/>
                          </a:solidFill>
                          <a:effectLst/>
                          <a:latin typeface="+mn-lt"/>
                        </a:rPr>
                        <a:t>Tutela ambientale</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strike="noStrike" cap="none" spc="0" dirty="0">
                          <a:solidFill>
                            <a:schemeClr val="tx1"/>
                          </a:solidFill>
                          <a:effectLst/>
                          <a:latin typeface="+mn-lt"/>
                        </a:rPr>
                        <a:t>20</a:t>
                      </a:r>
                      <a:endParaRPr lang="it-IT" sz="1100" b="1" strike="noStrike"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strike="noStrike" cap="none" spc="0" dirty="0">
                          <a:solidFill>
                            <a:schemeClr val="tx1"/>
                          </a:solidFill>
                          <a:effectLst/>
                          <a:latin typeface="+mn-lt"/>
                        </a:rPr>
                        <a:t>10</a:t>
                      </a:r>
                      <a:endParaRPr lang="it-IT" sz="1100" b="1" strike="noStrike"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6350"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048212189"/>
                  </a:ext>
                </a:extLst>
              </a:tr>
              <a:tr h="878653">
                <a:tc>
                  <a:txBody>
                    <a:bodyPr/>
                    <a:lstStyle/>
                    <a:p>
                      <a:pPr marL="108000" algn="l">
                        <a:lnSpc>
                          <a:spcPct val="107000"/>
                        </a:lnSpc>
                        <a:spcAft>
                          <a:spcPts val="800"/>
                        </a:spcAft>
                      </a:pPr>
                      <a:r>
                        <a:rPr lang="it-IT" sz="1100" b="1" cap="none" spc="0" dirty="0">
                          <a:solidFill>
                            <a:schemeClr val="tx1"/>
                          </a:solidFill>
                          <a:effectLst/>
                          <a:latin typeface="+mn-lt"/>
                        </a:rPr>
                        <a:t>Trasformazione e commercializzazione</a:t>
                      </a:r>
                      <a:br>
                        <a:rPr lang="it-IT" sz="1100" b="1" cap="none" spc="0" dirty="0">
                          <a:solidFill>
                            <a:schemeClr val="tx1"/>
                          </a:solidFill>
                          <a:effectLst/>
                          <a:latin typeface="+mn-lt"/>
                        </a:rPr>
                      </a:br>
                      <a:r>
                        <a:rPr lang="it-IT" sz="1100" b="1" cap="none" spc="0" dirty="0">
                          <a:solidFill>
                            <a:schemeClr val="tx1"/>
                          </a:solidFill>
                          <a:effectLst/>
                          <a:latin typeface="+mn-lt"/>
                        </a:rPr>
                        <a:t>di prodotti agricoli con annessi servizi per l’ospitalità</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A8C830"/>
                    </a:solidFill>
                  </a:tcPr>
                </a:tc>
                <a:tc>
                  <a:txBody>
                    <a:bodyPr/>
                    <a:lstStyle/>
                    <a:p>
                      <a:pPr algn="ctr">
                        <a:lnSpc>
                          <a:spcPct val="107000"/>
                        </a:lnSpc>
                        <a:spcAft>
                          <a:spcPts val="800"/>
                        </a:spcAft>
                      </a:pPr>
                      <a:r>
                        <a:rPr lang="it-IT" sz="1100" b="1" cap="none" spc="0" dirty="0">
                          <a:solidFill>
                            <a:schemeClr val="tx1"/>
                          </a:solidFill>
                          <a:effectLst/>
                          <a:latin typeface="+mn-lt"/>
                        </a:rPr>
                        <a:t>7, 5 </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A8C830"/>
                    </a:solidFill>
                  </a:tcPr>
                </a:tc>
                <a:tc>
                  <a:txBody>
                    <a:bodyPr/>
                    <a:lstStyle/>
                    <a:p>
                      <a:pPr algn="ctr">
                        <a:lnSpc>
                          <a:spcPct val="107000"/>
                        </a:lnSpc>
                        <a:spcAft>
                          <a:spcPts val="800"/>
                        </a:spcAft>
                      </a:pPr>
                      <a:r>
                        <a:rPr lang="it-IT" sz="1100" b="1" cap="none" spc="0" dirty="0">
                          <a:solidFill>
                            <a:schemeClr val="tx1"/>
                          </a:solidFill>
                          <a:effectLst/>
                          <a:latin typeface="+mn-lt"/>
                        </a:rPr>
                        <a:t>3</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A8C830"/>
                    </a:solid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6350" cap="flat" cmpd="sng" algn="ctr">
                      <a:noFill/>
                      <a:prstDash val="solid"/>
                    </a:lnT>
                    <a:lnB w="12700" cmpd="sng">
                      <a:noFill/>
                      <a:prstDash val="solid"/>
                    </a:lnB>
                    <a:lnTlToBr w="12700" cmpd="sng">
                      <a:noFill/>
                      <a:prstDash val="solid"/>
                    </a:lnTlToBr>
                    <a:lnBlToTr w="12700" cmpd="sng">
                      <a:noFill/>
                      <a:prstDash val="solid"/>
                    </a:lnBlToTr>
                    <a:solidFill>
                      <a:srgbClr val="A8C830"/>
                    </a:solidFill>
                  </a:tcPr>
                </a:tc>
                <a:extLst>
                  <a:ext uri="{0D108BD9-81ED-4DB2-BD59-A6C34878D82A}">
                    <a16:rowId xmlns:a16="http://schemas.microsoft.com/office/drawing/2014/main" val="4104396056"/>
                  </a:ext>
                </a:extLst>
              </a:tr>
              <a:tr h="364515">
                <a:tc>
                  <a:txBody>
                    <a:bodyPr/>
                    <a:lstStyle/>
                    <a:p>
                      <a:pPr marL="108000" algn="l">
                        <a:lnSpc>
                          <a:spcPct val="107000"/>
                        </a:lnSpc>
                        <a:spcAft>
                          <a:spcPts val="800"/>
                        </a:spcAft>
                      </a:pPr>
                      <a:r>
                        <a:rPr lang="it-IT" sz="1100" b="1" cap="none" spc="0" dirty="0">
                          <a:solidFill>
                            <a:schemeClr val="tx1"/>
                          </a:solidFill>
                          <a:effectLst/>
                          <a:latin typeface="+mn-lt"/>
                        </a:rPr>
                        <a:t>Turistico  se localizzato in Aree interne del Paese o se volto al recupero/riqualificazione strutture dismesse</a:t>
                      </a:r>
                      <a:r>
                        <a:rPr lang="it-IT" sz="1100" b="1" cap="none" spc="0" dirty="0">
                          <a:solidFill>
                            <a:schemeClr val="tx1"/>
                          </a:solidFill>
                          <a:effectLst/>
                          <a:latin typeface="+mn-lt"/>
                          <a:ea typeface="Calibri" panose="020F0502020204030204" pitchFamily="34" charset="0"/>
                          <a:cs typeface="Times New Roman" panose="02020603050405020304" pitchFamily="18" charset="0"/>
                        </a:rPr>
                        <a:t> </a:t>
                      </a:r>
                      <a:r>
                        <a:rPr lang="it-IT" sz="1100" b="1" i="1" cap="none" spc="0" dirty="0">
                          <a:solidFill>
                            <a:schemeClr val="tx1"/>
                          </a:solidFill>
                          <a:effectLst/>
                          <a:latin typeface="+mn-lt"/>
                          <a:ea typeface="Calibri" panose="020F0502020204030204" pitchFamily="34" charset="0"/>
                          <a:cs typeface="Times New Roman" panose="02020603050405020304" pitchFamily="18" charset="0"/>
                        </a:rPr>
                        <a:t>(in caso di più progetti per ciascun progetto si deve verificare una delle 2 condizioni)</a:t>
                      </a:r>
                    </a:p>
                  </a:txBody>
                  <a:tcPr marL="0" marR="48050" marT="19220" marB="144151"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strike="noStrike" cap="none" spc="0" dirty="0">
                          <a:solidFill>
                            <a:schemeClr val="tx1"/>
                          </a:solidFill>
                          <a:effectLst/>
                          <a:latin typeface="+mn-lt"/>
                        </a:rPr>
                        <a:t>7,5</a:t>
                      </a:r>
                      <a:endParaRPr lang="it-IT" sz="1100" b="1" strike="noStrike"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3</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7000"/>
                        </a:lnSpc>
                        <a:spcAft>
                          <a:spcPts val="800"/>
                        </a:spcAft>
                      </a:pPr>
                      <a:r>
                        <a:rPr lang="it-IT" sz="1100" b="1" cap="none" spc="0" dirty="0">
                          <a:solidFill>
                            <a:schemeClr val="tx1"/>
                          </a:solidFill>
                          <a:effectLst/>
                          <a:latin typeface="+mn-lt"/>
                        </a:rPr>
                        <a:t>1,5</a:t>
                      </a:r>
                      <a:endParaRPr lang="it-IT" sz="1100" b="1" cap="none" spc="0" dirty="0">
                        <a:solidFill>
                          <a:schemeClr val="tx1"/>
                        </a:solidFill>
                        <a:effectLst/>
                        <a:latin typeface="+mn-lt"/>
                        <a:ea typeface="Calibri" panose="020F0502020204030204" pitchFamily="34" charset="0"/>
                        <a:cs typeface="Times New Roman" panose="02020603050405020304" pitchFamily="18" charset="0"/>
                      </a:endParaRPr>
                    </a:p>
                  </a:txBody>
                  <a:tcPr marL="0" marR="48050" marT="19220" marB="144151"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349724295"/>
                  </a:ext>
                </a:extLst>
              </a:tr>
            </a:tbl>
          </a:graphicData>
        </a:graphic>
      </p:graphicFrame>
      <p:sp>
        <p:nvSpPr>
          <p:cNvPr id="32" name="Rettangolo con angoli arrotondati 31">
            <a:extLst>
              <a:ext uri="{FF2B5EF4-FFF2-40B4-BE49-F238E27FC236}">
                <a16:creationId xmlns:a16="http://schemas.microsoft.com/office/drawing/2014/main" id="{9D1C82E3-FA1D-4D54-9FF1-77716671951F}"/>
              </a:ext>
            </a:extLst>
          </p:cNvPr>
          <p:cNvSpPr/>
          <p:nvPr/>
        </p:nvSpPr>
        <p:spPr>
          <a:xfrm>
            <a:off x="4742475" y="1537636"/>
            <a:ext cx="2417671" cy="770968"/>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400" b="1" cap="none" spc="0" dirty="0">
                <a:solidFill>
                  <a:schemeClr val="bg1"/>
                </a:solidFill>
                <a:effectLst/>
                <a:latin typeface="+mn-lt"/>
              </a:rPr>
              <a:t>Tipologia di</a:t>
            </a:r>
            <a:br>
              <a:rPr lang="it-IT" sz="1400" b="1" cap="none" spc="0" dirty="0">
                <a:solidFill>
                  <a:schemeClr val="bg1"/>
                </a:solidFill>
                <a:effectLst/>
                <a:latin typeface="+mn-lt"/>
              </a:rPr>
            </a:br>
            <a:r>
              <a:rPr lang="it-IT" sz="1400" b="1" cap="none" spc="0" dirty="0">
                <a:solidFill>
                  <a:schemeClr val="bg1"/>
                </a:solidFill>
                <a:effectLst/>
                <a:latin typeface="+mn-lt"/>
              </a:rPr>
              <a:t>Programma di sviluppo</a:t>
            </a:r>
            <a:endParaRPr lang="it-IT" sz="1400" b="1" cap="none" spc="0" dirty="0">
              <a:solidFill>
                <a:schemeClr val="bg1"/>
              </a:solidFill>
              <a:effectLst/>
              <a:latin typeface="+mn-lt"/>
              <a:ea typeface="Calibri" panose="020F0502020204030204" pitchFamily="34" charset="0"/>
              <a:cs typeface="Times New Roman" panose="02020603050405020304" pitchFamily="18" charset="0"/>
            </a:endParaRPr>
          </a:p>
        </p:txBody>
      </p:sp>
      <p:sp>
        <p:nvSpPr>
          <p:cNvPr id="33" name="Rettangolo con angoli arrotondati 32">
            <a:extLst>
              <a:ext uri="{FF2B5EF4-FFF2-40B4-BE49-F238E27FC236}">
                <a16:creationId xmlns:a16="http://schemas.microsoft.com/office/drawing/2014/main" id="{C530D652-0698-4869-90B0-98EB1E6D8C99}"/>
              </a:ext>
            </a:extLst>
          </p:cNvPr>
          <p:cNvSpPr/>
          <p:nvPr/>
        </p:nvSpPr>
        <p:spPr>
          <a:xfrm>
            <a:off x="7249171" y="1567425"/>
            <a:ext cx="4176210" cy="239251"/>
          </a:xfrm>
          <a:prstGeom prst="roundRect">
            <a:avLst/>
          </a:prstGeom>
          <a:solidFill>
            <a:srgbClr val="007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it-IT" sz="1400" b="1" cap="none" spc="0" dirty="0">
                <a:solidFill>
                  <a:schemeClr val="bg1"/>
                </a:solidFill>
                <a:effectLst/>
                <a:latin typeface="+mn-lt"/>
              </a:rPr>
              <a:t>Importo minimo degli investimenti (€/mln)</a:t>
            </a:r>
            <a:endParaRPr lang="it-IT" sz="1400" b="1" cap="none" spc="0" dirty="0">
              <a:solidFill>
                <a:schemeClr val="bg1"/>
              </a:solidFill>
              <a:effectLst/>
              <a:latin typeface="+mn-lt"/>
              <a:ea typeface="Calibri" panose="020F0502020204030204" pitchFamily="34" charset="0"/>
              <a:cs typeface="Times New Roman" panose="02020603050405020304" pitchFamily="18" charset="0"/>
            </a:endParaRPr>
          </a:p>
        </p:txBody>
      </p:sp>
      <p:sp>
        <p:nvSpPr>
          <p:cNvPr id="39" name="Titolo 1">
            <a:extLst>
              <a:ext uri="{FF2B5EF4-FFF2-40B4-BE49-F238E27FC236}">
                <a16:creationId xmlns:a16="http://schemas.microsoft.com/office/drawing/2014/main" id="{23D31828-2C58-4CA0-B12B-6A7F84EA9B5E}"/>
              </a:ext>
            </a:extLst>
          </p:cNvPr>
          <p:cNvSpPr txBox="1">
            <a:spLocks/>
          </p:cNvSpPr>
          <p:nvPr/>
        </p:nvSpPr>
        <p:spPr>
          <a:xfrm>
            <a:off x="549998" y="329926"/>
            <a:ext cx="914400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a:t>
            </a:r>
          </a:p>
          <a:p>
            <a:r>
              <a:rPr lang="it-IT" sz="1800" b="1" kern="0" dirty="0">
                <a:solidFill>
                  <a:srgbClr val="FFFFFF"/>
                </a:solidFill>
                <a:latin typeface="DINPro-Light" panose="02000504040000020003" pitchFamily="50" charset="0"/>
                <a:ea typeface="+mn-ea"/>
                <a:cs typeface="+mn-cs"/>
              </a:rPr>
              <a:t>Importi minimi investimenti</a:t>
            </a:r>
          </a:p>
        </p:txBody>
      </p:sp>
      <p:pic>
        <p:nvPicPr>
          <p:cNvPr id="2" name="Immagine 1">
            <a:extLst>
              <a:ext uri="{FF2B5EF4-FFF2-40B4-BE49-F238E27FC236}">
                <a16:creationId xmlns:a16="http://schemas.microsoft.com/office/drawing/2014/main" id="{87391098-C945-2FFA-1870-55137C065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685" y="1404799"/>
            <a:ext cx="3633678" cy="5412712"/>
          </a:xfrm>
          <a:prstGeom prst="rect">
            <a:avLst/>
          </a:prstGeom>
        </p:spPr>
      </p:pic>
      <p:pic>
        <p:nvPicPr>
          <p:cNvPr id="3" name="Immagine 2">
            <a:extLst>
              <a:ext uri="{FF2B5EF4-FFF2-40B4-BE49-F238E27FC236}">
                <a16:creationId xmlns:a16="http://schemas.microsoft.com/office/drawing/2014/main" id="{D76B8F62-64AB-07CD-F73F-28449CF86659}"/>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4" name="CasellaDiTesto 3">
            <a:extLst>
              <a:ext uri="{FF2B5EF4-FFF2-40B4-BE49-F238E27FC236}">
                <a16:creationId xmlns:a16="http://schemas.microsoft.com/office/drawing/2014/main" id="{8ACE9897-2B2C-F0FF-EDA3-6F9A0FF0D0D2}"/>
              </a:ext>
            </a:extLst>
          </p:cNvPr>
          <p:cNvSpPr txBox="1"/>
          <p:nvPr/>
        </p:nvSpPr>
        <p:spPr>
          <a:xfrm>
            <a:off x="9088318" y="883635"/>
            <a:ext cx="3023062" cy="369332"/>
          </a:xfrm>
          <a:prstGeom prst="rect">
            <a:avLst/>
          </a:prstGeom>
          <a:noFill/>
        </p:spPr>
        <p:txBody>
          <a:bodyPr wrap="square">
            <a:spAutoFit/>
          </a:bodyPr>
          <a:lstStyle/>
          <a:p>
            <a:r>
              <a:rPr lang="it-IT" sz="1800" b="1" dirty="0">
                <a:solidFill>
                  <a:schemeClr val="bg1"/>
                </a:solidFill>
              </a:rPr>
              <a:t>(Dm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215813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id="{F0ADD969-EB38-45FA-A353-4B38FFF89B41}"/>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82" name="Titolo 1">
            <a:extLst>
              <a:ext uri="{FF2B5EF4-FFF2-40B4-BE49-F238E27FC236}">
                <a16:creationId xmlns:a16="http://schemas.microsoft.com/office/drawing/2014/main" id="{E74F98FD-0D44-4D91-B10E-310E1989D8FB}"/>
              </a:ext>
            </a:extLst>
          </p:cNvPr>
          <p:cNvSpPr txBox="1">
            <a:spLocks/>
          </p:cNvSpPr>
          <p:nvPr/>
        </p:nvSpPr>
        <p:spPr>
          <a:xfrm>
            <a:off x="543268" y="336612"/>
            <a:ext cx="9940004"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INDUSTRIALE (anche TPA) </a:t>
            </a:r>
          </a:p>
          <a:p>
            <a:r>
              <a:rPr lang="it-IT" sz="1800" b="1" kern="0" dirty="0">
                <a:solidFill>
                  <a:srgbClr val="FFFFFF"/>
                </a:solidFill>
                <a:latin typeface="DINPro-Light" panose="02000504040000020003" pitchFamily="50" charset="0"/>
                <a:ea typeface="+mn-ea"/>
                <a:cs typeface="+mn-cs"/>
              </a:rPr>
              <a:t>Criteri di accesso 1/2</a:t>
            </a:r>
          </a:p>
        </p:txBody>
      </p:sp>
      <p:sp>
        <p:nvSpPr>
          <p:cNvPr id="6" name="CasellaDiTesto 5">
            <a:extLst>
              <a:ext uri="{FF2B5EF4-FFF2-40B4-BE49-F238E27FC236}">
                <a16:creationId xmlns:a16="http://schemas.microsoft.com/office/drawing/2014/main" id="{A3DB8866-BDF8-4D8F-B0B2-1BD143560DE6}"/>
              </a:ext>
            </a:extLst>
          </p:cNvPr>
          <p:cNvSpPr txBox="1"/>
          <p:nvPr/>
        </p:nvSpPr>
        <p:spPr>
          <a:xfrm>
            <a:off x="356545" y="1319668"/>
            <a:ext cx="11478910" cy="5032147"/>
          </a:xfrm>
          <a:prstGeom prst="rect">
            <a:avLst/>
          </a:prstGeom>
          <a:noFill/>
        </p:spPr>
        <p:txBody>
          <a:bodyPr wrap="square" rtlCol="0">
            <a:spAutoFit/>
          </a:bodyPr>
          <a:lstStyle/>
          <a:p>
            <a:pPr marL="0" lvl="1" algn="just" fontAlgn="base">
              <a:spcBef>
                <a:spcPct val="0"/>
              </a:spcBef>
              <a:spcAft>
                <a:spcPct val="0"/>
              </a:spcAft>
              <a:buClr>
                <a:srgbClr val="C00000"/>
              </a:buClr>
              <a:defRPr/>
            </a:pPr>
            <a:endParaRPr lang="it-IT" sz="500" i="1" kern="0" dirty="0">
              <a:solidFill>
                <a:schemeClr val="tx1"/>
              </a:solidFill>
              <a:latin typeface="Trebuchet MS" panose="020B0603020202020204" pitchFamily="34" charset="0"/>
            </a:endParaRPr>
          </a:p>
          <a:p>
            <a:pPr marL="0" lvl="1" algn="just" fontAlgn="base">
              <a:spcBef>
                <a:spcPct val="0"/>
              </a:spcBef>
              <a:spcAft>
                <a:spcPct val="0"/>
              </a:spcAft>
              <a:buClr>
                <a:srgbClr val="C00000"/>
              </a:buClr>
              <a:defRPr/>
            </a:pPr>
            <a:r>
              <a:rPr lang="it-IT" sz="1250" kern="0" dirty="0">
                <a:solidFill>
                  <a:schemeClr val="tx1"/>
                </a:solidFill>
              </a:rPr>
              <a:t>Il programma deve soddisfare </a:t>
            </a:r>
            <a:r>
              <a:rPr lang="it-IT" sz="1250" b="1" kern="0" dirty="0">
                <a:solidFill>
                  <a:schemeClr val="tx1"/>
                </a:solidFill>
              </a:rPr>
              <a:t>almeno due </a:t>
            </a:r>
            <a:r>
              <a:rPr lang="it-IT" sz="1250" kern="0" dirty="0">
                <a:solidFill>
                  <a:schemeClr val="tx1"/>
                </a:solidFill>
              </a:rPr>
              <a:t>delle condizioni qualificanti ex art. 9 c. 6 lettera a):</a:t>
            </a:r>
          </a:p>
          <a:p>
            <a:pPr marL="0" lvl="1" algn="just" fontAlgn="base">
              <a:spcBef>
                <a:spcPct val="0"/>
              </a:spcBef>
              <a:spcAft>
                <a:spcPct val="0"/>
              </a:spcAft>
              <a:buClr>
                <a:srgbClr val="C00000"/>
              </a:buClr>
              <a:defRPr/>
            </a:pPr>
            <a:endParaRPr lang="it-IT" sz="600" b="1" i="1" kern="0" dirty="0">
              <a:solidFill>
                <a:schemeClr val="tx1"/>
              </a:solidFill>
            </a:endParaRPr>
          </a:p>
          <a:p>
            <a:pPr algn="just">
              <a:spcAft>
                <a:spcPts val="600"/>
              </a:spcAft>
            </a:pPr>
            <a:r>
              <a:rPr lang="it-IT" sz="1250" b="1" u="sng" dirty="0">
                <a:solidFill>
                  <a:schemeClr val="tx1"/>
                </a:solidFill>
              </a:rPr>
              <a:t>1. Positivo impatto sull’occupazione (1 dei 3)</a:t>
            </a:r>
          </a:p>
          <a:p>
            <a:pPr marL="342900" indent="-342900" algn="just">
              <a:spcAft>
                <a:spcPts val="600"/>
              </a:spcAft>
              <a:buFont typeface="+mj-lt"/>
              <a:buAutoNum type="alphaLcPeriod"/>
            </a:pPr>
            <a:r>
              <a:rPr lang="it-IT" sz="1250" dirty="0"/>
              <a:t>l’ubicazione del programma in un’area in cui il Sistema locale del lavoro (SLL) registra, alla data di presentazione della domanda di agevolazioni , un tasso di disoccupazione superiore a quello medio della macroarea di riferimento costituita, a seconda della suddetta ubicazione, dalle regioni del Mezzogiorno o dalle restanti regioni del Paese (s’intende il tasso di disoccupazione alternativamente del Mezzogiorno del Centro o del Nord)</a:t>
            </a:r>
          </a:p>
          <a:p>
            <a:pPr marL="342900" indent="-342900" algn="just">
              <a:spcAft>
                <a:spcPts val="600"/>
              </a:spcAft>
              <a:buFont typeface="+mj-lt"/>
              <a:buAutoNum type="alphaLcPeriod"/>
            </a:pPr>
            <a:r>
              <a:rPr lang="it-IT" sz="1250" dirty="0"/>
              <a:t>l’</a:t>
            </a:r>
            <a:r>
              <a:rPr lang="it-IT" sz="1250" b="1" dirty="0"/>
              <a:t>aumento </a:t>
            </a:r>
            <a:r>
              <a:rPr lang="it-IT" sz="1250" dirty="0"/>
              <a:t>del numero degli </a:t>
            </a:r>
            <a:r>
              <a:rPr lang="it-IT" sz="1250" b="1" dirty="0"/>
              <a:t>occupati</a:t>
            </a:r>
          </a:p>
          <a:p>
            <a:pPr marL="342900" indent="-342900" algn="just">
              <a:spcAft>
                <a:spcPts val="600"/>
              </a:spcAft>
              <a:buFont typeface="+mj-lt"/>
              <a:buAutoNum type="alphaLcPeriod"/>
            </a:pPr>
            <a:r>
              <a:rPr lang="it-IT" sz="1250" dirty="0"/>
              <a:t>la capacità del programma di sviluppo di </a:t>
            </a:r>
            <a:r>
              <a:rPr lang="it-IT" sz="1250" b="1" dirty="0"/>
              <a:t>assorbire lavoratori che risultino percettori di interventi a sostegno del reddito</a:t>
            </a:r>
            <a:r>
              <a:rPr lang="it-IT" sz="1250" dirty="0"/>
              <a:t>, ovvero risultino </a:t>
            </a:r>
            <a:r>
              <a:rPr lang="it-IT" sz="1250" b="1" dirty="0"/>
              <a:t>disoccupati </a:t>
            </a:r>
            <a:r>
              <a:rPr lang="it-IT" sz="1250" dirty="0"/>
              <a:t>a </a:t>
            </a:r>
            <a:r>
              <a:rPr lang="it-IT" sz="1250" b="1" dirty="0"/>
              <a:t>seguito</a:t>
            </a:r>
            <a:r>
              <a:rPr lang="it-IT" sz="1250" dirty="0"/>
              <a:t> di </a:t>
            </a:r>
            <a:r>
              <a:rPr lang="it-IT" sz="1250" b="1" dirty="0"/>
              <a:t>procedure di licenziamento collettivo</a:t>
            </a:r>
            <a:r>
              <a:rPr lang="it-IT" sz="1250" dirty="0"/>
              <a:t>, ovvero dei lavoratori delle aziende del territorio di riferimento coinvolte da tavoli di crisi attivi presso il Ministero dello sviluppo economico</a:t>
            </a:r>
          </a:p>
          <a:p>
            <a:pPr marL="182563" indent="-182563" algn="just">
              <a:spcAft>
                <a:spcPts val="600"/>
              </a:spcAft>
              <a:buFont typeface="Arial" panose="020B0604020202020204" pitchFamily="34" charset="0"/>
              <a:buChar char="•"/>
            </a:pPr>
            <a:endParaRPr lang="it-IT" sz="1250" u="sng" dirty="0">
              <a:solidFill>
                <a:schemeClr val="tx1"/>
              </a:solidFill>
            </a:endParaRPr>
          </a:p>
          <a:p>
            <a:pPr algn="just">
              <a:spcAft>
                <a:spcPts val="600"/>
              </a:spcAft>
            </a:pPr>
            <a:r>
              <a:rPr lang="it-IT" sz="1250" b="1" u="sng" dirty="0"/>
              <a:t>2. Realizzazione/consolidamento di sistemi di filiera diretta ed allargata</a:t>
            </a:r>
          </a:p>
          <a:p>
            <a:pPr algn="just">
              <a:spcAft>
                <a:spcPts val="600"/>
              </a:spcAft>
            </a:pPr>
            <a:r>
              <a:rPr lang="it-IT" sz="1250" dirty="0"/>
              <a:t>Idoneità del programma di realizzare/consolidare sistemi di filiera diretta e allargata:</a:t>
            </a:r>
          </a:p>
          <a:p>
            <a:pPr marL="342900" indent="-342900" algn="just">
              <a:spcAft>
                <a:spcPts val="600"/>
              </a:spcAft>
              <a:buFont typeface="+mj-lt"/>
              <a:buAutoNum type="alphaLcPeriod"/>
            </a:pPr>
            <a:r>
              <a:rPr lang="it-IT" sz="1250" dirty="0"/>
              <a:t>per i programmi realizzati </a:t>
            </a:r>
            <a:r>
              <a:rPr lang="it-IT" sz="1250" b="1" dirty="0"/>
              <a:t>da più imprese</a:t>
            </a:r>
            <a:r>
              <a:rPr lang="it-IT" sz="1250" dirty="0"/>
              <a:t>, i singoli </a:t>
            </a:r>
            <a:r>
              <a:rPr lang="it-IT" sz="1250" b="1" dirty="0"/>
              <a:t>progetti di investimento </a:t>
            </a:r>
            <a:r>
              <a:rPr lang="it-IT" sz="1250" dirty="0"/>
              <a:t>devono risultare strettamente </a:t>
            </a:r>
            <a:r>
              <a:rPr lang="it-IT" sz="1250" b="1" dirty="0"/>
              <a:t>connessi e</a:t>
            </a:r>
            <a:r>
              <a:rPr lang="it-IT" sz="1250" dirty="0"/>
              <a:t> </a:t>
            </a:r>
            <a:r>
              <a:rPr lang="it-IT" sz="1250" b="1" dirty="0"/>
              <a:t>funzionali alla nascita, allo sviluppo o al rafforzamento della filiera</a:t>
            </a:r>
            <a:endParaRPr lang="it-IT" sz="1250" dirty="0"/>
          </a:p>
          <a:p>
            <a:pPr marL="342900" indent="-342900" algn="just">
              <a:spcAft>
                <a:spcPts val="600"/>
              </a:spcAft>
              <a:buFont typeface="+mj-lt"/>
              <a:buAutoNum type="alphaLcPeriod"/>
            </a:pPr>
            <a:r>
              <a:rPr lang="it-IT" sz="1250" dirty="0"/>
              <a:t>per i </a:t>
            </a:r>
            <a:r>
              <a:rPr lang="it-IT" sz="1250" b="1" dirty="0"/>
              <a:t>programmi realizzati da una sola impresa</a:t>
            </a:r>
            <a:r>
              <a:rPr lang="it-IT" sz="1250" dirty="0"/>
              <a:t>, il programma deve presentare forti elementi di </a:t>
            </a:r>
            <a:r>
              <a:rPr lang="it-IT" sz="1250" b="1" dirty="0"/>
              <a:t>integrazione con la filiera di appartenenza</a:t>
            </a:r>
          </a:p>
          <a:p>
            <a:pPr marL="342900" indent="-342900" algn="just">
              <a:spcAft>
                <a:spcPts val="600"/>
              </a:spcAft>
              <a:buFont typeface="+mj-lt"/>
              <a:buAutoNum type="alphaLcPeriod"/>
            </a:pPr>
            <a:endParaRPr lang="it-IT" sz="1250" b="1" dirty="0"/>
          </a:p>
          <a:p>
            <a:pPr algn="just">
              <a:spcAft>
                <a:spcPts val="600"/>
              </a:spcAft>
            </a:pPr>
            <a:r>
              <a:rPr lang="it-IT" sz="1250" b="1" u="sng" dirty="0">
                <a:solidFill>
                  <a:schemeClr val="tx1"/>
                </a:solidFill>
              </a:rPr>
              <a:t>3. </a:t>
            </a:r>
            <a:r>
              <a:rPr lang="it-IT" sz="1250" u="sng" dirty="0">
                <a:solidFill>
                  <a:schemeClr val="tx1"/>
                </a:solidFill>
              </a:rPr>
              <a:t>Contributo allo </a:t>
            </a:r>
            <a:r>
              <a:rPr lang="it-IT" sz="1250" b="1" u="sng" dirty="0">
                <a:solidFill>
                  <a:schemeClr val="tx1"/>
                </a:solidFill>
              </a:rPr>
              <a:t>sviluppo tecnologico </a:t>
            </a:r>
          </a:p>
          <a:p>
            <a:pPr algn="just">
              <a:spcAft>
                <a:spcPts val="600"/>
              </a:spcAft>
            </a:pPr>
            <a:r>
              <a:rPr lang="it-IT" sz="1250" dirty="0"/>
              <a:t>Contributo allo sviluppo tecnologico da valutarsi avuto riguardo alla presenza di investimenti che determinano rilevanti innovazioni di prodotto, di processo produttivo, dell'organizzazione aziendale e/o nelle modalità di commercializzazione. La rilevanza è da valutarsi sulla base dello stato dell’arte internazionale della tecnologia, dei metodi produttivi, organizzativi e/o di commercializzazione. </a:t>
            </a:r>
          </a:p>
        </p:txBody>
      </p:sp>
      <p:pic>
        <p:nvPicPr>
          <p:cNvPr id="2" name="Immagine 1">
            <a:extLst>
              <a:ext uri="{FF2B5EF4-FFF2-40B4-BE49-F238E27FC236}">
                <a16:creationId xmlns:a16="http://schemas.microsoft.com/office/drawing/2014/main" id="{D21D6595-1B08-6CFC-289A-469959F3C59F}"/>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3" name="CasellaDiTesto 2">
            <a:extLst>
              <a:ext uri="{FF2B5EF4-FFF2-40B4-BE49-F238E27FC236}">
                <a16:creationId xmlns:a16="http://schemas.microsoft.com/office/drawing/2014/main" id="{0AB6F74D-18FD-9D01-7C51-CBC90FACB74C}"/>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2523708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id="{F0ADD969-EB38-45FA-A353-4B38FFF89B41}"/>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6" name="CasellaDiTesto 5">
            <a:extLst>
              <a:ext uri="{FF2B5EF4-FFF2-40B4-BE49-F238E27FC236}">
                <a16:creationId xmlns:a16="http://schemas.microsoft.com/office/drawing/2014/main" id="{A3DB8866-BDF8-4D8F-B0B2-1BD143560DE6}"/>
              </a:ext>
            </a:extLst>
          </p:cNvPr>
          <p:cNvSpPr txBox="1"/>
          <p:nvPr/>
        </p:nvSpPr>
        <p:spPr>
          <a:xfrm>
            <a:off x="356545" y="1385910"/>
            <a:ext cx="11478910" cy="5186035"/>
          </a:xfrm>
          <a:prstGeom prst="rect">
            <a:avLst/>
          </a:prstGeom>
          <a:noFill/>
        </p:spPr>
        <p:txBody>
          <a:bodyPr wrap="square" rtlCol="0">
            <a:spAutoFit/>
          </a:bodyPr>
          <a:lstStyle/>
          <a:p>
            <a:pPr algn="just">
              <a:spcAft>
                <a:spcPts val="600"/>
              </a:spcAft>
            </a:pPr>
            <a:r>
              <a:rPr lang="it-IT" sz="1250" b="1" u="sng" dirty="0">
                <a:solidFill>
                  <a:schemeClr val="tx1"/>
                </a:solidFill>
              </a:rPr>
              <a:t>4. Rilevante presenza dell'impresa sui mercati esteri (1 dei 2)</a:t>
            </a:r>
          </a:p>
          <a:p>
            <a:pPr marL="342900" indent="-342900" algn="just">
              <a:spcAft>
                <a:spcPts val="600"/>
              </a:spcAft>
              <a:buFont typeface="+mj-lt"/>
              <a:buAutoNum type="alphaLcPeriod"/>
            </a:pPr>
            <a:r>
              <a:rPr lang="it-IT" sz="1250" b="1" dirty="0"/>
              <a:t>Rafforzare la presenza sui mercati esteri</a:t>
            </a:r>
            <a:r>
              <a:rPr lang="it-IT" sz="1250" dirty="0"/>
              <a:t>: la percentuale di fatturato sviluppato su mercati esteri deve essere pari ad almeno il 20% del totale dei ricavi. </a:t>
            </a:r>
          </a:p>
          <a:p>
            <a:pPr marL="342900" indent="-342900" algn="just">
              <a:spcAft>
                <a:spcPts val="600"/>
              </a:spcAft>
              <a:buFont typeface="+mj-lt"/>
              <a:buAutoNum type="alphaLcPeriod"/>
            </a:pPr>
            <a:r>
              <a:rPr lang="it-IT" sz="1250" b="1" dirty="0"/>
              <a:t>Attrazione investimenti esteri</a:t>
            </a:r>
            <a:r>
              <a:rPr lang="it-IT" sz="1250" dirty="0"/>
              <a:t>: i programmi di sviluppo devono essere proposti da imprese estere ovvero da imprese italiane controllate da soci esteri (persone fisiche o giuridiche) che debbono detenere almeno il 51% del capitale sociale dell’impresa controllata</a:t>
            </a:r>
            <a:endParaRPr lang="it-IT" sz="1250" b="1" dirty="0">
              <a:solidFill>
                <a:schemeClr val="tx1"/>
              </a:solidFill>
            </a:endParaRPr>
          </a:p>
          <a:p>
            <a:pPr algn="just">
              <a:spcAft>
                <a:spcPts val="600"/>
              </a:spcAft>
            </a:pPr>
            <a:endParaRPr lang="it-IT" sz="1250" b="1" dirty="0">
              <a:solidFill>
                <a:schemeClr val="tx1"/>
              </a:solidFill>
            </a:endParaRPr>
          </a:p>
          <a:p>
            <a:pPr algn="just">
              <a:spcAft>
                <a:spcPts val="600"/>
              </a:spcAft>
            </a:pPr>
            <a:r>
              <a:rPr lang="it-IT" sz="1250" b="1" u="sng" dirty="0">
                <a:solidFill>
                  <a:schemeClr val="tx1"/>
                </a:solidFill>
              </a:rPr>
              <a:t>5. Impatto ambientale in relazione a (1 dei 2) :</a:t>
            </a:r>
          </a:p>
          <a:p>
            <a:pPr marL="342900" lvl="0" indent="-342900" algn="just">
              <a:buFont typeface="+mj-lt"/>
              <a:buAutoNum type="alphaLcPeriod"/>
            </a:pPr>
            <a:r>
              <a:rPr lang="it-IT" sz="1250" b="1" dirty="0"/>
              <a:t>la previsione di investimenti nell’efficientamento energetico ovvero per la trasformazione dei processi produttivi finalizzati alla riduzione delle emissioni o alla sostenibilità ambientale in un’ottica di economia circolare </a:t>
            </a:r>
            <a:r>
              <a:rPr lang="it-IT" sz="1250" dirty="0"/>
              <a:t>(compilare allegato F4. Matrice Ambientale); </a:t>
            </a:r>
          </a:p>
          <a:p>
            <a:pPr marL="311785" algn="just"/>
            <a:r>
              <a:rPr lang="it-IT" sz="1250" dirty="0"/>
              <a:t> Gli investimenti aventi finalità ambientali devono essere pari ad almeno il 50% dell’intero valore degli investimenti (Investimenti industriali + investimenti in Ricerca, Sviluppo e Innovazione) esposti nel contratto di sviluppo.</a:t>
            </a:r>
          </a:p>
          <a:p>
            <a:pPr marL="540385" algn="just"/>
            <a:r>
              <a:rPr lang="it-IT" sz="1250" dirty="0"/>
              <a:t> </a:t>
            </a:r>
          </a:p>
          <a:p>
            <a:pPr marL="342900" lvl="0" indent="-342900" algn="just">
              <a:buFont typeface="+mj-lt"/>
              <a:buAutoNum type="alphaLcPeriod"/>
            </a:pPr>
            <a:r>
              <a:rPr lang="it-IT" sz="1250" b="1" dirty="0"/>
              <a:t>la previsione di recupero e riqualificazione di strutture dismesse o sottoutilizzate nell’ambito del programma</a:t>
            </a:r>
            <a:r>
              <a:rPr lang="it-IT" sz="1250" dirty="0"/>
              <a:t>. Sulla base di una relazione tecnica descrittiva dalla quale devono emergere elementi utili a qualificare il recupero e la riqualificazione di strutture dismesse:</a:t>
            </a:r>
          </a:p>
          <a:p>
            <a:pPr marL="285750" lvl="0" indent="-285750" algn="just">
              <a:spcBef>
                <a:spcPts val="600"/>
              </a:spcBef>
              <a:spcAft>
                <a:spcPts val="0"/>
              </a:spcAft>
              <a:buFont typeface="Arial" panose="020B0604020202020204" pitchFamily="34" charset="0"/>
              <a:buChar char="•"/>
            </a:pPr>
            <a:r>
              <a:rPr lang="it-IT" sz="1250" dirty="0"/>
              <a:t>nel caso di programma composto da </a:t>
            </a:r>
            <a:r>
              <a:rPr lang="it-IT" sz="1250" b="1" dirty="0"/>
              <a:t>un solo progetto d’investimento</a:t>
            </a:r>
            <a:r>
              <a:rPr lang="it-IT" sz="1250" dirty="0"/>
              <a:t>, evidenziare gli investimenti relativi alla struttura dismessa/sottoutilizzata rispetto al totale degli investimenti previsti (criterio della prevalenza);</a:t>
            </a:r>
          </a:p>
          <a:p>
            <a:pPr marL="285750" lvl="0" indent="-285750" algn="just">
              <a:spcBef>
                <a:spcPts val="600"/>
              </a:spcBef>
              <a:spcAft>
                <a:spcPts val="0"/>
              </a:spcAft>
              <a:buFont typeface="Arial" panose="020B0604020202020204" pitchFamily="34" charset="0"/>
              <a:buChar char="•"/>
            </a:pPr>
            <a:r>
              <a:rPr lang="it-IT" sz="1250" dirty="0"/>
              <a:t>nel caso di un programma di sviluppo </a:t>
            </a:r>
            <a:r>
              <a:rPr lang="it-IT" sz="1250" b="1" dirty="0"/>
              <a:t>articolato in più progetti </a:t>
            </a:r>
            <a:r>
              <a:rPr lang="it-IT" sz="1250" dirty="0"/>
              <a:t>specificare l’importo complessivo degli investimenti relativi alla/e struttura/e dismessa/e o sottoutilizzata/e rispetto al totale degli investimenti previsti dal programma di sviluppo (importo superiore al 50%). </a:t>
            </a:r>
          </a:p>
          <a:p>
            <a:pPr lvl="0" algn="just">
              <a:spcBef>
                <a:spcPts val="600"/>
              </a:spcBef>
              <a:spcAft>
                <a:spcPts val="0"/>
              </a:spcAft>
            </a:pPr>
            <a:r>
              <a:rPr lang="it-IT" sz="1100" b="1" dirty="0">
                <a:effectLst/>
                <a:latin typeface="Verdana" panose="020B0604030504040204" pitchFamily="34" charset="0"/>
                <a:ea typeface="Times New Roman" panose="02020603050405020304" pitchFamily="18" charset="0"/>
              </a:rPr>
              <a:t>N.B.</a:t>
            </a:r>
          </a:p>
          <a:p>
            <a:pPr marL="171450" lvl="0" indent="-171450" algn="just">
              <a:spcBef>
                <a:spcPts val="600"/>
              </a:spcBef>
              <a:spcAft>
                <a:spcPts val="0"/>
              </a:spcAft>
              <a:buFont typeface="Arial" panose="020B0604020202020204" pitchFamily="34" charset="0"/>
              <a:buChar char="•"/>
            </a:pPr>
            <a:r>
              <a:rPr lang="it-IT" sz="1100" dirty="0">
                <a:effectLst/>
                <a:latin typeface="Verdana" panose="020B0604030504040204" pitchFamily="34" charset="0"/>
                <a:ea typeface="Times New Roman" panose="02020603050405020304" pitchFamily="18" charset="0"/>
              </a:rPr>
              <a:t>p</a:t>
            </a:r>
            <a:r>
              <a:rPr lang="it-IT" sz="1250" dirty="0"/>
              <a:t>er </a:t>
            </a:r>
            <a:r>
              <a:rPr lang="it-IT" sz="1250" b="1" dirty="0"/>
              <a:t>struttura edilizia dismessa </a:t>
            </a:r>
            <a:r>
              <a:rPr lang="it-IT" sz="1250" dirty="0"/>
              <a:t>s’intende una struttura a destinazione industriale, artigianale, terziaria o commerciale, nella quale la condizione </a:t>
            </a:r>
            <a:r>
              <a:rPr lang="it-IT" sz="1250" dirty="0" err="1"/>
              <a:t>dismissiva</a:t>
            </a:r>
            <a:r>
              <a:rPr lang="it-IT" sz="1250" dirty="0"/>
              <a:t>, caratterizzata dalla cessazione dell’attività economica, si sia prolungata ininterrottamente per un periodo non inferiore a 12 mesi.</a:t>
            </a:r>
          </a:p>
          <a:p>
            <a:pPr marL="285750" indent="-285750" algn="just">
              <a:buFont typeface="Arial" panose="020B0604020202020204" pitchFamily="34" charset="0"/>
              <a:buChar char="•"/>
            </a:pPr>
            <a:r>
              <a:rPr lang="it-IT" sz="1250" dirty="0"/>
              <a:t>Per </a:t>
            </a:r>
            <a:r>
              <a:rPr lang="it-IT" sz="1250" b="1" dirty="0"/>
              <a:t>struttura sottoutilizzata </a:t>
            </a:r>
            <a:r>
              <a:rPr lang="it-IT" sz="1250" dirty="0"/>
              <a:t>s’intende una struttura, già nella disponibilità dell’impresa, non utilizzata o utilizzata in misura parziale o, comunque, inferiore al 50% della superficie utile per finalità produttive in senso stretto. Fornire documentazione atta a comprovare lo “status” di struttura dismessa (indicare data di dismissione, ultima attività produttiva presente, proprietà attuale, descrivere lo stato conservativo, vantaggio paesaggistico ambientale legato al recupero delle strutture, ecc.)</a:t>
            </a:r>
          </a:p>
        </p:txBody>
      </p:sp>
      <p:sp>
        <p:nvSpPr>
          <p:cNvPr id="2" name="Titolo 1">
            <a:extLst>
              <a:ext uri="{FF2B5EF4-FFF2-40B4-BE49-F238E27FC236}">
                <a16:creationId xmlns:a16="http://schemas.microsoft.com/office/drawing/2014/main" id="{04DBAEF5-350D-268B-E379-04923FC448C7}"/>
              </a:ext>
            </a:extLst>
          </p:cNvPr>
          <p:cNvSpPr txBox="1">
            <a:spLocks/>
          </p:cNvSpPr>
          <p:nvPr/>
        </p:nvSpPr>
        <p:spPr>
          <a:xfrm>
            <a:off x="522289" y="233799"/>
            <a:ext cx="9144000" cy="8449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INDUSTRIALE (anche TPA) </a:t>
            </a:r>
          </a:p>
          <a:p>
            <a:r>
              <a:rPr lang="it-IT" sz="1800" b="1" kern="0" dirty="0">
                <a:solidFill>
                  <a:srgbClr val="FFFFFF"/>
                </a:solidFill>
                <a:latin typeface="DINPro-Light" panose="02000504040000020003" pitchFamily="50" charset="0"/>
                <a:ea typeface="+mn-ea"/>
                <a:cs typeface="+mn-cs"/>
              </a:rPr>
              <a:t>Criteri di accesso 2/2</a:t>
            </a:r>
          </a:p>
        </p:txBody>
      </p:sp>
      <p:pic>
        <p:nvPicPr>
          <p:cNvPr id="3" name="Immagine 2">
            <a:extLst>
              <a:ext uri="{FF2B5EF4-FFF2-40B4-BE49-F238E27FC236}">
                <a16:creationId xmlns:a16="http://schemas.microsoft.com/office/drawing/2014/main" id="{692C09E3-7AC2-A89F-0217-9A10645118CC}"/>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4" name="CasellaDiTesto 3">
            <a:extLst>
              <a:ext uri="{FF2B5EF4-FFF2-40B4-BE49-F238E27FC236}">
                <a16:creationId xmlns:a16="http://schemas.microsoft.com/office/drawing/2014/main" id="{8392A3EB-8E71-949D-32FF-E362FD0FC260}"/>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2150458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tangolo 35">
            <a:extLst>
              <a:ext uri="{FF2B5EF4-FFF2-40B4-BE49-F238E27FC236}">
                <a16:creationId xmlns:a16="http://schemas.microsoft.com/office/drawing/2014/main" id="{43D72AD2-F057-21C6-7CCD-40C05FCFEDC8}"/>
              </a:ext>
            </a:extLst>
          </p:cNvPr>
          <p:cNvSpPr/>
          <p:nvPr/>
        </p:nvSpPr>
        <p:spPr>
          <a:xfrm>
            <a:off x="159180" y="1423920"/>
            <a:ext cx="6134710" cy="4601003"/>
          </a:xfrm>
          <a:prstGeom prst="rect">
            <a:avLst/>
          </a:prstGeom>
          <a:solidFill>
            <a:schemeClr val="bg1">
              <a:alpha val="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b="1" dirty="0"/>
          </a:p>
        </p:txBody>
      </p:sp>
      <p:pic>
        <p:nvPicPr>
          <p:cNvPr id="28" name="Immagine 27">
            <a:extLst>
              <a:ext uri="{FF2B5EF4-FFF2-40B4-BE49-F238E27FC236}">
                <a16:creationId xmlns:a16="http://schemas.microsoft.com/office/drawing/2014/main" id="{78496188-4737-4595-9C3E-765DA57145B8}"/>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97224" y="28488"/>
            <a:ext cx="981158" cy="601132"/>
          </a:xfrm>
          <a:prstGeom prst="rect">
            <a:avLst/>
          </a:prstGeom>
        </p:spPr>
      </p:pic>
      <p:sp>
        <p:nvSpPr>
          <p:cNvPr id="5" name="Titolo 1">
            <a:extLst>
              <a:ext uri="{FF2B5EF4-FFF2-40B4-BE49-F238E27FC236}">
                <a16:creationId xmlns:a16="http://schemas.microsoft.com/office/drawing/2014/main" id="{DC53906D-6FB5-169D-F2AB-8F86E5F88586}"/>
              </a:ext>
            </a:extLst>
          </p:cNvPr>
          <p:cNvSpPr txBox="1">
            <a:spLocks/>
          </p:cNvSpPr>
          <p:nvPr/>
        </p:nvSpPr>
        <p:spPr>
          <a:xfrm>
            <a:off x="309141" y="362996"/>
            <a:ext cx="1076329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TURISTICI </a:t>
            </a:r>
            <a:r>
              <a:rPr lang="it-IT" sz="2800" kern="0" dirty="0">
                <a:solidFill>
                  <a:srgbClr val="FFFF00"/>
                </a:solidFill>
                <a:latin typeface="DINPro-Light" panose="02000504040000020003" pitchFamily="50" charset="0"/>
                <a:ea typeface="+mn-ea"/>
                <a:cs typeface="+mn-cs"/>
              </a:rPr>
              <a:t>(Sportello chiuso temporaneamente dal 1.07.25)</a:t>
            </a:r>
          </a:p>
          <a:p>
            <a:pPr>
              <a:lnSpc>
                <a:spcPct val="100000"/>
              </a:lnSpc>
            </a:pPr>
            <a:r>
              <a:rPr lang="it-IT" sz="1800" b="1" dirty="0">
                <a:solidFill>
                  <a:schemeClr val="bg1"/>
                </a:solidFill>
                <a:latin typeface="+mn-lt"/>
                <a:ea typeface="+mn-ea"/>
                <a:cs typeface="+mn-cs"/>
              </a:rPr>
              <a:t>Tipologie di investimento del soggetto proponente (almeno una è necessaria)</a:t>
            </a:r>
          </a:p>
          <a:p>
            <a:pPr>
              <a:lnSpc>
                <a:spcPct val="100000"/>
              </a:lnSpc>
            </a:pPr>
            <a:r>
              <a:rPr lang="it-IT" sz="1800" b="1" i="1" dirty="0">
                <a:solidFill>
                  <a:schemeClr val="bg1"/>
                </a:solidFill>
                <a:latin typeface="+mn-lt"/>
                <a:ea typeface="+mn-ea"/>
                <a:cs typeface="+mn-cs"/>
              </a:rPr>
              <a:t>Modifiche introdotte con il DM 6.11.24</a:t>
            </a:r>
          </a:p>
        </p:txBody>
      </p:sp>
      <p:sp>
        <p:nvSpPr>
          <p:cNvPr id="3" name="Rectangle 90">
            <a:extLst>
              <a:ext uri="{FF2B5EF4-FFF2-40B4-BE49-F238E27FC236}">
                <a16:creationId xmlns:a16="http://schemas.microsoft.com/office/drawing/2014/main" id="{DD9DA0F8-F72E-1F9A-04A2-DEB1C2D173B6}"/>
              </a:ext>
            </a:extLst>
          </p:cNvPr>
          <p:cNvSpPr/>
          <p:nvPr/>
        </p:nvSpPr>
        <p:spPr>
          <a:xfrm flipH="1">
            <a:off x="431417" y="3854246"/>
            <a:ext cx="5557621" cy="96550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it-IT" sz="1800" b="0" i="0" u="none" strike="noStrike" baseline="0" dirty="0">
              <a:solidFill>
                <a:srgbClr val="000000"/>
              </a:solidFill>
              <a:latin typeface="Times New Roman" panose="02020603050405020304" pitchFamily="18" charset="0"/>
            </a:endParaRPr>
          </a:p>
          <a:p>
            <a:endParaRPr lang="it-IT" sz="1800" b="0" i="0" u="none" strike="noStrike" baseline="0" dirty="0">
              <a:solidFill>
                <a:srgbClr val="000000"/>
              </a:solidFill>
              <a:latin typeface="Times New Roman" panose="02020603050405020304" pitchFamily="18" charset="0"/>
            </a:endParaRPr>
          </a:p>
        </p:txBody>
      </p:sp>
      <p:sp>
        <p:nvSpPr>
          <p:cNvPr id="8" name="Rectangle 95">
            <a:extLst>
              <a:ext uri="{FF2B5EF4-FFF2-40B4-BE49-F238E27FC236}">
                <a16:creationId xmlns:a16="http://schemas.microsoft.com/office/drawing/2014/main" id="{C1DE317D-9DCE-9953-D95A-1FB01715D9ED}"/>
              </a:ext>
            </a:extLst>
          </p:cNvPr>
          <p:cNvSpPr/>
          <p:nvPr/>
        </p:nvSpPr>
        <p:spPr>
          <a:xfrm flipH="1">
            <a:off x="407040" y="4934431"/>
            <a:ext cx="5542354" cy="993868"/>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0" name="Text Box 5">
            <a:extLst>
              <a:ext uri="{FF2B5EF4-FFF2-40B4-BE49-F238E27FC236}">
                <a16:creationId xmlns:a16="http://schemas.microsoft.com/office/drawing/2014/main" id="{649EE635-F35A-CD5B-E95C-730653508701}"/>
              </a:ext>
            </a:extLst>
          </p:cNvPr>
          <p:cNvSpPr txBox="1">
            <a:spLocks noChangeArrowheads="1"/>
          </p:cNvSpPr>
          <p:nvPr/>
        </p:nvSpPr>
        <p:spPr bwMode="auto">
          <a:xfrm>
            <a:off x="378971" y="1501273"/>
            <a:ext cx="11965606" cy="369332"/>
          </a:xfrm>
          <a:prstGeom prst="rect">
            <a:avLst/>
          </a:prstGeom>
          <a:noFill/>
          <a:ln>
            <a:noFill/>
          </a:ln>
          <a:effectLst/>
        </p:spPr>
        <p:txBody>
          <a:bodyPr wrap="square">
            <a:spAutoFit/>
          </a:bodyPr>
          <a:lstStyle>
            <a:lvl1pPr marL="180975" indent="-180975" eaLnBrk="0" hangingPunct="0">
              <a:spcBef>
                <a:spcPct val="20000"/>
              </a:spcBef>
              <a:tabLst>
                <a:tab pos="628650" algn="l"/>
              </a:tabLst>
              <a:defRPr sz="1400">
                <a:solidFill>
                  <a:srgbClr val="37424A"/>
                </a:solidFill>
                <a:latin typeface="Arial" charset="0"/>
              </a:defRPr>
            </a:lvl1pPr>
            <a:lvl2pPr marL="628650" indent="-180975" eaLnBrk="0" hangingPunct="0">
              <a:spcBef>
                <a:spcPct val="20000"/>
              </a:spcBef>
              <a:buClr>
                <a:srgbClr val="D52B1E"/>
              </a:buClr>
              <a:buSzPct val="80000"/>
              <a:buFont typeface="Wingdings" pitchFamily="2" charset="2"/>
              <a:buChar char="§"/>
              <a:tabLst>
                <a:tab pos="628650" algn="l"/>
              </a:tabLst>
              <a:defRPr sz="1400">
                <a:solidFill>
                  <a:srgbClr val="37424A"/>
                </a:solidFill>
                <a:latin typeface="Arial" charset="0"/>
              </a:defRPr>
            </a:lvl2pPr>
            <a:lvl3pPr marL="1143000" indent="-228600" eaLnBrk="0" hangingPunct="0">
              <a:spcBef>
                <a:spcPct val="20000"/>
              </a:spcBef>
              <a:buClr>
                <a:srgbClr val="D52B1E"/>
              </a:buClr>
              <a:buSzPct val="80000"/>
              <a:buFont typeface="Wingdings" pitchFamily="2" charset="2"/>
              <a:buChar char="§"/>
              <a:tabLst>
                <a:tab pos="628650" algn="l"/>
              </a:tabLst>
              <a:defRPr sz="1400">
                <a:solidFill>
                  <a:srgbClr val="37424A"/>
                </a:solidFill>
                <a:latin typeface="Arial" charset="0"/>
              </a:defRPr>
            </a:lvl3pPr>
            <a:lvl4pPr marL="1600200" indent="-228600" eaLnBrk="0" hangingPunct="0">
              <a:spcBef>
                <a:spcPct val="20000"/>
              </a:spcBef>
              <a:buClr>
                <a:srgbClr val="D52B1E"/>
              </a:buClr>
              <a:buSzPct val="80000"/>
              <a:buFont typeface="Wingdings" pitchFamily="2" charset="2"/>
              <a:buChar char="§"/>
              <a:tabLst>
                <a:tab pos="628650" algn="l"/>
              </a:tabLst>
              <a:defRPr sz="1400">
                <a:solidFill>
                  <a:srgbClr val="37424A"/>
                </a:solidFill>
                <a:latin typeface="Arial" charset="0"/>
              </a:defRPr>
            </a:lvl4pPr>
            <a:lvl5pPr marL="2057400" indent="-228600" eaLnBrk="0" hangingPunct="0">
              <a:spcBef>
                <a:spcPct val="20000"/>
              </a:spcBef>
              <a:buClr>
                <a:srgbClr val="D52B1E"/>
              </a:buClr>
              <a:buSzPct val="80000"/>
              <a:buFont typeface="Wingdings" pitchFamily="2" charset="2"/>
              <a:buChar char="§"/>
              <a:tabLst>
                <a:tab pos="628650" algn="l"/>
              </a:tabLst>
              <a:defRPr sz="1400">
                <a:solidFill>
                  <a:srgbClr val="37424A"/>
                </a:solidFill>
                <a:latin typeface="Arial" charset="0"/>
              </a:defRPr>
            </a:lvl5pPr>
            <a:lvl6pPr marL="2514600" indent="-228600" eaLnBrk="0" fontAlgn="base" hangingPunct="0">
              <a:spcBef>
                <a:spcPct val="20000"/>
              </a:spcBef>
              <a:spcAft>
                <a:spcPct val="0"/>
              </a:spcAft>
              <a:buClr>
                <a:srgbClr val="D52B1E"/>
              </a:buClr>
              <a:buSzPct val="80000"/>
              <a:buFont typeface="Wingdings" pitchFamily="2" charset="2"/>
              <a:buChar char="§"/>
              <a:tabLst>
                <a:tab pos="628650" algn="l"/>
              </a:tabLst>
              <a:defRPr sz="1400">
                <a:solidFill>
                  <a:srgbClr val="37424A"/>
                </a:solidFill>
                <a:latin typeface="Arial" charset="0"/>
              </a:defRPr>
            </a:lvl6pPr>
            <a:lvl7pPr marL="2971800" indent="-228600" eaLnBrk="0" fontAlgn="base" hangingPunct="0">
              <a:spcBef>
                <a:spcPct val="20000"/>
              </a:spcBef>
              <a:spcAft>
                <a:spcPct val="0"/>
              </a:spcAft>
              <a:buClr>
                <a:srgbClr val="D52B1E"/>
              </a:buClr>
              <a:buSzPct val="80000"/>
              <a:buFont typeface="Wingdings" pitchFamily="2" charset="2"/>
              <a:buChar char="§"/>
              <a:tabLst>
                <a:tab pos="628650" algn="l"/>
              </a:tabLst>
              <a:defRPr sz="1400">
                <a:solidFill>
                  <a:srgbClr val="37424A"/>
                </a:solidFill>
                <a:latin typeface="Arial" charset="0"/>
              </a:defRPr>
            </a:lvl7pPr>
            <a:lvl8pPr marL="3429000" indent="-228600" eaLnBrk="0" fontAlgn="base" hangingPunct="0">
              <a:spcBef>
                <a:spcPct val="20000"/>
              </a:spcBef>
              <a:spcAft>
                <a:spcPct val="0"/>
              </a:spcAft>
              <a:buClr>
                <a:srgbClr val="D52B1E"/>
              </a:buClr>
              <a:buSzPct val="80000"/>
              <a:buFont typeface="Wingdings" pitchFamily="2" charset="2"/>
              <a:buChar char="§"/>
              <a:tabLst>
                <a:tab pos="628650" algn="l"/>
              </a:tabLst>
              <a:defRPr sz="1400">
                <a:solidFill>
                  <a:srgbClr val="37424A"/>
                </a:solidFill>
                <a:latin typeface="Arial" charset="0"/>
              </a:defRPr>
            </a:lvl8pPr>
            <a:lvl9pPr marL="3886200" indent="-228600" eaLnBrk="0" fontAlgn="base" hangingPunct="0">
              <a:spcBef>
                <a:spcPct val="20000"/>
              </a:spcBef>
              <a:spcAft>
                <a:spcPct val="0"/>
              </a:spcAft>
              <a:buClr>
                <a:srgbClr val="D52B1E"/>
              </a:buClr>
              <a:buSzPct val="80000"/>
              <a:buFont typeface="Wingdings" pitchFamily="2" charset="2"/>
              <a:buChar char="§"/>
              <a:tabLst>
                <a:tab pos="628650" algn="l"/>
              </a:tabLst>
              <a:defRPr sz="1400">
                <a:solidFill>
                  <a:srgbClr val="37424A"/>
                </a:solidFill>
                <a:latin typeface="Arial" charset="0"/>
              </a:defRPr>
            </a:lvl9pPr>
          </a:lstStyle>
          <a:p>
            <a:pPr marL="0" indent="0" algn="just" eaLnBrk="1" fontAlgn="base" hangingPunct="1">
              <a:spcBef>
                <a:spcPct val="0"/>
              </a:spcBef>
              <a:spcAft>
                <a:spcPct val="0"/>
              </a:spcAft>
              <a:defRPr/>
            </a:pPr>
            <a:r>
              <a:rPr lang="it-IT" sz="1800" b="1" dirty="0">
                <a:solidFill>
                  <a:schemeClr val="tx1">
                    <a:lumMod val="95000"/>
                    <a:lumOff val="5000"/>
                  </a:schemeClr>
                </a:solidFill>
                <a:latin typeface="Calibri" panose="020F0502020204030204" pitchFamily="34" charset="0"/>
              </a:rPr>
              <a:t>a)</a:t>
            </a:r>
            <a:r>
              <a:rPr lang="it-IT" sz="1800" dirty="0">
                <a:solidFill>
                  <a:schemeClr val="tx1">
                    <a:lumMod val="95000"/>
                    <a:lumOff val="5000"/>
                  </a:schemeClr>
                </a:solidFill>
                <a:latin typeface="Calibri" panose="020F0502020204030204" pitchFamily="34" charset="0"/>
              </a:rPr>
              <a:t> </a:t>
            </a:r>
            <a:r>
              <a:rPr lang="it-IT" sz="1600" b="1" dirty="0">
                <a:solidFill>
                  <a:schemeClr val="tx1">
                    <a:lumMod val="95000"/>
                    <a:lumOff val="5000"/>
                  </a:schemeClr>
                </a:solidFill>
                <a:latin typeface="Calibri" panose="020F0502020204030204" pitchFamily="34" charset="0"/>
              </a:rPr>
              <a:t>potenziamento e/o al miglioramento dell’offerta ricettiva</a:t>
            </a:r>
            <a:r>
              <a:rPr lang="it-IT" sz="1800" b="1" dirty="0">
                <a:solidFill>
                  <a:schemeClr val="tx1">
                    <a:lumMod val="95000"/>
                    <a:lumOff val="5000"/>
                  </a:schemeClr>
                </a:solidFill>
                <a:latin typeface="Calibri" panose="020F0502020204030204" pitchFamily="34" charset="0"/>
              </a:rPr>
              <a:t>:</a:t>
            </a:r>
            <a:endParaRPr lang="it-IT" sz="1600" b="1" dirty="0">
              <a:solidFill>
                <a:schemeClr val="tx1">
                  <a:lumMod val="95000"/>
                  <a:lumOff val="5000"/>
                </a:schemeClr>
              </a:solidFill>
              <a:latin typeface="+mn-lt"/>
            </a:endParaRPr>
          </a:p>
        </p:txBody>
      </p:sp>
      <p:sp>
        <p:nvSpPr>
          <p:cNvPr id="11" name="Rectangle 90">
            <a:extLst>
              <a:ext uri="{FF2B5EF4-FFF2-40B4-BE49-F238E27FC236}">
                <a16:creationId xmlns:a16="http://schemas.microsoft.com/office/drawing/2014/main" id="{C173367C-274D-7CA1-E106-B6195738839E}"/>
              </a:ext>
            </a:extLst>
          </p:cNvPr>
          <p:cNvSpPr/>
          <p:nvPr/>
        </p:nvSpPr>
        <p:spPr>
          <a:xfrm flipH="1">
            <a:off x="391831" y="1860452"/>
            <a:ext cx="5533655" cy="689463"/>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95">
            <a:extLst>
              <a:ext uri="{FF2B5EF4-FFF2-40B4-BE49-F238E27FC236}">
                <a16:creationId xmlns:a16="http://schemas.microsoft.com/office/drawing/2014/main" id="{463EA356-67FB-CCB7-1E66-1D39A03D9E64}"/>
              </a:ext>
            </a:extLst>
          </p:cNvPr>
          <p:cNvSpPr/>
          <p:nvPr/>
        </p:nvSpPr>
        <p:spPr>
          <a:xfrm flipH="1">
            <a:off x="378971" y="2672306"/>
            <a:ext cx="5570423" cy="982182"/>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13" name="Group 121">
            <a:extLst>
              <a:ext uri="{FF2B5EF4-FFF2-40B4-BE49-F238E27FC236}">
                <a16:creationId xmlns:a16="http://schemas.microsoft.com/office/drawing/2014/main" id="{41E8CBF7-D797-4BA9-BA16-3A5FFFDBAB44}"/>
              </a:ext>
            </a:extLst>
          </p:cNvPr>
          <p:cNvGrpSpPr/>
          <p:nvPr/>
        </p:nvGrpSpPr>
        <p:grpSpPr>
          <a:xfrm>
            <a:off x="276393" y="2669122"/>
            <a:ext cx="828725" cy="673061"/>
            <a:chOff x="5901726" y="2851005"/>
            <a:chExt cx="1303937" cy="1059011"/>
          </a:xfrm>
        </p:grpSpPr>
        <p:sp>
          <p:nvSpPr>
            <p:cNvPr id="14" name="Pentagon 122">
              <a:extLst>
                <a:ext uri="{FF2B5EF4-FFF2-40B4-BE49-F238E27FC236}">
                  <a16:creationId xmlns:a16="http://schemas.microsoft.com/office/drawing/2014/main" id="{C743E767-592C-2331-0918-65ACA5CE1996}"/>
                </a:ext>
              </a:extLst>
            </p:cNvPr>
            <p:cNvSpPr/>
            <p:nvPr/>
          </p:nvSpPr>
          <p:spPr>
            <a:xfrm>
              <a:off x="6346085" y="2851006"/>
              <a:ext cx="859578" cy="917601"/>
            </a:xfrm>
            <a:prstGeom prst="homePlate">
              <a:avLst>
                <a:gd name="adj" fmla="val 29931"/>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Round Single Corner Rectangle 123">
              <a:extLst>
                <a:ext uri="{FF2B5EF4-FFF2-40B4-BE49-F238E27FC236}">
                  <a16:creationId xmlns:a16="http://schemas.microsoft.com/office/drawing/2014/main" id="{ECBD351F-A6AE-5E57-8DDD-9B4C47352C48}"/>
                </a:ext>
              </a:extLst>
            </p:cNvPr>
            <p:cNvSpPr/>
            <p:nvPr/>
          </p:nvSpPr>
          <p:spPr>
            <a:xfrm rot="5400000" flipH="1" flipV="1">
              <a:off x="5665105" y="3087628"/>
              <a:ext cx="917601" cy="444356"/>
            </a:xfrm>
            <a:prstGeom prst="round1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Right Triangle 124">
              <a:extLst>
                <a:ext uri="{FF2B5EF4-FFF2-40B4-BE49-F238E27FC236}">
                  <a16:creationId xmlns:a16="http://schemas.microsoft.com/office/drawing/2014/main" id="{3CB8865C-600D-C89A-67B9-79397E75BA25}"/>
                </a:ext>
              </a:extLst>
            </p:cNvPr>
            <p:cNvSpPr/>
            <p:nvPr/>
          </p:nvSpPr>
          <p:spPr>
            <a:xfrm rot="16200000" flipH="1">
              <a:off x="5940067" y="3730268"/>
              <a:ext cx="141407" cy="218090"/>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grpSp>
        <p:nvGrpSpPr>
          <p:cNvPr id="25" name="Group 129">
            <a:extLst>
              <a:ext uri="{FF2B5EF4-FFF2-40B4-BE49-F238E27FC236}">
                <a16:creationId xmlns:a16="http://schemas.microsoft.com/office/drawing/2014/main" id="{4BBF49AA-7C8B-7E10-94C9-8188B5F3C68E}"/>
              </a:ext>
            </a:extLst>
          </p:cNvPr>
          <p:cNvGrpSpPr/>
          <p:nvPr/>
        </p:nvGrpSpPr>
        <p:grpSpPr>
          <a:xfrm>
            <a:off x="313243" y="3852185"/>
            <a:ext cx="828725" cy="673061"/>
            <a:chOff x="5901726" y="2851005"/>
            <a:chExt cx="1303937" cy="1059011"/>
          </a:xfrm>
          <a:solidFill>
            <a:srgbClr val="F28D2C"/>
          </a:solidFill>
        </p:grpSpPr>
        <p:sp>
          <p:nvSpPr>
            <p:cNvPr id="29" name="Pentagon 130">
              <a:extLst>
                <a:ext uri="{FF2B5EF4-FFF2-40B4-BE49-F238E27FC236}">
                  <a16:creationId xmlns:a16="http://schemas.microsoft.com/office/drawing/2014/main" id="{F8DE0A94-8EF4-EE0C-0736-31C6A60CDA98}"/>
                </a:ext>
              </a:extLst>
            </p:cNvPr>
            <p:cNvSpPr/>
            <p:nvPr/>
          </p:nvSpPr>
          <p:spPr>
            <a:xfrm>
              <a:off x="6346085" y="2851006"/>
              <a:ext cx="859578" cy="917601"/>
            </a:xfrm>
            <a:prstGeom prst="homePlate">
              <a:avLst>
                <a:gd name="adj" fmla="val 299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ound Single Corner Rectangle 131">
              <a:extLst>
                <a:ext uri="{FF2B5EF4-FFF2-40B4-BE49-F238E27FC236}">
                  <a16:creationId xmlns:a16="http://schemas.microsoft.com/office/drawing/2014/main" id="{5A1A6143-F2B4-AD59-DBB7-88682F370011}"/>
                </a:ext>
              </a:extLst>
            </p:cNvPr>
            <p:cNvSpPr/>
            <p:nvPr/>
          </p:nvSpPr>
          <p:spPr>
            <a:xfrm rot="5400000" flipH="1" flipV="1">
              <a:off x="5665105" y="3087628"/>
              <a:ext cx="917601" cy="444356"/>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Right Triangle 132">
              <a:extLst>
                <a:ext uri="{FF2B5EF4-FFF2-40B4-BE49-F238E27FC236}">
                  <a16:creationId xmlns:a16="http://schemas.microsoft.com/office/drawing/2014/main" id="{7D9164C3-A3FA-B8C3-84A7-6DCBCC4107D8}"/>
                </a:ext>
              </a:extLst>
            </p:cNvPr>
            <p:cNvSpPr/>
            <p:nvPr/>
          </p:nvSpPr>
          <p:spPr>
            <a:xfrm rot="16200000" flipH="1">
              <a:off x="5940067" y="3730268"/>
              <a:ext cx="141407" cy="21809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3" name="CasellaDiTesto 32">
            <a:extLst>
              <a:ext uri="{FF2B5EF4-FFF2-40B4-BE49-F238E27FC236}">
                <a16:creationId xmlns:a16="http://schemas.microsoft.com/office/drawing/2014/main" id="{070BBF85-82F6-3D2C-205D-FBB4F658EAA7}"/>
              </a:ext>
            </a:extLst>
          </p:cNvPr>
          <p:cNvSpPr txBox="1"/>
          <p:nvPr/>
        </p:nvSpPr>
        <p:spPr>
          <a:xfrm>
            <a:off x="6800621" y="2934635"/>
            <a:ext cx="5376632" cy="276999"/>
          </a:xfrm>
          <a:prstGeom prst="rect">
            <a:avLst/>
          </a:prstGeom>
          <a:noFill/>
        </p:spPr>
        <p:txBody>
          <a:bodyPr wrap="square" rtlCol="0">
            <a:spAutoFit/>
          </a:bodyPr>
          <a:lstStyle/>
          <a:p>
            <a:pPr algn="just"/>
            <a:r>
              <a:rPr lang="it-IT" sz="1200" dirty="0">
                <a:cs typeface="Arial" panose="020B0604020202020204" pitchFamily="34" charset="0"/>
              </a:rPr>
              <a:t>.</a:t>
            </a:r>
          </a:p>
        </p:txBody>
      </p:sp>
      <p:sp>
        <p:nvSpPr>
          <p:cNvPr id="4" name="CasellaDiTesto 3">
            <a:extLst>
              <a:ext uri="{FF2B5EF4-FFF2-40B4-BE49-F238E27FC236}">
                <a16:creationId xmlns:a16="http://schemas.microsoft.com/office/drawing/2014/main" id="{EEC6C3EC-F336-9E4D-8418-3AF3641A5E3D}"/>
              </a:ext>
            </a:extLst>
          </p:cNvPr>
          <p:cNvSpPr txBox="1"/>
          <p:nvPr/>
        </p:nvSpPr>
        <p:spPr>
          <a:xfrm>
            <a:off x="1088125" y="2039967"/>
            <a:ext cx="4698546" cy="338554"/>
          </a:xfrm>
          <a:prstGeom prst="rect">
            <a:avLst/>
          </a:prstGeom>
          <a:noFill/>
        </p:spPr>
        <p:txBody>
          <a:bodyPr wrap="square">
            <a:spAutoFit/>
          </a:bodyPr>
          <a:lstStyle/>
          <a:p>
            <a:r>
              <a:rPr lang="it-IT" sz="1600" b="1" dirty="0">
                <a:solidFill>
                  <a:schemeClr val="tx1">
                    <a:lumMod val="95000"/>
                    <a:lumOff val="5000"/>
                  </a:schemeClr>
                </a:solidFill>
                <a:latin typeface="Calibri" panose="020F0502020204030204" pitchFamily="34" charset="0"/>
              </a:rPr>
              <a:t>Realizzazione di nuove strutture ricettive</a:t>
            </a:r>
          </a:p>
        </p:txBody>
      </p:sp>
      <p:sp>
        <p:nvSpPr>
          <p:cNvPr id="6" name="CasellaDiTesto 5">
            <a:extLst>
              <a:ext uri="{FF2B5EF4-FFF2-40B4-BE49-F238E27FC236}">
                <a16:creationId xmlns:a16="http://schemas.microsoft.com/office/drawing/2014/main" id="{4A37E7E4-5240-9B46-7DCA-9A5D465EBC7E}"/>
              </a:ext>
            </a:extLst>
          </p:cNvPr>
          <p:cNvSpPr txBox="1"/>
          <p:nvPr/>
        </p:nvSpPr>
        <p:spPr>
          <a:xfrm>
            <a:off x="1072290" y="2776290"/>
            <a:ext cx="4857936" cy="870688"/>
          </a:xfrm>
          <a:prstGeom prst="rect">
            <a:avLst/>
          </a:prstGeom>
          <a:noFill/>
        </p:spPr>
        <p:txBody>
          <a:bodyPr wrap="square">
            <a:spAutoFit/>
          </a:bodyPr>
          <a:lstStyle/>
          <a:p>
            <a:pPr algn="just">
              <a:lnSpc>
                <a:spcPts val="1200"/>
              </a:lnSpc>
              <a:spcAft>
                <a:spcPts val="600"/>
              </a:spcAft>
              <a:tabLst>
                <a:tab pos="811530" algn="r"/>
              </a:tabLst>
            </a:pPr>
            <a:r>
              <a:rPr lang="it-IT" sz="1600" b="1" dirty="0">
                <a:solidFill>
                  <a:schemeClr val="tx1">
                    <a:lumMod val="95000"/>
                    <a:lumOff val="5000"/>
                  </a:schemeClr>
                </a:solidFill>
                <a:latin typeface="Calibri" panose="020F0502020204030204" pitchFamily="34" charset="0"/>
              </a:rPr>
              <a:t>Ampliamento di strutture ricettive esistenti</a:t>
            </a:r>
            <a:r>
              <a:rPr lang="it-IT" sz="1400" b="1" dirty="0">
                <a:solidFill>
                  <a:srgbClr val="000000"/>
                </a:solidFill>
              </a:rPr>
              <a:t>, </a:t>
            </a:r>
            <a:r>
              <a:rPr lang="it-IT" sz="1400" dirty="0">
                <a:solidFill>
                  <a:srgbClr val="000000"/>
                </a:solidFill>
              </a:rPr>
              <a:t>a condizione che il progetto d’investimento comporti un incremento della capacità ricettiva non inferiore al 20% rispetto alla situazione esistente alla data di presentazione della domanda di agevolazione</a:t>
            </a:r>
          </a:p>
        </p:txBody>
      </p:sp>
      <p:sp>
        <p:nvSpPr>
          <p:cNvPr id="9" name="CasellaDiTesto 8">
            <a:extLst>
              <a:ext uri="{FF2B5EF4-FFF2-40B4-BE49-F238E27FC236}">
                <a16:creationId xmlns:a16="http://schemas.microsoft.com/office/drawing/2014/main" id="{C5BF1E79-4925-12EF-AC15-4E1AE5EDD5F0}"/>
              </a:ext>
            </a:extLst>
          </p:cNvPr>
          <p:cNvSpPr txBox="1"/>
          <p:nvPr/>
        </p:nvSpPr>
        <p:spPr>
          <a:xfrm>
            <a:off x="1115508" y="3775723"/>
            <a:ext cx="4771499" cy="1015663"/>
          </a:xfrm>
          <a:prstGeom prst="rect">
            <a:avLst/>
          </a:prstGeom>
          <a:noFill/>
        </p:spPr>
        <p:txBody>
          <a:bodyPr wrap="square">
            <a:spAutoFit/>
          </a:bodyPr>
          <a:lstStyle/>
          <a:p>
            <a:pPr algn="just"/>
            <a:r>
              <a:rPr lang="it-IT" sz="1200" b="1" dirty="0">
                <a:solidFill>
                  <a:srgbClr val="000000"/>
                </a:solidFill>
              </a:rPr>
              <a:t> </a:t>
            </a:r>
            <a:r>
              <a:rPr lang="it-IT" sz="1600" b="1" dirty="0">
                <a:solidFill>
                  <a:schemeClr val="tx1">
                    <a:lumMod val="95000"/>
                    <a:lumOff val="5000"/>
                  </a:schemeClr>
                </a:solidFill>
                <a:latin typeface="Calibri" panose="020F0502020204030204" pitchFamily="34" charset="0"/>
              </a:rPr>
              <a:t>Incremento della qualità dell’offerta ricettiva</a:t>
            </a:r>
            <a:r>
              <a:rPr lang="it-IT" sz="1200" b="1" dirty="0">
                <a:solidFill>
                  <a:srgbClr val="000000"/>
                </a:solidFill>
              </a:rPr>
              <a:t>, </a:t>
            </a:r>
            <a:r>
              <a:rPr lang="it-IT" sz="1400" dirty="0">
                <a:solidFill>
                  <a:srgbClr val="000000"/>
                </a:solidFill>
              </a:rPr>
              <a:t>a condizione che il progetto di investimento riguardi interventi volti ad aumentare la classificazione delle strutture ricettive sulla base della normativa nazionale e regionale applicabile</a:t>
            </a:r>
          </a:p>
        </p:txBody>
      </p:sp>
      <p:sp>
        <p:nvSpPr>
          <p:cNvPr id="27" name="CasellaDiTesto 26">
            <a:extLst>
              <a:ext uri="{FF2B5EF4-FFF2-40B4-BE49-F238E27FC236}">
                <a16:creationId xmlns:a16="http://schemas.microsoft.com/office/drawing/2014/main" id="{94DCC4AC-6222-79DD-61D0-2FF4C24923C9}"/>
              </a:ext>
            </a:extLst>
          </p:cNvPr>
          <p:cNvSpPr txBox="1"/>
          <p:nvPr/>
        </p:nvSpPr>
        <p:spPr>
          <a:xfrm>
            <a:off x="1123985" y="4963654"/>
            <a:ext cx="4951027" cy="1015663"/>
          </a:xfrm>
          <a:prstGeom prst="rect">
            <a:avLst/>
          </a:prstGeom>
          <a:noFill/>
        </p:spPr>
        <p:txBody>
          <a:bodyPr wrap="square">
            <a:spAutoFit/>
          </a:bodyPr>
          <a:lstStyle/>
          <a:p>
            <a:r>
              <a:rPr lang="it-IT" sz="1600" b="1" dirty="0">
                <a:solidFill>
                  <a:schemeClr val="tx1">
                    <a:lumMod val="95000"/>
                    <a:lumOff val="5000"/>
                  </a:schemeClr>
                </a:solidFill>
                <a:latin typeface="Calibri" panose="020F0502020204030204" pitchFamily="34" charset="0"/>
              </a:rPr>
              <a:t>Integrazione, nell’ambito di strutture ricettive esistenti, di nuovi servizi annessi </a:t>
            </a:r>
            <a:r>
              <a:rPr lang="it-IT" sz="1400" i="0" u="none" strike="noStrike" baseline="0" dirty="0">
                <a:solidFill>
                  <a:srgbClr val="000000"/>
                </a:solidFill>
              </a:rPr>
              <a:t>volti al miglioramento dell’offerta turistica, anche in funzione della destagionalizzazione dei flussi turistici ed in assenza delle fattispecie di cui ai punti 2 e 3</a:t>
            </a:r>
            <a:endParaRPr lang="it-IT" sz="1400" b="1" i="0" u="none" strike="noStrike" baseline="0" dirty="0">
              <a:solidFill>
                <a:srgbClr val="000000"/>
              </a:solidFill>
            </a:endParaRPr>
          </a:p>
        </p:txBody>
      </p:sp>
      <p:sp>
        <p:nvSpPr>
          <p:cNvPr id="1051" name="CasellaDiTesto 1050">
            <a:extLst>
              <a:ext uri="{FF2B5EF4-FFF2-40B4-BE49-F238E27FC236}">
                <a16:creationId xmlns:a16="http://schemas.microsoft.com/office/drawing/2014/main" id="{BBB67927-7946-FB4B-F75B-AFBA33ACD111}"/>
              </a:ext>
            </a:extLst>
          </p:cNvPr>
          <p:cNvSpPr txBox="1"/>
          <p:nvPr/>
        </p:nvSpPr>
        <p:spPr>
          <a:xfrm>
            <a:off x="6374428" y="1414493"/>
            <a:ext cx="5658392" cy="4578176"/>
          </a:xfrm>
          <a:prstGeom prst="rect">
            <a:avLst/>
          </a:prstGeom>
          <a:solidFill>
            <a:schemeClr val="bg1"/>
          </a:solidFill>
          <a:ln>
            <a:solidFill>
              <a:schemeClr val="tx1"/>
            </a:solidFill>
          </a:ln>
        </p:spPr>
        <p:txBody>
          <a:bodyPr wrap="square">
            <a:spAutoFit/>
          </a:bodyPr>
          <a:lstStyle/>
          <a:p>
            <a:pPr algn="just">
              <a:spcAft>
                <a:spcPts val="300"/>
              </a:spcAft>
            </a:pPr>
            <a:r>
              <a:rPr lang="it-IT" b="1" dirty="0">
                <a:solidFill>
                  <a:schemeClr val="tx1">
                    <a:lumMod val="95000"/>
                    <a:lumOff val="5000"/>
                  </a:schemeClr>
                </a:solidFill>
                <a:latin typeface="Calibri" panose="020F0502020204030204" pitchFamily="34" charset="0"/>
              </a:rPr>
              <a:t>b) </a:t>
            </a:r>
            <a:r>
              <a:rPr lang="it-IT" sz="1600" b="1" dirty="0">
                <a:solidFill>
                  <a:schemeClr val="tx1">
                    <a:lumMod val="95000"/>
                    <a:lumOff val="5000"/>
                  </a:schemeClr>
                </a:solidFill>
                <a:latin typeface="Calibri" panose="020F0502020204030204" pitchFamily="34" charset="0"/>
              </a:rPr>
              <a:t>al potenziamento e/o al miglioramento di strutture polifunzionali o in grado di incrementare sensibilmente il livello di attrattività turistica e di caratterizzazione dei territori di riferimento, ad es:</a:t>
            </a: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a:p>
            <a:pPr algn="just">
              <a:spcAft>
                <a:spcPts val="300"/>
              </a:spcAft>
            </a:pPr>
            <a:endParaRPr lang="it-IT" dirty="0">
              <a:solidFill>
                <a:schemeClr val="tx1">
                  <a:lumMod val="95000"/>
                  <a:lumOff val="5000"/>
                </a:schemeClr>
              </a:solidFill>
              <a:latin typeface="Calibri" panose="020F0502020204030204" pitchFamily="34" charset="0"/>
            </a:endParaRPr>
          </a:p>
        </p:txBody>
      </p:sp>
      <p:grpSp>
        <p:nvGrpSpPr>
          <p:cNvPr id="7" name="Group 121">
            <a:extLst>
              <a:ext uri="{FF2B5EF4-FFF2-40B4-BE49-F238E27FC236}">
                <a16:creationId xmlns:a16="http://schemas.microsoft.com/office/drawing/2014/main" id="{5F707AF9-8D77-5628-42FD-D5D04B50F6E6}"/>
              </a:ext>
            </a:extLst>
          </p:cNvPr>
          <p:cNvGrpSpPr/>
          <p:nvPr/>
        </p:nvGrpSpPr>
        <p:grpSpPr>
          <a:xfrm>
            <a:off x="288317" y="4919422"/>
            <a:ext cx="800903" cy="673061"/>
            <a:chOff x="5901726" y="2851005"/>
            <a:chExt cx="1260161" cy="1059011"/>
          </a:xfrm>
          <a:solidFill>
            <a:srgbClr val="EF7598"/>
          </a:solidFill>
        </p:grpSpPr>
        <p:sp>
          <p:nvSpPr>
            <p:cNvPr id="26" name="Pentagon 122">
              <a:extLst>
                <a:ext uri="{FF2B5EF4-FFF2-40B4-BE49-F238E27FC236}">
                  <a16:creationId xmlns:a16="http://schemas.microsoft.com/office/drawing/2014/main" id="{EA7D269C-D216-EC27-3BD3-0CEE7CB0E8ED}"/>
                </a:ext>
              </a:extLst>
            </p:cNvPr>
            <p:cNvSpPr/>
            <p:nvPr/>
          </p:nvSpPr>
          <p:spPr>
            <a:xfrm>
              <a:off x="6302309" y="2851005"/>
              <a:ext cx="859578" cy="917601"/>
            </a:xfrm>
            <a:prstGeom prst="homePlate">
              <a:avLst>
                <a:gd name="adj" fmla="val 299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Round Single Corner Rectangle 123">
              <a:extLst>
                <a:ext uri="{FF2B5EF4-FFF2-40B4-BE49-F238E27FC236}">
                  <a16:creationId xmlns:a16="http://schemas.microsoft.com/office/drawing/2014/main" id="{6162E823-B8AD-F1A0-F84D-70DC21B68DA5}"/>
                </a:ext>
              </a:extLst>
            </p:cNvPr>
            <p:cNvSpPr/>
            <p:nvPr/>
          </p:nvSpPr>
          <p:spPr>
            <a:xfrm rot="5400000" flipH="1" flipV="1">
              <a:off x="5665105" y="3087628"/>
              <a:ext cx="917601" cy="444356"/>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5" name="Right Triangle 124">
              <a:extLst>
                <a:ext uri="{FF2B5EF4-FFF2-40B4-BE49-F238E27FC236}">
                  <a16:creationId xmlns:a16="http://schemas.microsoft.com/office/drawing/2014/main" id="{346E5185-AD6B-E20F-2A05-9CDBF125B7EC}"/>
                </a:ext>
              </a:extLst>
            </p:cNvPr>
            <p:cNvSpPr/>
            <p:nvPr/>
          </p:nvSpPr>
          <p:spPr>
            <a:xfrm rot="16200000" flipH="1">
              <a:off x="5940067" y="3730268"/>
              <a:ext cx="141407" cy="21809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026" name="Rectangle 90">
            <a:extLst>
              <a:ext uri="{FF2B5EF4-FFF2-40B4-BE49-F238E27FC236}">
                <a16:creationId xmlns:a16="http://schemas.microsoft.com/office/drawing/2014/main" id="{DA797FF0-1ED0-373D-BC3F-30C0391FFF43}"/>
              </a:ext>
            </a:extLst>
          </p:cNvPr>
          <p:cNvSpPr/>
          <p:nvPr/>
        </p:nvSpPr>
        <p:spPr>
          <a:xfrm flipH="1">
            <a:off x="6826447" y="2707636"/>
            <a:ext cx="4650980" cy="52797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lumMod val="95000"/>
                    <a:lumOff val="5000"/>
                  </a:schemeClr>
                </a:solidFill>
                <a:latin typeface="Calibri" panose="020F0502020204030204" pitchFamily="34" charset="0"/>
              </a:rPr>
              <a:t>Impianti di risalita e le attività connesse ai comprensori sciistici</a:t>
            </a:r>
            <a:endParaRPr lang="en-US" sz="1600" dirty="0"/>
          </a:p>
        </p:txBody>
      </p:sp>
      <p:sp>
        <p:nvSpPr>
          <p:cNvPr id="1027" name="Rectangle 90">
            <a:extLst>
              <a:ext uri="{FF2B5EF4-FFF2-40B4-BE49-F238E27FC236}">
                <a16:creationId xmlns:a16="http://schemas.microsoft.com/office/drawing/2014/main" id="{A4D86CC8-F02E-1D49-E245-B12ABF7D7788}"/>
              </a:ext>
            </a:extLst>
          </p:cNvPr>
          <p:cNvSpPr/>
          <p:nvPr/>
        </p:nvSpPr>
        <p:spPr>
          <a:xfrm flipH="1">
            <a:off x="6837865" y="3345065"/>
            <a:ext cx="4650980" cy="52797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lumMod val="95000"/>
                    <a:lumOff val="5000"/>
                  </a:schemeClr>
                </a:solidFill>
                <a:latin typeface="Calibri" panose="020F0502020204030204" pitchFamily="34" charset="0"/>
              </a:rPr>
              <a:t>Parchi tematici e acquatici</a:t>
            </a:r>
            <a:endParaRPr lang="en-US" sz="1600" dirty="0">
              <a:solidFill>
                <a:schemeClr val="tx1">
                  <a:lumMod val="95000"/>
                  <a:lumOff val="5000"/>
                </a:schemeClr>
              </a:solidFill>
              <a:latin typeface="Calibri" panose="020F0502020204030204" pitchFamily="34" charset="0"/>
            </a:endParaRPr>
          </a:p>
        </p:txBody>
      </p:sp>
      <p:sp>
        <p:nvSpPr>
          <p:cNvPr id="1028" name="Rectangle 90">
            <a:extLst>
              <a:ext uri="{FF2B5EF4-FFF2-40B4-BE49-F238E27FC236}">
                <a16:creationId xmlns:a16="http://schemas.microsoft.com/office/drawing/2014/main" id="{3011BC6E-705F-D199-3055-BB5D3041EB6A}"/>
              </a:ext>
            </a:extLst>
          </p:cNvPr>
          <p:cNvSpPr/>
          <p:nvPr/>
        </p:nvSpPr>
        <p:spPr>
          <a:xfrm flipH="1">
            <a:off x="6826447" y="4139112"/>
            <a:ext cx="4650980" cy="52797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lumMod val="95000"/>
                    <a:lumOff val="5000"/>
                  </a:schemeClr>
                </a:solidFill>
                <a:latin typeface="Calibri" panose="020F0502020204030204" pitchFamily="34" charset="0"/>
              </a:rPr>
              <a:t>Porti turistici</a:t>
            </a:r>
            <a:endParaRPr lang="en-US" sz="1600" dirty="0">
              <a:solidFill>
                <a:schemeClr val="tx1">
                  <a:lumMod val="95000"/>
                  <a:lumOff val="5000"/>
                </a:schemeClr>
              </a:solidFill>
              <a:latin typeface="Calibri" panose="020F0502020204030204" pitchFamily="34" charset="0"/>
            </a:endParaRPr>
          </a:p>
        </p:txBody>
      </p:sp>
      <p:sp>
        <p:nvSpPr>
          <p:cNvPr id="1029" name="Rectangle 90">
            <a:extLst>
              <a:ext uri="{FF2B5EF4-FFF2-40B4-BE49-F238E27FC236}">
                <a16:creationId xmlns:a16="http://schemas.microsoft.com/office/drawing/2014/main" id="{3AC9DB9C-68DA-2F03-0317-F91F25A5BE0E}"/>
              </a:ext>
            </a:extLst>
          </p:cNvPr>
          <p:cNvSpPr/>
          <p:nvPr/>
        </p:nvSpPr>
        <p:spPr>
          <a:xfrm flipH="1">
            <a:off x="6814069" y="4841081"/>
            <a:ext cx="4620711" cy="52797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lumMod val="95000"/>
                    <a:lumOff val="5000"/>
                  </a:schemeClr>
                </a:solidFill>
                <a:latin typeface="Calibri" panose="020F0502020204030204" pitchFamily="34" charset="0"/>
              </a:rPr>
              <a:t>Terme</a:t>
            </a:r>
            <a:endParaRPr lang="en-US" sz="1600" dirty="0">
              <a:solidFill>
                <a:schemeClr val="tx1">
                  <a:lumMod val="95000"/>
                  <a:lumOff val="5000"/>
                </a:schemeClr>
              </a:solidFill>
              <a:latin typeface="Calibri" panose="020F0502020204030204" pitchFamily="34" charset="0"/>
            </a:endParaRPr>
          </a:p>
        </p:txBody>
      </p:sp>
      <p:grpSp>
        <p:nvGrpSpPr>
          <p:cNvPr id="1030" name="Group 121">
            <a:extLst>
              <a:ext uri="{FF2B5EF4-FFF2-40B4-BE49-F238E27FC236}">
                <a16:creationId xmlns:a16="http://schemas.microsoft.com/office/drawing/2014/main" id="{06CE59D5-08C7-1D8C-BFD4-DE714D8897EC}"/>
              </a:ext>
            </a:extLst>
          </p:cNvPr>
          <p:cNvGrpSpPr/>
          <p:nvPr/>
        </p:nvGrpSpPr>
        <p:grpSpPr>
          <a:xfrm>
            <a:off x="276140" y="1847395"/>
            <a:ext cx="796150" cy="673061"/>
            <a:chOff x="5901726" y="2851005"/>
            <a:chExt cx="1252683" cy="1059011"/>
          </a:xfrm>
          <a:solidFill>
            <a:srgbClr val="007859"/>
          </a:solidFill>
        </p:grpSpPr>
        <p:sp>
          <p:nvSpPr>
            <p:cNvPr id="1036" name="Pentagon 122">
              <a:extLst>
                <a:ext uri="{FF2B5EF4-FFF2-40B4-BE49-F238E27FC236}">
                  <a16:creationId xmlns:a16="http://schemas.microsoft.com/office/drawing/2014/main" id="{4D9376E5-A90D-0D2E-61C4-F64A9A108136}"/>
                </a:ext>
              </a:extLst>
            </p:cNvPr>
            <p:cNvSpPr/>
            <p:nvPr/>
          </p:nvSpPr>
          <p:spPr>
            <a:xfrm>
              <a:off x="6294831" y="2865731"/>
              <a:ext cx="859578" cy="917601"/>
            </a:xfrm>
            <a:prstGeom prst="homePlate">
              <a:avLst>
                <a:gd name="adj" fmla="val 299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37" name="Round Single Corner Rectangle 123">
              <a:extLst>
                <a:ext uri="{FF2B5EF4-FFF2-40B4-BE49-F238E27FC236}">
                  <a16:creationId xmlns:a16="http://schemas.microsoft.com/office/drawing/2014/main" id="{1E641539-321F-D661-B268-6650CF1E4ED9}"/>
                </a:ext>
              </a:extLst>
            </p:cNvPr>
            <p:cNvSpPr/>
            <p:nvPr/>
          </p:nvSpPr>
          <p:spPr>
            <a:xfrm rot="5400000" flipH="1" flipV="1">
              <a:off x="5665105" y="3087628"/>
              <a:ext cx="917601" cy="444356"/>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44" name="Right Triangle 124">
              <a:extLst>
                <a:ext uri="{FF2B5EF4-FFF2-40B4-BE49-F238E27FC236}">
                  <a16:creationId xmlns:a16="http://schemas.microsoft.com/office/drawing/2014/main" id="{FE6C4D89-E027-89F0-055C-D06A61E75511}"/>
                </a:ext>
              </a:extLst>
            </p:cNvPr>
            <p:cNvSpPr/>
            <p:nvPr/>
          </p:nvSpPr>
          <p:spPr>
            <a:xfrm rot="16200000" flipH="1">
              <a:off x="5940067" y="3730268"/>
              <a:ext cx="141407" cy="21809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pic>
        <p:nvPicPr>
          <p:cNvPr id="1050" name="Elemento grafico 1049" descr="Nuoto con riempimento a tinta unita">
            <a:extLst>
              <a:ext uri="{FF2B5EF4-FFF2-40B4-BE49-F238E27FC236}">
                <a16:creationId xmlns:a16="http://schemas.microsoft.com/office/drawing/2014/main" id="{C5B58995-C760-A56B-22B3-1B8009234F6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45381" y="3413038"/>
            <a:ext cx="563418" cy="563418"/>
          </a:xfrm>
          <a:prstGeom prst="rect">
            <a:avLst/>
          </a:prstGeom>
        </p:spPr>
      </p:pic>
      <p:pic>
        <p:nvPicPr>
          <p:cNvPr id="1053" name="Elemento grafico 1052" descr="Barca a vela con riempimento a tinta unita">
            <a:extLst>
              <a:ext uri="{FF2B5EF4-FFF2-40B4-BE49-F238E27FC236}">
                <a16:creationId xmlns:a16="http://schemas.microsoft.com/office/drawing/2014/main" id="{AE04A286-F4A5-128F-37ED-785C821594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45381" y="4067396"/>
            <a:ext cx="633559" cy="633559"/>
          </a:xfrm>
          <a:prstGeom prst="rect">
            <a:avLst/>
          </a:prstGeom>
        </p:spPr>
      </p:pic>
      <p:pic>
        <p:nvPicPr>
          <p:cNvPr id="1055" name="Elemento grafico 1054" descr="Sci di fondo con riempimento a tinta unita">
            <a:extLst>
              <a:ext uri="{FF2B5EF4-FFF2-40B4-BE49-F238E27FC236}">
                <a16:creationId xmlns:a16="http://schemas.microsoft.com/office/drawing/2014/main" id="{0821D9EC-4932-859B-7590-6C403E17F8B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14069" y="2716497"/>
            <a:ext cx="527972" cy="527972"/>
          </a:xfrm>
          <a:prstGeom prst="rect">
            <a:avLst/>
          </a:prstGeom>
        </p:spPr>
      </p:pic>
      <p:pic>
        <p:nvPicPr>
          <p:cNvPr id="1057" name="Elemento grafico 1056" descr="Funivia con riempimento a tinta unita">
            <a:extLst>
              <a:ext uri="{FF2B5EF4-FFF2-40B4-BE49-F238E27FC236}">
                <a16:creationId xmlns:a16="http://schemas.microsoft.com/office/drawing/2014/main" id="{54CD9D9F-D7AF-BD1E-B1AE-4A77A2241E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010208" y="2784024"/>
            <a:ext cx="449988" cy="449988"/>
          </a:xfrm>
          <a:prstGeom prst="rect">
            <a:avLst/>
          </a:prstGeom>
        </p:spPr>
      </p:pic>
      <p:pic>
        <p:nvPicPr>
          <p:cNvPr id="1059" name="Elemento grafico 1058" descr="Fontana con riempimento a tinta unita">
            <a:extLst>
              <a:ext uri="{FF2B5EF4-FFF2-40B4-BE49-F238E27FC236}">
                <a16:creationId xmlns:a16="http://schemas.microsoft.com/office/drawing/2014/main" id="{57450508-D8EF-F999-1C45-E01967FA09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54524" y="4879259"/>
            <a:ext cx="415271" cy="415271"/>
          </a:xfrm>
          <a:prstGeom prst="rect">
            <a:avLst/>
          </a:prstGeom>
        </p:spPr>
      </p:pic>
      <p:pic>
        <p:nvPicPr>
          <p:cNvPr id="1061" name="Elemento grafico 1060" descr="Badge 1 contorno">
            <a:extLst>
              <a:ext uri="{FF2B5EF4-FFF2-40B4-BE49-F238E27FC236}">
                <a16:creationId xmlns:a16="http://schemas.microsoft.com/office/drawing/2014/main" id="{2343DC3C-38E7-B226-C052-0F0C97CEA0D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9141" y="1799355"/>
            <a:ext cx="707731" cy="707731"/>
          </a:xfrm>
          <a:prstGeom prst="rect">
            <a:avLst/>
          </a:prstGeom>
        </p:spPr>
      </p:pic>
      <p:pic>
        <p:nvPicPr>
          <p:cNvPr id="17" name="Elemento grafico 16" descr="Badge contorno">
            <a:extLst>
              <a:ext uri="{FF2B5EF4-FFF2-40B4-BE49-F238E27FC236}">
                <a16:creationId xmlns:a16="http://schemas.microsoft.com/office/drawing/2014/main" id="{1E0B3243-6419-05E3-56DD-C3D010B5C20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09396" y="2597375"/>
            <a:ext cx="712156" cy="712156"/>
          </a:xfrm>
          <a:prstGeom prst="rect">
            <a:avLst/>
          </a:prstGeom>
        </p:spPr>
      </p:pic>
      <p:pic>
        <p:nvPicPr>
          <p:cNvPr id="19" name="Elemento grafico 18" descr="Badge 3 contorno">
            <a:extLst>
              <a:ext uri="{FF2B5EF4-FFF2-40B4-BE49-F238E27FC236}">
                <a16:creationId xmlns:a16="http://schemas.microsoft.com/office/drawing/2014/main" id="{D6405CBE-04AA-E3C2-3E08-36EE1624B7F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57752" y="3790794"/>
            <a:ext cx="712156" cy="712156"/>
          </a:xfrm>
          <a:prstGeom prst="rect">
            <a:avLst/>
          </a:prstGeom>
        </p:spPr>
      </p:pic>
      <p:pic>
        <p:nvPicPr>
          <p:cNvPr id="21" name="Elemento grafico 20" descr="Badge 4 contorno">
            <a:extLst>
              <a:ext uri="{FF2B5EF4-FFF2-40B4-BE49-F238E27FC236}">
                <a16:creationId xmlns:a16="http://schemas.microsoft.com/office/drawing/2014/main" id="{29FFFEC1-B43B-7196-1152-9887829A9D3F}"/>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00757" y="4877719"/>
            <a:ext cx="653698" cy="653698"/>
          </a:xfrm>
          <a:prstGeom prst="rect">
            <a:avLst/>
          </a:prstGeom>
        </p:spPr>
      </p:pic>
      <p:sp>
        <p:nvSpPr>
          <p:cNvPr id="23" name="CasellaDiTesto 22">
            <a:extLst>
              <a:ext uri="{FF2B5EF4-FFF2-40B4-BE49-F238E27FC236}">
                <a16:creationId xmlns:a16="http://schemas.microsoft.com/office/drawing/2014/main" id="{9D6F8E8A-7B41-8171-9105-FEC70798CFBF}"/>
              </a:ext>
            </a:extLst>
          </p:cNvPr>
          <p:cNvSpPr txBox="1"/>
          <p:nvPr/>
        </p:nvSpPr>
        <p:spPr>
          <a:xfrm>
            <a:off x="159180" y="6107350"/>
            <a:ext cx="11781950" cy="646331"/>
          </a:xfrm>
          <a:prstGeom prst="rect">
            <a:avLst/>
          </a:prstGeom>
          <a:noFill/>
        </p:spPr>
        <p:txBody>
          <a:bodyPr wrap="square">
            <a:spAutoFit/>
          </a:bodyPr>
          <a:lstStyle/>
          <a:p>
            <a:r>
              <a:rPr lang="it-IT" sz="1200" dirty="0"/>
              <a:t>I progetti di investimento realizzati dalle </a:t>
            </a:r>
            <a:r>
              <a:rPr lang="it-IT" sz="1200" b="1" dirty="0"/>
              <a:t>eventuali imprese aderenti </a:t>
            </a:r>
            <a:r>
              <a:rPr lang="it-IT" sz="1200" dirty="0"/>
              <a:t>possono riguardare, </a:t>
            </a:r>
            <a:r>
              <a:rPr lang="it-IT" sz="1200" u="sng" dirty="0"/>
              <a:t>in aggiunta alle categorie di cui sopra </a:t>
            </a:r>
            <a:r>
              <a:rPr lang="it-IT" sz="1200" dirty="0"/>
              <a:t>la realizzazione di interventi volti al potenziamento e al miglioramento delle attività integrative, dei servizi di supporto alla fruizione del prodotto turistico e delle attività commerciali. Tali interventi possono essere svolti anche dal </a:t>
            </a:r>
            <a:r>
              <a:rPr lang="it-IT" sz="1200" b="1" dirty="0"/>
              <a:t>proponente</a:t>
            </a:r>
            <a:r>
              <a:rPr lang="it-IT" sz="1200" dirty="0"/>
              <a:t> se inseriti in progetti specifici all’interno del medesimo programma.</a:t>
            </a:r>
          </a:p>
        </p:txBody>
      </p:sp>
      <p:sp>
        <p:nvSpPr>
          <p:cNvPr id="2" name="CasellaDiTesto 1">
            <a:extLst>
              <a:ext uri="{FF2B5EF4-FFF2-40B4-BE49-F238E27FC236}">
                <a16:creationId xmlns:a16="http://schemas.microsoft.com/office/drawing/2014/main" id="{D08BCEFC-E928-E8BF-D7EB-5F39B448E973}"/>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1063593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5">
            <a:extLst>
              <a:ext uri="{FF2B5EF4-FFF2-40B4-BE49-F238E27FC236}">
                <a16:creationId xmlns:a16="http://schemas.microsoft.com/office/drawing/2014/main" id="{83467937-485E-8CB0-39A9-A66692043643}"/>
              </a:ext>
            </a:extLst>
          </p:cNvPr>
          <p:cNvSpPr/>
          <p:nvPr/>
        </p:nvSpPr>
        <p:spPr>
          <a:xfrm flipH="1">
            <a:off x="375532" y="1875838"/>
            <a:ext cx="11151449" cy="70341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28" name="Immagine 27">
            <a:extLst>
              <a:ext uri="{FF2B5EF4-FFF2-40B4-BE49-F238E27FC236}">
                <a16:creationId xmlns:a16="http://schemas.microsoft.com/office/drawing/2014/main" id="{78496188-4737-4595-9C3E-765DA57145B8}"/>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10897224" y="28488"/>
            <a:ext cx="981158" cy="601132"/>
          </a:xfrm>
          <a:prstGeom prst="rect">
            <a:avLst/>
          </a:prstGeom>
        </p:spPr>
      </p:pic>
      <p:sp>
        <p:nvSpPr>
          <p:cNvPr id="5" name="Titolo 1">
            <a:extLst>
              <a:ext uri="{FF2B5EF4-FFF2-40B4-BE49-F238E27FC236}">
                <a16:creationId xmlns:a16="http://schemas.microsoft.com/office/drawing/2014/main" id="{DC53906D-6FB5-169D-F2AB-8F86E5F88586}"/>
              </a:ext>
            </a:extLst>
          </p:cNvPr>
          <p:cNvSpPr txBox="1">
            <a:spLocks/>
          </p:cNvSpPr>
          <p:nvPr/>
        </p:nvSpPr>
        <p:spPr>
          <a:xfrm>
            <a:off x="309141" y="362996"/>
            <a:ext cx="10763290" cy="6666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TURISTICI </a:t>
            </a:r>
            <a:r>
              <a:rPr lang="it-IT" sz="2800" kern="0" dirty="0">
                <a:solidFill>
                  <a:srgbClr val="FFFF00"/>
                </a:solidFill>
                <a:latin typeface="DINPro-Light" panose="02000504040000020003" pitchFamily="50" charset="0"/>
                <a:ea typeface="+mn-ea"/>
                <a:cs typeface="+mn-cs"/>
              </a:rPr>
              <a:t>(Sportello chiuso temporaneamente dal 1.07.25)</a:t>
            </a:r>
            <a:endParaRPr lang="it-IT" sz="2800" kern="0" dirty="0">
              <a:solidFill>
                <a:srgbClr val="FFFFFF"/>
              </a:solidFill>
              <a:latin typeface="DINPro-Light" panose="02000504040000020003" pitchFamily="50" charset="0"/>
              <a:ea typeface="+mn-ea"/>
              <a:cs typeface="+mn-cs"/>
            </a:endParaRPr>
          </a:p>
          <a:p>
            <a:pPr>
              <a:lnSpc>
                <a:spcPct val="100000"/>
              </a:lnSpc>
            </a:pPr>
            <a:r>
              <a:rPr lang="it-IT" sz="1800" b="1" dirty="0">
                <a:solidFill>
                  <a:schemeClr val="bg1"/>
                </a:solidFill>
                <a:latin typeface="+mn-lt"/>
                <a:ea typeface="+mn-ea"/>
                <a:cs typeface="+mn-cs"/>
              </a:rPr>
              <a:t>Condizione per investimenti multipli </a:t>
            </a:r>
            <a:r>
              <a:rPr lang="it-IT" sz="1800" b="1" i="1" dirty="0">
                <a:solidFill>
                  <a:schemeClr val="bg1"/>
                </a:solidFill>
                <a:latin typeface="+mn-lt"/>
                <a:ea typeface="+mn-ea"/>
                <a:cs typeface="+mn-cs"/>
              </a:rPr>
              <a:t>(modifiche introdotte DM 6.11.24)</a:t>
            </a:r>
          </a:p>
        </p:txBody>
      </p:sp>
      <p:sp>
        <p:nvSpPr>
          <p:cNvPr id="3" name="Rectangle 90">
            <a:extLst>
              <a:ext uri="{FF2B5EF4-FFF2-40B4-BE49-F238E27FC236}">
                <a16:creationId xmlns:a16="http://schemas.microsoft.com/office/drawing/2014/main" id="{DD9DA0F8-F72E-1F9A-04A2-DEB1C2D173B6}"/>
              </a:ext>
            </a:extLst>
          </p:cNvPr>
          <p:cNvSpPr/>
          <p:nvPr/>
        </p:nvSpPr>
        <p:spPr>
          <a:xfrm flipH="1">
            <a:off x="431415" y="3854246"/>
            <a:ext cx="11102636" cy="96550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it-IT" sz="1800" b="0" i="0" u="none" strike="noStrike" baseline="0" dirty="0">
              <a:solidFill>
                <a:srgbClr val="000000"/>
              </a:solidFill>
              <a:latin typeface="Times New Roman" panose="02020603050405020304" pitchFamily="18" charset="0"/>
            </a:endParaRPr>
          </a:p>
          <a:p>
            <a:endParaRPr lang="it-IT" sz="1800" b="0" i="0" u="none" strike="noStrike" baseline="0" dirty="0">
              <a:solidFill>
                <a:srgbClr val="000000"/>
              </a:solidFill>
              <a:latin typeface="Times New Roman" panose="02020603050405020304" pitchFamily="18" charset="0"/>
            </a:endParaRPr>
          </a:p>
        </p:txBody>
      </p:sp>
      <p:sp>
        <p:nvSpPr>
          <p:cNvPr id="12" name="Rectangle 95">
            <a:extLst>
              <a:ext uri="{FF2B5EF4-FFF2-40B4-BE49-F238E27FC236}">
                <a16:creationId xmlns:a16="http://schemas.microsoft.com/office/drawing/2014/main" id="{463EA356-67FB-CCB7-1E66-1D39A03D9E64}"/>
              </a:ext>
            </a:extLst>
          </p:cNvPr>
          <p:cNvSpPr/>
          <p:nvPr/>
        </p:nvSpPr>
        <p:spPr>
          <a:xfrm flipH="1">
            <a:off x="414748" y="2767423"/>
            <a:ext cx="11148012" cy="74748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13" name="Group 121">
            <a:extLst>
              <a:ext uri="{FF2B5EF4-FFF2-40B4-BE49-F238E27FC236}">
                <a16:creationId xmlns:a16="http://schemas.microsoft.com/office/drawing/2014/main" id="{41E8CBF7-D797-4BA9-BA16-3A5FFFDBAB44}"/>
              </a:ext>
            </a:extLst>
          </p:cNvPr>
          <p:cNvGrpSpPr/>
          <p:nvPr/>
        </p:nvGrpSpPr>
        <p:grpSpPr>
          <a:xfrm>
            <a:off x="276393" y="2761030"/>
            <a:ext cx="828725" cy="673061"/>
            <a:chOff x="5901726" y="2851005"/>
            <a:chExt cx="1303937" cy="1059011"/>
          </a:xfrm>
        </p:grpSpPr>
        <p:sp>
          <p:nvSpPr>
            <p:cNvPr id="14" name="Pentagon 122">
              <a:extLst>
                <a:ext uri="{FF2B5EF4-FFF2-40B4-BE49-F238E27FC236}">
                  <a16:creationId xmlns:a16="http://schemas.microsoft.com/office/drawing/2014/main" id="{C743E767-592C-2331-0918-65ACA5CE1996}"/>
                </a:ext>
              </a:extLst>
            </p:cNvPr>
            <p:cNvSpPr/>
            <p:nvPr/>
          </p:nvSpPr>
          <p:spPr>
            <a:xfrm>
              <a:off x="6346085" y="2851006"/>
              <a:ext cx="859578" cy="917601"/>
            </a:xfrm>
            <a:prstGeom prst="homePlate">
              <a:avLst>
                <a:gd name="adj" fmla="val 29931"/>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Round Single Corner Rectangle 123">
              <a:extLst>
                <a:ext uri="{FF2B5EF4-FFF2-40B4-BE49-F238E27FC236}">
                  <a16:creationId xmlns:a16="http://schemas.microsoft.com/office/drawing/2014/main" id="{ECBD351F-A6AE-5E57-8DDD-9B4C47352C48}"/>
                </a:ext>
              </a:extLst>
            </p:cNvPr>
            <p:cNvSpPr/>
            <p:nvPr/>
          </p:nvSpPr>
          <p:spPr>
            <a:xfrm rot="5400000" flipH="1" flipV="1">
              <a:off x="5665105" y="3087628"/>
              <a:ext cx="917601" cy="444356"/>
            </a:xfrm>
            <a:prstGeom prst="round1Rect">
              <a:avLst/>
            </a:prstGeom>
            <a:solidFill>
              <a:srgbClr val="A8C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Right Triangle 124">
              <a:extLst>
                <a:ext uri="{FF2B5EF4-FFF2-40B4-BE49-F238E27FC236}">
                  <a16:creationId xmlns:a16="http://schemas.microsoft.com/office/drawing/2014/main" id="{3CB8865C-600D-C89A-67B9-79397E75BA25}"/>
                </a:ext>
              </a:extLst>
            </p:cNvPr>
            <p:cNvSpPr/>
            <p:nvPr/>
          </p:nvSpPr>
          <p:spPr>
            <a:xfrm rot="16200000" flipH="1">
              <a:off x="5940067" y="3730268"/>
              <a:ext cx="141407" cy="218090"/>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grpSp>
        <p:nvGrpSpPr>
          <p:cNvPr id="25" name="Group 129">
            <a:extLst>
              <a:ext uri="{FF2B5EF4-FFF2-40B4-BE49-F238E27FC236}">
                <a16:creationId xmlns:a16="http://schemas.microsoft.com/office/drawing/2014/main" id="{4BBF49AA-7C8B-7E10-94C9-8188B5F3C68E}"/>
              </a:ext>
            </a:extLst>
          </p:cNvPr>
          <p:cNvGrpSpPr/>
          <p:nvPr/>
        </p:nvGrpSpPr>
        <p:grpSpPr>
          <a:xfrm>
            <a:off x="294905" y="3863559"/>
            <a:ext cx="828725" cy="673061"/>
            <a:chOff x="5901726" y="2851005"/>
            <a:chExt cx="1303937" cy="1059011"/>
          </a:xfrm>
          <a:solidFill>
            <a:srgbClr val="F28D2C"/>
          </a:solidFill>
        </p:grpSpPr>
        <p:sp>
          <p:nvSpPr>
            <p:cNvPr id="29" name="Pentagon 130">
              <a:extLst>
                <a:ext uri="{FF2B5EF4-FFF2-40B4-BE49-F238E27FC236}">
                  <a16:creationId xmlns:a16="http://schemas.microsoft.com/office/drawing/2014/main" id="{F8DE0A94-8EF4-EE0C-0736-31C6A60CDA98}"/>
                </a:ext>
              </a:extLst>
            </p:cNvPr>
            <p:cNvSpPr/>
            <p:nvPr/>
          </p:nvSpPr>
          <p:spPr>
            <a:xfrm>
              <a:off x="6346085" y="2851006"/>
              <a:ext cx="859578" cy="917601"/>
            </a:xfrm>
            <a:prstGeom prst="homePlate">
              <a:avLst>
                <a:gd name="adj" fmla="val 299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ound Single Corner Rectangle 131">
              <a:extLst>
                <a:ext uri="{FF2B5EF4-FFF2-40B4-BE49-F238E27FC236}">
                  <a16:creationId xmlns:a16="http://schemas.microsoft.com/office/drawing/2014/main" id="{5A1A6143-F2B4-AD59-DBB7-88682F370011}"/>
                </a:ext>
              </a:extLst>
            </p:cNvPr>
            <p:cNvSpPr/>
            <p:nvPr/>
          </p:nvSpPr>
          <p:spPr>
            <a:xfrm rot="5400000" flipH="1" flipV="1">
              <a:off x="5665105" y="3087628"/>
              <a:ext cx="917601" cy="444356"/>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Right Triangle 132">
              <a:extLst>
                <a:ext uri="{FF2B5EF4-FFF2-40B4-BE49-F238E27FC236}">
                  <a16:creationId xmlns:a16="http://schemas.microsoft.com/office/drawing/2014/main" id="{7D9164C3-A3FA-B8C3-84A7-6DCBCC4107D8}"/>
                </a:ext>
              </a:extLst>
            </p:cNvPr>
            <p:cNvSpPr/>
            <p:nvPr/>
          </p:nvSpPr>
          <p:spPr>
            <a:xfrm rot="16200000" flipH="1">
              <a:off x="5940067" y="3730268"/>
              <a:ext cx="141407" cy="21809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4" name="CasellaDiTesto 3">
            <a:extLst>
              <a:ext uri="{FF2B5EF4-FFF2-40B4-BE49-F238E27FC236}">
                <a16:creationId xmlns:a16="http://schemas.microsoft.com/office/drawing/2014/main" id="{EEC6C3EC-F336-9E4D-8418-3AF3641A5E3D}"/>
              </a:ext>
            </a:extLst>
          </p:cNvPr>
          <p:cNvSpPr txBox="1"/>
          <p:nvPr/>
        </p:nvSpPr>
        <p:spPr>
          <a:xfrm>
            <a:off x="1160462" y="1895729"/>
            <a:ext cx="10255683" cy="584775"/>
          </a:xfrm>
          <a:prstGeom prst="rect">
            <a:avLst/>
          </a:prstGeom>
          <a:noFill/>
        </p:spPr>
        <p:txBody>
          <a:bodyPr wrap="square">
            <a:spAutoFit/>
          </a:bodyPr>
          <a:lstStyle/>
          <a:p>
            <a:pPr algn="just"/>
            <a:r>
              <a:rPr lang="it-IT" sz="1600" b="1" dirty="0">
                <a:solidFill>
                  <a:schemeClr val="tx1">
                    <a:lumMod val="95000"/>
                    <a:lumOff val="5000"/>
                  </a:schemeClr>
                </a:solidFill>
                <a:latin typeface="Calibri" panose="020F0502020204030204" pitchFamily="34" charset="0"/>
              </a:rPr>
              <a:t>I progetti d’investimento sono realizzati dalla medesima impresa ovvero da più imprese facenti parte del medesimo gruppo imprenditoriale</a:t>
            </a:r>
          </a:p>
        </p:txBody>
      </p:sp>
      <p:sp>
        <p:nvSpPr>
          <p:cNvPr id="6" name="CasellaDiTesto 5">
            <a:extLst>
              <a:ext uri="{FF2B5EF4-FFF2-40B4-BE49-F238E27FC236}">
                <a16:creationId xmlns:a16="http://schemas.microsoft.com/office/drawing/2014/main" id="{4A37E7E4-5240-9B46-7DCA-9A5D465EBC7E}"/>
              </a:ext>
            </a:extLst>
          </p:cNvPr>
          <p:cNvSpPr txBox="1"/>
          <p:nvPr/>
        </p:nvSpPr>
        <p:spPr>
          <a:xfrm>
            <a:off x="1178500" y="2786429"/>
            <a:ext cx="10454692" cy="584775"/>
          </a:xfrm>
          <a:prstGeom prst="rect">
            <a:avLst/>
          </a:prstGeom>
          <a:noFill/>
        </p:spPr>
        <p:txBody>
          <a:bodyPr wrap="square">
            <a:spAutoFit/>
          </a:bodyPr>
          <a:lstStyle/>
          <a:p>
            <a:pPr algn="just">
              <a:spcAft>
                <a:spcPts val="600"/>
              </a:spcAft>
              <a:tabLst>
                <a:tab pos="811530" algn="r"/>
              </a:tabLst>
            </a:pPr>
            <a:r>
              <a:rPr lang="it-IT" sz="1600" b="1" dirty="0">
                <a:solidFill>
                  <a:schemeClr val="tx1">
                    <a:lumMod val="95000"/>
                    <a:lumOff val="5000"/>
                  </a:schemeClr>
                </a:solidFill>
                <a:latin typeface="Calibri" panose="020F0502020204030204" pitchFamily="34" charset="0"/>
              </a:rPr>
              <a:t>I progetti d’investimento sono realizzati da più imprese che non fanno parte dello stesso gruppo e sono volti a sviluppare sul territorio nazionale una ben individuata e caratterizzante tipologia di offerta turistica tematizzata</a:t>
            </a:r>
          </a:p>
        </p:txBody>
      </p:sp>
      <p:sp>
        <p:nvSpPr>
          <p:cNvPr id="9" name="CasellaDiTesto 8">
            <a:extLst>
              <a:ext uri="{FF2B5EF4-FFF2-40B4-BE49-F238E27FC236}">
                <a16:creationId xmlns:a16="http://schemas.microsoft.com/office/drawing/2014/main" id="{C5BF1E79-4925-12EF-AC15-4E1AE5EDD5F0}"/>
              </a:ext>
            </a:extLst>
          </p:cNvPr>
          <p:cNvSpPr txBox="1"/>
          <p:nvPr/>
        </p:nvSpPr>
        <p:spPr>
          <a:xfrm>
            <a:off x="1160462" y="3886054"/>
            <a:ext cx="10447252" cy="830997"/>
          </a:xfrm>
          <a:prstGeom prst="rect">
            <a:avLst/>
          </a:prstGeom>
          <a:noFill/>
        </p:spPr>
        <p:txBody>
          <a:bodyPr wrap="square">
            <a:spAutoFit/>
          </a:bodyPr>
          <a:lstStyle/>
          <a:p>
            <a:pPr algn="just"/>
            <a:r>
              <a:rPr lang="it-IT" sz="1200" b="1" dirty="0">
                <a:solidFill>
                  <a:srgbClr val="000000"/>
                </a:solidFill>
              </a:rPr>
              <a:t> </a:t>
            </a:r>
            <a:r>
              <a:rPr lang="it-IT" sz="1600" b="1" dirty="0">
                <a:solidFill>
                  <a:schemeClr val="tx1">
                    <a:lumMod val="95000"/>
                    <a:lumOff val="5000"/>
                  </a:schemeClr>
                </a:solidFill>
                <a:latin typeface="Calibri" panose="020F0502020204030204" pitchFamily="34" charset="0"/>
              </a:rPr>
              <a:t>I progetti d’investimento sono realizzati da più imprese che non fanno parte dello stesso gruppo e che sono in grado di dimostrare la sussistenza di concreti collegamenti funzionali al perseguimento di comuni obiettivi di sviluppo e posizionamento nel mercato</a:t>
            </a:r>
            <a:endParaRPr lang="it-IT" sz="1400" dirty="0">
              <a:solidFill>
                <a:srgbClr val="000000"/>
              </a:solidFill>
            </a:endParaRPr>
          </a:p>
        </p:txBody>
      </p:sp>
      <p:grpSp>
        <p:nvGrpSpPr>
          <p:cNvPr id="1030" name="Group 121">
            <a:extLst>
              <a:ext uri="{FF2B5EF4-FFF2-40B4-BE49-F238E27FC236}">
                <a16:creationId xmlns:a16="http://schemas.microsoft.com/office/drawing/2014/main" id="{06CE59D5-08C7-1D8C-BFD4-DE714D8897EC}"/>
              </a:ext>
            </a:extLst>
          </p:cNvPr>
          <p:cNvGrpSpPr/>
          <p:nvPr/>
        </p:nvGrpSpPr>
        <p:grpSpPr>
          <a:xfrm>
            <a:off x="276140" y="1847395"/>
            <a:ext cx="796150" cy="673061"/>
            <a:chOff x="5901726" y="2851005"/>
            <a:chExt cx="1252683" cy="1059011"/>
          </a:xfrm>
          <a:solidFill>
            <a:srgbClr val="EF7598"/>
          </a:solidFill>
        </p:grpSpPr>
        <p:sp>
          <p:nvSpPr>
            <p:cNvPr id="1036" name="Pentagon 122">
              <a:extLst>
                <a:ext uri="{FF2B5EF4-FFF2-40B4-BE49-F238E27FC236}">
                  <a16:creationId xmlns:a16="http://schemas.microsoft.com/office/drawing/2014/main" id="{4D9376E5-A90D-0D2E-61C4-F64A9A108136}"/>
                </a:ext>
              </a:extLst>
            </p:cNvPr>
            <p:cNvSpPr/>
            <p:nvPr/>
          </p:nvSpPr>
          <p:spPr>
            <a:xfrm>
              <a:off x="6294831" y="2865731"/>
              <a:ext cx="859578" cy="917601"/>
            </a:xfrm>
            <a:prstGeom prst="homePlate">
              <a:avLst>
                <a:gd name="adj" fmla="val 299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37" name="Round Single Corner Rectangle 123">
              <a:extLst>
                <a:ext uri="{FF2B5EF4-FFF2-40B4-BE49-F238E27FC236}">
                  <a16:creationId xmlns:a16="http://schemas.microsoft.com/office/drawing/2014/main" id="{1E641539-321F-D661-B268-6650CF1E4ED9}"/>
                </a:ext>
              </a:extLst>
            </p:cNvPr>
            <p:cNvSpPr/>
            <p:nvPr/>
          </p:nvSpPr>
          <p:spPr>
            <a:xfrm rot="5400000" flipH="1" flipV="1">
              <a:off x="5665105" y="3087628"/>
              <a:ext cx="917601" cy="444356"/>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44" name="Right Triangle 124">
              <a:extLst>
                <a:ext uri="{FF2B5EF4-FFF2-40B4-BE49-F238E27FC236}">
                  <a16:creationId xmlns:a16="http://schemas.microsoft.com/office/drawing/2014/main" id="{FE6C4D89-E027-89F0-055C-D06A61E75511}"/>
                </a:ext>
              </a:extLst>
            </p:cNvPr>
            <p:cNvSpPr/>
            <p:nvPr/>
          </p:nvSpPr>
          <p:spPr>
            <a:xfrm rot="16200000" flipH="1">
              <a:off x="5940067" y="3730268"/>
              <a:ext cx="141407" cy="21809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pic>
        <p:nvPicPr>
          <p:cNvPr id="1061" name="Elemento grafico 1060" descr="Badge 1 contorno">
            <a:extLst>
              <a:ext uri="{FF2B5EF4-FFF2-40B4-BE49-F238E27FC236}">
                <a16:creationId xmlns:a16="http://schemas.microsoft.com/office/drawing/2014/main" id="{2343DC3C-38E7-B226-C052-0F0C97CEA0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9141" y="1799355"/>
            <a:ext cx="707731" cy="707731"/>
          </a:xfrm>
          <a:prstGeom prst="rect">
            <a:avLst/>
          </a:prstGeom>
        </p:spPr>
      </p:pic>
      <p:pic>
        <p:nvPicPr>
          <p:cNvPr id="17" name="Elemento grafico 16" descr="Badge contorno">
            <a:extLst>
              <a:ext uri="{FF2B5EF4-FFF2-40B4-BE49-F238E27FC236}">
                <a16:creationId xmlns:a16="http://schemas.microsoft.com/office/drawing/2014/main" id="{1E0B3243-6419-05E3-56DD-C3D010B5C20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9141" y="2699063"/>
            <a:ext cx="712156" cy="712156"/>
          </a:xfrm>
          <a:prstGeom prst="rect">
            <a:avLst/>
          </a:prstGeom>
        </p:spPr>
      </p:pic>
      <p:pic>
        <p:nvPicPr>
          <p:cNvPr id="19" name="Elemento grafico 18" descr="Badge 3 contorno">
            <a:extLst>
              <a:ext uri="{FF2B5EF4-FFF2-40B4-BE49-F238E27FC236}">
                <a16:creationId xmlns:a16="http://schemas.microsoft.com/office/drawing/2014/main" id="{D6405CBE-04AA-E3C2-3E08-36EE1624B7F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7752" y="3790794"/>
            <a:ext cx="712156" cy="712156"/>
          </a:xfrm>
          <a:prstGeom prst="rect">
            <a:avLst/>
          </a:prstGeom>
        </p:spPr>
      </p:pic>
      <p:sp>
        <p:nvSpPr>
          <p:cNvPr id="7" name="CasellaDiTesto 6">
            <a:extLst>
              <a:ext uri="{FF2B5EF4-FFF2-40B4-BE49-F238E27FC236}">
                <a16:creationId xmlns:a16="http://schemas.microsoft.com/office/drawing/2014/main" id="{A08E4A8E-3A25-1775-26CD-DB30412D5F03}"/>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Tree>
    <p:extLst>
      <p:ext uri="{BB962C8B-B14F-4D97-AF65-F5344CB8AC3E}">
        <p14:creationId xmlns:p14="http://schemas.microsoft.com/office/powerpoint/2010/main" val="389356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id="{F0ADD969-EB38-45FA-A353-4B38FFF89B41}"/>
              </a:ext>
            </a:extLst>
          </p:cNvPr>
          <p:cNvSpPr/>
          <p:nvPr/>
        </p:nvSpPr>
        <p:spPr>
          <a:xfrm>
            <a:off x="626809" y="8031221"/>
            <a:ext cx="2750320" cy="600164"/>
          </a:xfrm>
          <a:prstGeom prst="rect">
            <a:avLst/>
          </a:prstGeom>
        </p:spPr>
        <p:txBody>
          <a:bodyPr wrap="square">
            <a:spAutoFit/>
          </a:bodyPr>
          <a:lstStyle/>
          <a:p>
            <a:pPr marL="182563" indent="-182563">
              <a:spcBef>
                <a:spcPts val="600"/>
              </a:spcBef>
              <a:buFont typeface="Arial" panose="020B0604020202020204" pitchFamily="34" charset="0"/>
              <a:buChar char="•"/>
            </a:pPr>
            <a:endParaRPr lang="it-IT" sz="1400" dirty="0"/>
          </a:p>
          <a:p>
            <a:pPr marL="182563" indent="-182563">
              <a:spcBef>
                <a:spcPts val="600"/>
              </a:spcBef>
              <a:buFont typeface="Arial" panose="020B0604020202020204" pitchFamily="34" charset="0"/>
              <a:buChar char="•"/>
            </a:pPr>
            <a:endParaRPr lang="it-IT" sz="1400" dirty="0"/>
          </a:p>
        </p:txBody>
      </p:sp>
      <p:sp>
        <p:nvSpPr>
          <p:cNvPr id="82" name="Titolo 1">
            <a:extLst>
              <a:ext uri="{FF2B5EF4-FFF2-40B4-BE49-F238E27FC236}">
                <a16:creationId xmlns:a16="http://schemas.microsoft.com/office/drawing/2014/main" id="{E74F98FD-0D44-4D91-B10E-310E1989D8FB}"/>
              </a:ext>
            </a:extLst>
          </p:cNvPr>
          <p:cNvSpPr txBox="1">
            <a:spLocks/>
          </p:cNvSpPr>
          <p:nvPr/>
        </p:nvSpPr>
        <p:spPr>
          <a:xfrm>
            <a:off x="515560" y="247632"/>
            <a:ext cx="9144000" cy="8449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kern="0" dirty="0">
                <a:solidFill>
                  <a:srgbClr val="FFFFFF"/>
                </a:solidFill>
                <a:latin typeface="DINPro-Light" panose="02000504040000020003" pitchFamily="50" charset="0"/>
                <a:ea typeface="+mn-ea"/>
                <a:cs typeface="+mn-cs"/>
              </a:rPr>
              <a:t>CONTRATTI DI SVILUPPO TURISTICO  </a:t>
            </a:r>
          </a:p>
          <a:p>
            <a:r>
              <a:rPr lang="it-IT" sz="1800" b="1" kern="0" dirty="0">
                <a:solidFill>
                  <a:srgbClr val="FFFFFF"/>
                </a:solidFill>
                <a:latin typeface="DINPro-Light" panose="02000504040000020003" pitchFamily="50" charset="0"/>
                <a:ea typeface="+mn-ea"/>
                <a:cs typeface="+mn-cs"/>
              </a:rPr>
              <a:t>Criteri di accesso</a:t>
            </a:r>
          </a:p>
        </p:txBody>
      </p:sp>
      <p:sp>
        <p:nvSpPr>
          <p:cNvPr id="6" name="CasellaDiTesto 5">
            <a:extLst>
              <a:ext uri="{FF2B5EF4-FFF2-40B4-BE49-F238E27FC236}">
                <a16:creationId xmlns:a16="http://schemas.microsoft.com/office/drawing/2014/main" id="{A3DB8866-BDF8-4D8F-B0B2-1BD143560DE6}"/>
              </a:ext>
            </a:extLst>
          </p:cNvPr>
          <p:cNvSpPr txBox="1"/>
          <p:nvPr/>
        </p:nvSpPr>
        <p:spPr>
          <a:xfrm>
            <a:off x="339909" y="1409917"/>
            <a:ext cx="11512182" cy="5147563"/>
          </a:xfrm>
          <a:prstGeom prst="rect">
            <a:avLst/>
          </a:prstGeom>
          <a:noFill/>
        </p:spPr>
        <p:txBody>
          <a:bodyPr wrap="square" rtlCol="0">
            <a:spAutoFit/>
          </a:bodyPr>
          <a:lstStyle/>
          <a:p>
            <a:pPr marL="0" lvl="1" algn="just" fontAlgn="base">
              <a:spcBef>
                <a:spcPct val="0"/>
              </a:spcBef>
              <a:spcAft>
                <a:spcPct val="0"/>
              </a:spcAft>
              <a:buClr>
                <a:srgbClr val="C00000"/>
              </a:buClr>
              <a:defRPr/>
            </a:pPr>
            <a:endParaRPr lang="it-IT" sz="500" i="1" kern="0" dirty="0">
              <a:solidFill>
                <a:schemeClr val="tx1"/>
              </a:solidFill>
              <a:latin typeface="Trebuchet MS" panose="020B0603020202020204" pitchFamily="34" charset="0"/>
            </a:endParaRPr>
          </a:p>
          <a:p>
            <a:pPr marL="0" lvl="1" algn="just" fontAlgn="base">
              <a:spcBef>
                <a:spcPct val="0"/>
              </a:spcBef>
              <a:spcAft>
                <a:spcPct val="0"/>
              </a:spcAft>
              <a:buClr>
                <a:srgbClr val="C00000"/>
              </a:buClr>
              <a:defRPr/>
            </a:pPr>
            <a:r>
              <a:rPr lang="it-IT" sz="1250" kern="0" dirty="0">
                <a:solidFill>
                  <a:schemeClr val="tx1"/>
                </a:solidFill>
              </a:rPr>
              <a:t>Il programma deve soddisfare </a:t>
            </a:r>
            <a:r>
              <a:rPr lang="it-IT" sz="1250" b="1" kern="0" dirty="0">
                <a:solidFill>
                  <a:schemeClr val="tx1"/>
                </a:solidFill>
              </a:rPr>
              <a:t>almeno due </a:t>
            </a:r>
            <a:r>
              <a:rPr lang="it-IT" sz="1250" kern="0" dirty="0">
                <a:solidFill>
                  <a:schemeClr val="tx1"/>
                </a:solidFill>
              </a:rPr>
              <a:t>delle condizioni qualificanti ex art. 9 c. 6 lettera b):</a:t>
            </a:r>
          </a:p>
          <a:p>
            <a:pPr marL="0" lvl="1" algn="just" fontAlgn="base">
              <a:spcBef>
                <a:spcPct val="0"/>
              </a:spcBef>
              <a:spcAft>
                <a:spcPct val="0"/>
              </a:spcAft>
              <a:buClr>
                <a:srgbClr val="C00000"/>
              </a:buClr>
              <a:defRPr/>
            </a:pPr>
            <a:endParaRPr lang="it-IT" sz="600" b="1" i="1" kern="0" dirty="0">
              <a:solidFill>
                <a:schemeClr val="tx1"/>
              </a:solidFill>
            </a:endParaRPr>
          </a:p>
          <a:p>
            <a:pPr algn="just">
              <a:spcAft>
                <a:spcPts val="600"/>
              </a:spcAft>
            </a:pPr>
            <a:r>
              <a:rPr lang="it-IT" sz="1250" b="1" u="sng" dirty="0">
                <a:solidFill>
                  <a:schemeClr val="tx1"/>
                </a:solidFill>
              </a:rPr>
              <a:t>1. Positivo impatto sull’occupazione (1 dei 3)</a:t>
            </a:r>
            <a:r>
              <a:rPr lang="it-IT" sz="1250" dirty="0"/>
              <a:t>  (Vedere slide 5)</a:t>
            </a:r>
          </a:p>
          <a:p>
            <a:pPr algn="just">
              <a:spcAft>
                <a:spcPts val="600"/>
              </a:spcAft>
            </a:pPr>
            <a:endParaRPr lang="it-IT" sz="1250" b="1" u="sng" dirty="0">
              <a:solidFill>
                <a:schemeClr val="tx1"/>
              </a:solidFill>
            </a:endParaRPr>
          </a:p>
          <a:p>
            <a:pPr algn="just">
              <a:spcAft>
                <a:spcPts val="600"/>
              </a:spcAft>
            </a:pPr>
            <a:r>
              <a:rPr lang="it-IT" sz="1250" b="1" u="sng" dirty="0">
                <a:solidFill>
                  <a:schemeClr val="tx1"/>
                </a:solidFill>
              </a:rPr>
              <a:t>2. Recupero e riqualificazione </a:t>
            </a:r>
            <a:r>
              <a:rPr lang="it-IT" sz="1250" u="sng" dirty="0">
                <a:solidFill>
                  <a:schemeClr val="tx1"/>
                </a:solidFill>
              </a:rPr>
              <a:t>di </a:t>
            </a:r>
            <a:r>
              <a:rPr lang="it-IT" sz="1250" b="1" u="sng" dirty="0">
                <a:solidFill>
                  <a:schemeClr val="tx1"/>
                </a:solidFill>
              </a:rPr>
              <a:t>strutture dismesse </a:t>
            </a:r>
            <a:r>
              <a:rPr lang="it-IT" sz="1250" u="sng" dirty="0">
                <a:solidFill>
                  <a:schemeClr val="tx1"/>
                </a:solidFill>
              </a:rPr>
              <a:t>o sottoutilizzate</a:t>
            </a:r>
          </a:p>
          <a:p>
            <a:pPr algn="just">
              <a:spcAft>
                <a:spcPts val="600"/>
              </a:spcAft>
            </a:pPr>
            <a:r>
              <a:rPr lang="it-IT" sz="1250" dirty="0"/>
              <a:t>E’ necessario fornire relazione tecnica descrittiva dalla quale devono emergere elementi utili a qualificare il recupero e la riqualificazione di strutture dismesse:</a:t>
            </a:r>
          </a:p>
          <a:p>
            <a:pPr marL="182563" indent="-182563" algn="just">
              <a:spcAft>
                <a:spcPts val="600"/>
              </a:spcAft>
              <a:buFont typeface="Arial" panose="020B0604020202020204" pitchFamily="34" charset="0"/>
              <a:buChar char="•"/>
            </a:pPr>
            <a:r>
              <a:rPr lang="it-IT" sz="1250" dirty="0"/>
              <a:t>a) Nel caso di programma composto da </a:t>
            </a:r>
            <a:r>
              <a:rPr lang="it-IT" sz="1250" b="1" dirty="0"/>
              <a:t>un solo progetto </a:t>
            </a:r>
            <a:r>
              <a:rPr lang="it-IT" sz="1250" dirty="0"/>
              <a:t>d’investimento, è necessario </a:t>
            </a:r>
            <a:r>
              <a:rPr lang="it-IT" sz="1250" b="1" dirty="0"/>
              <a:t>evidenziare gli investimenti relativi alla struttura dismessa/sottoutilizzata </a:t>
            </a:r>
            <a:r>
              <a:rPr lang="it-IT" sz="1250" dirty="0"/>
              <a:t>rispetto al totale degli investimenti previsti (criterio della prevalenza)</a:t>
            </a:r>
          </a:p>
          <a:p>
            <a:pPr marL="182563" indent="-182563" algn="just">
              <a:spcAft>
                <a:spcPts val="600"/>
              </a:spcAft>
              <a:buFont typeface="Arial" panose="020B0604020202020204" pitchFamily="34" charset="0"/>
              <a:buChar char="•"/>
            </a:pPr>
            <a:r>
              <a:rPr lang="it-IT" sz="1250" dirty="0"/>
              <a:t>b) Nel caso di un programma di sviluppo articolato in </a:t>
            </a:r>
            <a:r>
              <a:rPr lang="it-IT" sz="1250" b="1" dirty="0"/>
              <a:t>più progetti, </a:t>
            </a:r>
            <a:r>
              <a:rPr lang="it-IT" sz="1250" dirty="0"/>
              <a:t>è necessario specificare l’importo complessivo degli </a:t>
            </a:r>
            <a:r>
              <a:rPr lang="it-IT" sz="1250" b="1" dirty="0"/>
              <a:t>investimenti relativi alla/e struttura/e dismessa/e o sottoutilizzata/e rispetto al totale degli investimenti </a:t>
            </a:r>
            <a:r>
              <a:rPr lang="it-IT" sz="1250" dirty="0"/>
              <a:t>previsti dal programma di sviluppo (importo superiore al 50%)</a:t>
            </a:r>
          </a:p>
          <a:p>
            <a:pPr marL="182563" indent="-182563" algn="just">
              <a:spcAft>
                <a:spcPts val="600"/>
              </a:spcAft>
              <a:buFont typeface="Arial" panose="020B0604020202020204" pitchFamily="34" charset="0"/>
              <a:buChar char="•"/>
            </a:pPr>
            <a:endParaRPr lang="it-IT" sz="1250" u="sng" dirty="0">
              <a:solidFill>
                <a:schemeClr val="tx1"/>
              </a:solidFill>
            </a:endParaRPr>
          </a:p>
          <a:p>
            <a:pPr algn="just">
              <a:spcAft>
                <a:spcPts val="600"/>
              </a:spcAft>
            </a:pPr>
            <a:r>
              <a:rPr lang="it-IT" sz="1200" b="1" dirty="0"/>
              <a:t>3. Incidenza del programma su una filiera di interesse turistico </a:t>
            </a:r>
            <a:r>
              <a:rPr lang="it-IT" sz="1250" b="1" dirty="0"/>
              <a:t>da valutarsi </a:t>
            </a:r>
            <a:r>
              <a:rPr lang="it-IT" sz="1250" dirty="0"/>
              <a:t>riguardo all’idoneità del programma a realizzare/consolidare e promuovere percorsi di interesse culturale, di turismo industriale, ospitalità alberghiera ed enogastronomia, ovvero </a:t>
            </a:r>
            <a:r>
              <a:rPr lang="it-IT" sz="1250" b="1" dirty="0"/>
              <a:t>capacità del programma di sviluppare o consolidare un’offerta turistica tematizzata</a:t>
            </a:r>
            <a:r>
              <a:rPr lang="it-IT" sz="1250" dirty="0"/>
              <a:t>, con riferimento al turismo termale, congressuale/MICE, sportivo, portuale</a:t>
            </a:r>
          </a:p>
          <a:p>
            <a:pPr algn="just">
              <a:spcAft>
                <a:spcPts val="600"/>
              </a:spcAft>
            </a:pPr>
            <a:r>
              <a:rPr lang="it-IT" sz="1200" b="1" dirty="0"/>
              <a:t>4. Capacità del programma di contribuire alla crescita o alla stabilizzazione</a:t>
            </a:r>
            <a:r>
              <a:rPr lang="it-IT" sz="1250" dirty="0"/>
              <a:t> </a:t>
            </a:r>
            <a:r>
              <a:rPr lang="it-IT" sz="1250" b="1" dirty="0"/>
              <a:t>della domanda turistica attraverso la destagionalizzazione dei flussi. </a:t>
            </a:r>
          </a:p>
          <a:p>
            <a:pPr algn="just">
              <a:spcAft>
                <a:spcPts val="600"/>
              </a:spcAft>
            </a:pPr>
            <a:r>
              <a:rPr lang="it-IT" sz="1250" dirty="0"/>
              <a:t>Presenza all’interno dei progetti di investimento di spese relative all’introduzione di servizi aggiuntivi particolarmente rilevanti ai fini della destagionalizzazione e/o  orientate a tipologie di segmenti di mercato strategici per la destagionalizzazione.</a:t>
            </a:r>
          </a:p>
          <a:p>
            <a:pPr algn="just">
              <a:spcAft>
                <a:spcPts val="600"/>
              </a:spcAft>
            </a:pPr>
            <a:r>
              <a:rPr lang="it-IT" sz="1200" b="1" dirty="0"/>
              <a:t>  5. Capacità </a:t>
            </a:r>
            <a:r>
              <a:rPr lang="it-IT" sz="1250" dirty="0"/>
              <a:t>del programma </a:t>
            </a:r>
            <a:r>
              <a:rPr lang="it-IT" sz="1250" b="1" dirty="0"/>
              <a:t>di attrarre investimenti esteri, </a:t>
            </a:r>
            <a:r>
              <a:rPr lang="it-IT" sz="1250" dirty="0"/>
              <a:t>riconducibile, oltre che </a:t>
            </a:r>
            <a:r>
              <a:rPr lang="it-IT" sz="1250" b="1" dirty="0"/>
              <a:t>all’attrazione di nuovi investimenti</a:t>
            </a:r>
            <a:r>
              <a:rPr lang="it-IT" sz="1250" dirty="0"/>
              <a:t>, anche alla realizzazione di programmi di sviluppo in    grado di </a:t>
            </a:r>
            <a:r>
              <a:rPr lang="it-IT" sz="1250" b="1" dirty="0"/>
              <a:t>consolidare la presenza dell’investitore estero sul territorio nazionale</a:t>
            </a:r>
            <a:r>
              <a:rPr lang="it-IT" sz="1250" dirty="0"/>
              <a:t>. </a:t>
            </a:r>
          </a:p>
          <a:p>
            <a:pPr algn="just">
              <a:spcAft>
                <a:spcPts val="600"/>
              </a:spcAft>
            </a:pPr>
            <a:r>
              <a:rPr lang="it-IT" sz="1250" dirty="0"/>
              <a:t>I programmi di sviluppo devono essere proposti da imprese estere ovvero da imprese italiane controllate da soci esteri (persone fisiche o giuridiche) che debbono detenere almeno il 51% del capitale sociale dell’impresa controllata; in casi particolari, quali quelli di società quotate, può essere considerata anche una quota di possesso inferiore purché tale quota assicuri il controllo della società. </a:t>
            </a:r>
          </a:p>
        </p:txBody>
      </p:sp>
      <p:pic>
        <p:nvPicPr>
          <p:cNvPr id="2" name="Immagine 1">
            <a:extLst>
              <a:ext uri="{FF2B5EF4-FFF2-40B4-BE49-F238E27FC236}">
                <a16:creationId xmlns:a16="http://schemas.microsoft.com/office/drawing/2014/main" id="{577E2B7D-CEC7-7CF9-E93E-8F5635A5FD8C}"/>
              </a:ext>
            </a:extLst>
          </p:cNvPr>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10878752" y="148504"/>
            <a:ext cx="981158" cy="601132"/>
          </a:xfrm>
          <a:prstGeom prst="rect">
            <a:avLst/>
          </a:prstGeom>
        </p:spPr>
      </p:pic>
      <p:sp>
        <p:nvSpPr>
          <p:cNvPr id="3" name="CasellaDiTesto 2">
            <a:extLst>
              <a:ext uri="{FF2B5EF4-FFF2-40B4-BE49-F238E27FC236}">
                <a16:creationId xmlns:a16="http://schemas.microsoft.com/office/drawing/2014/main" id="{1FA4749A-8EFE-CC42-3F62-CC8DEF323C9D}"/>
              </a:ext>
            </a:extLst>
          </p:cNvPr>
          <p:cNvSpPr txBox="1"/>
          <p:nvPr/>
        </p:nvSpPr>
        <p:spPr>
          <a:xfrm>
            <a:off x="8493038" y="907913"/>
            <a:ext cx="3780625" cy="369332"/>
          </a:xfrm>
          <a:prstGeom prst="rect">
            <a:avLst/>
          </a:prstGeom>
          <a:noFill/>
        </p:spPr>
        <p:txBody>
          <a:bodyPr wrap="square">
            <a:spAutoFit/>
          </a:bodyPr>
          <a:lstStyle/>
          <a:p>
            <a:r>
              <a:rPr lang="it-IT" sz="1800" b="1" dirty="0">
                <a:solidFill>
                  <a:schemeClr val="bg1"/>
                </a:solidFill>
              </a:rPr>
              <a:t>(Titolo II Dm 9.12.2014 e </a:t>
            </a:r>
            <a:r>
              <a:rPr lang="it-IT" sz="1800" b="1" dirty="0" err="1">
                <a:solidFill>
                  <a:schemeClr val="bg1"/>
                </a:solidFill>
              </a:rPr>
              <a:t>ss.mm.ii</a:t>
            </a:r>
            <a:r>
              <a:rPr lang="it-IT" sz="1800" b="1" dirty="0">
                <a:solidFill>
                  <a:schemeClr val="bg1"/>
                </a:solidFill>
              </a:rPr>
              <a:t>.)</a:t>
            </a:r>
            <a:endParaRPr lang="it-IT" dirty="0">
              <a:solidFill>
                <a:schemeClr val="bg1"/>
              </a:solidFill>
            </a:endParaRPr>
          </a:p>
        </p:txBody>
      </p:sp>
      <p:sp>
        <p:nvSpPr>
          <p:cNvPr id="5" name="CasellaDiTesto 4">
            <a:extLst>
              <a:ext uri="{FF2B5EF4-FFF2-40B4-BE49-F238E27FC236}">
                <a16:creationId xmlns:a16="http://schemas.microsoft.com/office/drawing/2014/main" id="{CA55DE0C-F49A-8DBD-B4CE-778451D8B842}"/>
              </a:ext>
            </a:extLst>
          </p:cNvPr>
          <p:cNvSpPr txBox="1"/>
          <p:nvPr/>
        </p:nvSpPr>
        <p:spPr>
          <a:xfrm>
            <a:off x="5791978" y="84789"/>
            <a:ext cx="6253841" cy="954107"/>
          </a:xfrm>
          <a:prstGeom prst="rect">
            <a:avLst/>
          </a:prstGeom>
          <a:noFill/>
        </p:spPr>
        <p:txBody>
          <a:bodyPr wrap="square">
            <a:spAutoFit/>
          </a:bodyPr>
          <a:lstStyle/>
          <a:p>
            <a:r>
              <a:rPr lang="it-IT" sz="2400" kern="0" dirty="0">
                <a:solidFill>
                  <a:srgbClr val="FFFF00"/>
                </a:solidFill>
                <a:latin typeface="DINPro-Light" panose="02000504040000020003" pitchFamily="50" charset="0"/>
                <a:ea typeface="+mn-ea"/>
                <a:cs typeface="+mn-cs"/>
              </a:rPr>
              <a:t>(</a:t>
            </a:r>
            <a:r>
              <a:rPr lang="it-IT" sz="2800" kern="0" dirty="0">
                <a:solidFill>
                  <a:srgbClr val="FFFF00"/>
                </a:solidFill>
                <a:latin typeface="DINPro-Light" panose="02000504040000020003" pitchFamily="50" charset="0"/>
              </a:rPr>
              <a:t>Sportello chiuso </a:t>
            </a:r>
          </a:p>
          <a:p>
            <a:r>
              <a:rPr lang="it-IT" sz="2800" kern="0" dirty="0">
                <a:solidFill>
                  <a:srgbClr val="FFFF00"/>
                </a:solidFill>
                <a:latin typeface="DINPro-Light" panose="02000504040000020003" pitchFamily="50" charset="0"/>
              </a:rPr>
              <a:t>temporaneamente dal 1.07.25)</a:t>
            </a:r>
          </a:p>
        </p:txBody>
      </p:sp>
    </p:spTree>
    <p:extLst>
      <p:ext uri="{BB962C8B-B14F-4D97-AF65-F5344CB8AC3E}">
        <p14:creationId xmlns:p14="http://schemas.microsoft.com/office/powerpoint/2010/main" val="295423131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C2C70A28AEEB042B96CAB365727A85F" ma:contentTypeVersion="10" ma:contentTypeDescription="Creare un nuovo documento." ma:contentTypeScope="" ma:versionID="0031ddf70f86817f813f915dff3c8885">
  <xsd:schema xmlns:xsd="http://www.w3.org/2001/XMLSchema" xmlns:xs="http://www.w3.org/2001/XMLSchema" xmlns:p="http://schemas.microsoft.com/office/2006/metadata/properties" xmlns:ns3="32fa8826-a7f4-4e8a-a27c-3e2e000c609a" xmlns:ns4="d749d828-4cf3-4652-a81a-89cfe0c22421" targetNamespace="http://schemas.microsoft.com/office/2006/metadata/properties" ma:root="true" ma:fieldsID="5dbd919e9e478736e7c1b5cc4caec566" ns3:_="" ns4:_="">
    <xsd:import namespace="32fa8826-a7f4-4e8a-a27c-3e2e000c609a"/>
    <xsd:import namespace="d749d828-4cf3-4652-a81a-89cfe0c2242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fa8826-a7f4-4e8a-a27c-3e2e000c6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_activity" ma:index="1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49d828-4cf3-4652-a81a-89cfe0c22421" elementFormDefault="qualified">
    <xsd:import namespace="http://schemas.microsoft.com/office/2006/documentManagement/types"/>
    <xsd:import namespace="http://schemas.microsoft.com/office/infopath/2007/PartnerControls"/>
    <xsd:element name="SharedWithUsers" ma:index="15"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Condiviso con dettagli" ma:internalName="SharedWithDetails" ma:readOnly="true">
      <xsd:simpleType>
        <xsd:restriction base="dms:Note">
          <xsd:maxLength value="255"/>
        </xsd:restriction>
      </xsd:simpleType>
    </xsd:element>
    <xsd:element name="SharingHintHash" ma:index="17"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32fa8826-a7f4-4e8a-a27c-3e2e000c609a" xsi:nil="true"/>
  </documentManagement>
</p:properties>
</file>

<file path=customXml/itemProps1.xml><?xml version="1.0" encoding="utf-8"?>
<ds:datastoreItem xmlns:ds="http://schemas.openxmlformats.org/officeDocument/2006/customXml" ds:itemID="{329DF6F8-3623-4BF9-8575-F1C7AF0D98D3}">
  <ds:schemaRefs>
    <ds:schemaRef ds:uri="http://schemas.microsoft.com/sharepoint/v3/contenttype/forms"/>
  </ds:schemaRefs>
</ds:datastoreItem>
</file>

<file path=customXml/itemProps2.xml><?xml version="1.0" encoding="utf-8"?>
<ds:datastoreItem xmlns:ds="http://schemas.openxmlformats.org/officeDocument/2006/customXml" ds:itemID="{1A434B33-F498-467D-8638-F7FE4F0C73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fa8826-a7f4-4e8a-a27c-3e2e000c609a"/>
    <ds:schemaRef ds:uri="d749d828-4cf3-4652-a81a-89cfe0c224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4AF658-7DAF-4703-8523-55FC1DD3EAF1}">
  <ds:schemaRefs>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documentManagement/types"/>
    <ds:schemaRef ds:uri="http://purl.org/dc/dcmitype/"/>
    <ds:schemaRef ds:uri="http://schemas.microsoft.com/office/2006/metadata/properties"/>
    <ds:schemaRef ds:uri="d749d828-4cf3-4652-a81a-89cfe0c22421"/>
    <ds:schemaRef ds:uri="32fa8826-a7f4-4e8a-a27c-3e2e000c609a"/>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10952</TotalTime>
  <Words>7853</Words>
  <Application>Microsoft Office PowerPoint</Application>
  <PresentationFormat>Widescreen</PresentationFormat>
  <Paragraphs>777</Paragraphs>
  <Slides>29</Slides>
  <Notes>10</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29</vt:i4>
      </vt:variant>
    </vt:vector>
  </HeadingPairs>
  <TitlesOfParts>
    <vt:vector size="45" baseType="lpstr">
      <vt:lpstr>ＭＳ Ｐゴシック</vt:lpstr>
      <vt:lpstr>Arial</vt:lpstr>
      <vt:lpstr>Calibri</vt:lpstr>
      <vt:lpstr>Calibri Light</vt:lpstr>
      <vt:lpstr>DINLight</vt:lpstr>
      <vt:lpstr>DINPro-Bold</vt:lpstr>
      <vt:lpstr>DINPro-Light</vt:lpstr>
      <vt:lpstr>DINRegular</vt:lpstr>
      <vt:lpstr>DINWeb</vt:lpstr>
      <vt:lpstr>Symbol</vt:lpstr>
      <vt:lpstr>Times New Roman</vt:lpstr>
      <vt:lpstr>Titillium Web</vt:lpstr>
      <vt:lpstr>Trebuchet MS</vt:lpstr>
      <vt:lpstr>Verdana</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Padelli Riccardo</dc:creator>
  <cp:lastModifiedBy>Immune Stefano</cp:lastModifiedBy>
  <cp:revision>178</cp:revision>
  <dcterms:created xsi:type="dcterms:W3CDTF">2020-05-08T16:44:55Z</dcterms:created>
  <dcterms:modified xsi:type="dcterms:W3CDTF">2026-08-27T08:38:44Z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0x0101006C2C70A28AEEB042B96CAB365727A85F</vt:lpwstr>
  </property>
</Properties>
</file>