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1519267051" r:id="rId2"/>
    <p:sldId id="1519267079" r:id="rId3"/>
    <p:sldId id="1519267080" r:id="rId4"/>
  </p:sldIdLst>
  <p:sldSz cx="12192000" cy="6858000"/>
  <p:notesSz cx="6858000" cy="9144000"/>
  <p:embeddedFontLst>
    <p:embeddedFont>
      <p:font typeface="Quattrocento Sans" panose="020B0502050000020003" pitchFamily="3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026" userDrawn="1">
          <p15:clr>
            <a:srgbClr val="A4A3A4"/>
          </p15:clr>
        </p15:guide>
        <p15:guide id="2" pos="483">
          <p15:clr>
            <a:srgbClr val="A4A3A4"/>
          </p15:clr>
        </p15:guide>
        <p15:guide id="3" pos="4362">
          <p15:clr>
            <a:srgbClr val="A4A3A4"/>
          </p15:clr>
        </p15:guide>
        <p15:guide id="4" orient="horz" pos="3793" userDrawn="1">
          <p15:clr>
            <a:srgbClr val="A4A3A4"/>
          </p15:clr>
        </p15:guide>
        <p15:guide id="5" orient="horz" pos="1230" userDrawn="1">
          <p15:clr>
            <a:srgbClr val="A4A3A4"/>
          </p15:clr>
        </p15:guide>
        <p15:guide id="6" pos="3659" userDrawn="1">
          <p15:clr>
            <a:srgbClr val="A4A3A4"/>
          </p15:clr>
        </p15:guide>
        <p15:guide id="7" orient="horz" pos="1979">
          <p15:clr>
            <a:srgbClr val="A4A3A4"/>
          </p15:clr>
        </p15:guide>
        <p15:guide id="8" pos="7219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8" roundtripDataSignature="AMtx7mjaM6AU7Xoz/9bFAN95ruYqGhoJ5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1E7A058-4F45-2760-A173-8174458C8FAA}" name="De Paola Cecilia" initials="CD" userId="S::cdepaola@invitalia.it::a2e80398-5322-453a-9237-61bcfe87e929" providerId="AD"/>
  <p188:author id="{2A15F65F-74DC-5306-A495-8B0EB905742C}" name="Zarelli Monica" initials="ZM" userId="S::mzarelli@invitalia.it::b799380d-a2f1-4002-bfa8-7281483eaa79" providerId="AD"/>
  <p188:author id="{E796CA8C-2E5A-639F-F419-CA024CC75E54}" name="Panzera Patrizia" initials="PP" userId="S::ppanzera@invitalia.it::4d335111-e18b-4d3b-8b10-ce7dde9678e4" providerId="AD"/>
  <p188:author id="{3CA0ADB5-3074-0671-7383-E2D7AA1CC3A7}" name="Valeria Russo" initials="VR" userId="d808df7f58aedf11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C2B5"/>
    <a:srgbClr val="EAF5F2"/>
    <a:srgbClr val="D6D8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4061" autoAdjust="0"/>
  </p:normalViewPr>
  <p:slideViewPr>
    <p:cSldViewPr snapToGrid="0">
      <p:cViewPr varScale="1">
        <p:scale>
          <a:sx n="104" d="100"/>
          <a:sy n="104" d="100"/>
        </p:scale>
        <p:origin x="1044" y="102"/>
      </p:cViewPr>
      <p:guideLst>
        <p:guide orient="horz" pos="1026"/>
        <p:guide pos="483"/>
        <p:guide pos="4362"/>
        <p:guide orient="horz" pos="3793"/>
        <p:guide orient="horz" pos="1230"/>
        <p:guide pos="3659"/>
        <p:guide orient="horz" pos="1979"/>
        <p:guide pos="72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394"/>
    </p:cViewPr>
  </p:sorter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50" Type="http://schemas.openxmlformats.org/officeDocument/2006/relationships/viewProps" Target="viewProps.xml"/><Relationship Id="rId7" Type="http://schemas.openxmlformats.org/officeDocument/2006/relationships/font" Target="fonts/font2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53" Type="http://schemas.microsoft.com/office/2018/10/relationships/authors" Target="authors.xml"/><Relationship Id="rId5" Type="http://schemas.openxmlformats.org/officeDocument/2006/relationships/notesMaster" Target="notesMasters/notesMaster1.xml"/><Relationship Id="rId49" Type="http://schemas.openxmlformats.org/officeDocument/2006/relationships/presProps" Target="presProps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48" Type="http://customschemas.google.com/relationships/presentationmetadata" Target="metadata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Iniziative erogate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BDBD-4A0D-BA00-6FE381EF719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DBD-4A0D-BA00-6FE381EF7190}"/>
              </c:ext>
            </c:extLst>
          </c:dPt>
          <c:dPt>
            <c:idx val="2"/>
            <c:bubble3D val="0"/>
            <c:spPr>
              <a:solidFill>
                <a:srgbClr val="81C2B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DBD-4A0D-BA00-6FE381EF7190}"/>
              </c:ext>
            </c:extLst>
          </c:dPt>
          <c:dLbls>
            <c:dLbl>
              <c:idx val="0"/>
              <c:layout>
                <c:manualLayout>
                  <c:x val="-0.12853683896402013"/>
                  <c:y val="0.1087160314204939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CD46739-0C9B-4B30-9FB7-D62F2D959E45}" type="PERCENTAGE">
                      <a:rPr lang="en-US" sz="1400" baseline="0" smtClean="0"/>
                      <a:pPr>
                        <a:defRPr sz="1400"/>
                      </a:pPr>
                      <a:t>[PERCENTUALE]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144201678699868"/>
                      <c:h val="0.1274779537739886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DBD-4A0D-BA00-6FE381EF7190}"/>
                </c:ext>
              </c:extLst>
            </c:dLbl>
            <c:dLbl>
              <c:idx val="1"/>
              <c:layout>
                <c:manualLayout>
                  <c:x val="-9.4613518307645209E-2"/>
                  <c:y val="-0.1244415859346571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EEBA676-395E-4D39-9509-F1A98E266C35}" type="PERCENTAGE">
                      <a:rPr lang="en-US" sz="1600" baseline="0" smtClean="0"/>
                      <a:pPr>
                        <a:defRPr sz="1600"/>
                      </a:pPr>
                      <a:t>[PERCENTUALE]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DBD-4A0D-BA00-6FE381EF7190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1313C8F-0B05-4D46-A263-51E23C022FAE}" type="PERCENTAGE">
                      <a:rPr lang="en-US" sz="1600" baseline="0" smtClean="0"/>
                      <a:pPr>
                        <a:defRPr sz="1600"/>
                      </a:pPr>
                      <a:t>[PERCENTUALE]</a:t>
                    </a:fld>
                    <a:endParaRPr lang="it-IT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inEnd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209920234028825"/>
                      <c:h val="0.1681359071001042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DBD-4A0D-BA00-6FE381EF71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Formazione </c:v>
                </c:pt>
                <c:pt idx="1">
                  <c:v>Animazione</c:v>
                </c:pt>
                <c:pt idx="2">
                  <c:v>Orientamento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1070</c:v>
                </c:pt>
                <c:pt idx="1">
                  <c:v>352</c:v>
                </c:pt>
                <c:pt idx="2">
                  <c:v>1933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BD-4A0D-BA00-6FE381EF719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UTENTI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Utenti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4274-4471-8909-433FCEB96EBC}"/>
              </c:ext>
            </c:extLst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274-4471-8909-433FCEB96EBC}"/>
              </c:ext>
            </c:extLst>
          </c:dPt>
          <c:dPt>
            <c:idx val="2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274-4471-8909-433FCEB96EB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Disoccupati/Neet/In cerca di occupazione</c:v>
                </c:pt>
                <c:pt idx="1">
                  <c:v>Studenti</c:v>
                </c:pt>
                <c:pt idx="2">
                  <c:v>Imprese/Imprenditori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7238</c:v>
                </c:pt>
                <c:pt idx="1">
                  <c:v>27622</c:v>
                </c:pt>
                <c:pt idx="2">
                  <c:v>1026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74-4471-8909-433FCEB96EBC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EB2B46-A098-4E2C-8592-B0B182205D90}" type="slidenum">
              <a:rPr lang="it-IT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fld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049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3"/>
          <p:cNvSpPr txBox="1">
            <a:spLocks noGrp="1"/>
          </p:cNvSpPr>
          <p:nvPr>
            <p:ph type="ctrTitle"/>
          </p:nvPr>
        </p:nvSpPr>
        <p:spPr>
          <a:xfrm>
            <a:off x="901873" y="1122363"/>
            <a:ext cx="10413113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05050"/>
              </a:buClr>
              <a:buSzPts val="6000"/>
              <a:buFont typeface="Quattrocento Sans"/>
              <a:buNone/>
              <a:defRPr sz="6000">
                <a:solidFill>
                  <a:srgbClr val="505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23"/>
          <p:cNvSpPr txBox="1">
            <a:spLocks noGrp="1"/>
          </p:cNvSpPr>
          <p:nvPr>
            <p:ph type="subTitle" idx="1"/>
          </p:nvPr>
        </p:nvSpPr>
        <p:spPr>
          <a:xfrm>
            <a:off x="838199" y="3602038"/>
            <a:ext cx="10476787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05050"/>
              </a:buClr>
              <a:buSzPts val="2400"/>
              <a:buNone/>
              <a:defRPr sz="2400">
                <a:solidFill>
                  <a:srgbClr val="50505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Quattrocento Sans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 dirty="0"/>
          </a:p>
        </p:txBody>
      </p:sp>
      <p:sp>
        <p:nvSpPr>
          <p:cNvPr id="31" name="Google Shape;3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it-IT" dirty="0"/>
          </a:p>
        </p:txBody>
      </p:sp>
      <p:sp>
        <p:nvSpPr>
          <p:cNvPr id="32" name="Google Shape;3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it-IT" dirty="0"/>
          </a:p>
        </p:txBody>
      </p:sp>
      <p:sp>
        <p:nvSpPr>
          <p:cNvPr id="33" name="Google Shape;3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2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  <p:sp>
        <p:nvSpPr>
          <p:cNvPr id="45" name="Google Shape;45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it-IT" dirty="0"/>
          </a:p>
        </p:txBody>
      </p:sp>
      <p:sp>
        <p:nvSpPr>
          <p:cNvPr id="46" name="Google Shape;46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it-IT" dirty="0"/>
          </a:p>
        </p:txBody>
      </p:sp>
      <p:sp>
        <p:nvSpPr>
          <p:cNvPr id="47" name="Google Shape;47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6;p27">
            <a:extLst>
              <a:ext uri="{FF2B5EF4-FFF2-40B4-BE49-F238E27FC236}">
                <a16:creationId xmlns:a16="http://schemas.microsoft.com/office/drawing/2014/main" id="{3FB4E236-35F5-E36F-B62F-FDB2F4ED25F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8" y="533296"/>
            <a:ext cx="10515600" cy="867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dirty="0"/>
            </a:lvl1pPr>
          </a:lstStyle>
          <a:p>
            <a:pPr lvl="0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92589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66D1D8D4-A03F-6505-DB70-816071D5C6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5983" y="2006946"/>
            <a:ext cx="11112500" cy="935037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12" name="Segnaposto testo 9">
            <a:extLst>
              <a:ext uri="{FF2B5EF4-FFF2-40B4-BE49-F238E27FC236}">
                <a16:creationId xmlns:a16="http://schemas.microsoft.com/office/drawing/2014/main" id="{FCAB469E-C40C-60D5-8C8F-1031E684338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91747" y="2961481"/>
            <a:ext cx="8408504" cy="935037"/>
          </a:xfrm>
        </p:spPr>
        <p:txBody>
          <a:bodyPr>
            <a:normAutofit/>
          </a:bodyPr>
          <a:lstStyle>
            <a:lvl1pPr marL="0" indent="0">
              <a:buNone/>
              <a:defRPr sz="40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14" name="Segnaposto testo 13">
            <a:extLst>
              <a:ext uri="{FF2B5EF4-FFF2-40B4-BE49-F238E27FC236}">
                <a16:creationId xmlns:a16="http://schemas.microsoft.com/office/drawing/2014/main" id="{58FE76C8-D48A-414E-F742-64B2BB145F6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49586" y="4182855"/>
            <a:ext cx="6092825" cy="935038"/>
          </a:xfrm>
        </p:spPr>
        <p:txBody>
          <a:bodyPr>
            <a:noAutofit/>
          </a:bodyPr>
          <a:lstStyle>
            <a:lvl1pPr marL="0" indent="0">
              <a:buNone/>
              <a:defRPr sz="40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pic>
        <p:nvPicPr>
          <p:cNvPr id="3" name="Immagine 2" descr="Immagine che contiene testo, schermata, grafica, Elementi grafici&#10;&#10;Descrizione generata automaticamente">
            <a:extLst>
              <a:ext uri="{FF2B5EF4-FFF2-40B4-BE49-F238E27FC236}">
                <a16:creationId xmlns:a16="http://schemas.microsoft.com/office/drawing/2014/main" id="{54D5A63C-344E-727F-D857-1CFD5792D1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001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56;p27">
            <a:extLst>
              <a:ext uri="{FF2B5EF4-FFF2-40B4-BE49-F238E27FC236}">
                <a16:creationId xmlns:a16="http://schemas.microsoft.com/office/drawing/2014/main" id="{43F89DEF-1BAD-26C8-72C0-45E6D20A32A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8" y="533296"/>
            <a:ext cx="10515600" cy="867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dirty="0"/>
            </a:lvl1pPr>
          </a:lstStyle>
          <a:p>
            <a:pPr lvl="0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503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6" b="0" i="0">
                <a:solidFill>
                  <a:srgbClr val="333333"/>
                </a:solidFill>
                <a:latin typeface="Calibri"/>
                <a:ea typeface="Calibri" panose="020F0502020204030204" pitchFamily="34" charset="0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it-IT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5/9/2025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B6F15528-21DE-4FAA-801E-634DDDAF4B2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oogle Shape;56;p27">
            <a:extLst>
              <a:ext uri="{FF2B5EF4-FFF2-40B4-BE49-F238E27FC236}">
                <a16:creationId xmlns:a16="http://schemas.microsoft.com/office/drawing/2014/main" id="{82FAEC26-7AEE-152E-D83A-FAAB47CC0A6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8" y="533296"/>
            <a:ext cx="10515600" cy="867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dirty="0"/>
            </a:lvl1pPr>
          </a:lstStyle>
          <a:p>
            <a:pPr lvl="0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13050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ECFC8A3E-213E-BCD9-7F57-D7C0B94DA797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0" y="-2441"/>
            <a:ext cx="12192000" cy="1384300"/>
          </a:xfrm>
          <a:prstGeom prst="rect">
            <a:avLst/>
          </a:prstGeom>
        </p:spPr>
      </p:pic>
      <p:sp>
        <p:nvSpPr>
          <p:cNvPr id="4" name="Segnaposto titolo 3">
            <a:extLst>
              <a:ext uri="{FF2B5EF4-FFF2-40B4-BE49-F238E27FC236}">
                <a16:creationId xmlns:a16="http://schemas.microsoft.com/office/drawing/2014/main" id="{374BCF29-846A-CE26-49EC-5F57AC660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8710"/>
            <a:ext cx="10515600" cy="1226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9" r:id="rId3"/>
    <p:sldLayoutId id="2147483673" r:id="rId4"/>
    <p:sldLayoutId id="2147483674" r:id="rId5"/>
    <p:sldLayoutId id="2147483678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it-IT" sz="3000" b="1" i="0" u="none" strike="noStrike" kern="1200" cap="none" dirty="0" smtClean="0">
          <a:solidFill>
            <a:schemeClr val="bg1"/>
          </a:solidFill>
          <a:latin typeface="Calibri" panose="020F0502020204030204" pitchFamily="34" charset="0"/>
          <a:ea typeface="ＭＳ Ｐゴシック" charset="0"/>
          <a:cs typeface="Calibri" panose="020F0502020204030204" pitchFamily="34" charset="0"/>
          <a:sym typeface="Quattrocento Sans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>
            <a:extLst>
              <a:ext uri="{FF2B5EF4-FFF2-40B4-BE49-F238E27FC236}">
                <a16:creationId xmlns:a16="http://schemas.microsoft.com/office/drawing/2014/main" id="{A315BE3B-3930-4D0E-0F46-A41C0A95FD6B}"/>
              </a:ext>
            </a:extLst>
          </p:cNvPr>
          <p:cNvSpPr txBox="1">
            <a:spLocks/>
          </p:cNvSpPr>
          <p:nvPr/>
        </p:nvSpPr>
        <p:spPr>
          <a:xfrm>
            <a:off x="2840990" y="2740076"/>
            <a:ext cx="6510020" cy="169661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>
              <a:defRPr sz="2100" b="1" i="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85725" marR="0" lvl="0" indent="0" algn="ctr" defTabSz="914400" eaLnBrk="1" fontAlgn="auto" latinLnBrk="0" hangingPunct="1">
              <a:lnSpc>
                <a:spcPct val="100000"/>
              </a:lnSpc>
              <a:spcBef>
                <a:spcPts val="1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2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PROGETTO RETE</a:t>
            </a:r>
          </a:p>
          <a:p>
            <a:pPr marL="85725" marR="0" lvl="0" indent="0" algn="ctr" defTabSz="914400" eaLnBrk="1" fontAlgn="auto" latinLnBrk="0" hangingPunct="1">
              <a:lnSpc>
                <a:spcPct val="100000"/>
              </a:lnSpc>
              <a:spcBef>
                <a:spcPts val="1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2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Dati di riepilogo </a:t>
            </a:r>
          </a:p>
          <a:p>
            <a:pPr marL="85725" marR="0" lvl="0" indent="0" algn="ctr" defTabSz="914400" eaLnBrk="1" fontAlgn="auto" latinLnBrk="0" hangingPunct="1">
              <a:lnSpc>
                <a:spcPct val="100000"/>
              </a:lnSpc>
              <a:spcBef>
                <a:spcPts val="11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5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BF8855FA-AE11-9EA5-4CAF-803CA69A495F}"/>
              </a:ext>
            </a:extLst>
          </p:cNvPr>
          <p:cNvSpPr txBox="1"/>
          <p:nvPr/>
        </p:nvSpPr>
        <p:spPr>
          <a:xfrm>
            <a:off x="4305300" y="4437256"/>
            <a:ext cx="358140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buClrTx/>
              <a:buFontTx/>
              <a:buNone/>
            </a:pPr>
            <a:r>
              <a:rPr lang="it-IT" sz="2000" b="1" i="1" spc="-60" dirty="0">
                <a:solidFill>
                  <a:schemeClr val="bg1"/>
                </a:solidFill>
                <a:latin typeface="Calibri"/>
                <a:ea typeface="Calibri" panose="020F0502020204030204" pitchFamily="34" charset="0"/>
                <a:cs typeface="Calibri"/>
              </a:rPr>
              <a:t>Aprile 2025</a:t>
            </a:r>
            <a:endParaRPr sz="2000" i="1" dirty="0">
              <a:solidFill>
                <a:schemeClr val="bg1"/>
              </a:solidFill>
              <a:latin typeface="Calibri"/>
              <a:ea typeface="Calibri" panose="020F050202020403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94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837945-DF49-E763-B8BC-F14CA6F393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:a16="http://schemas.microsoft.com/office/drawing/2014/main" id="{E4509916-D82E-B89B-F020-31EE75A77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000" b="1" kern="1200" dirty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  <a:sym typeface="Arial"/>
              </a:rPr>
              <a:t>Dati di riepilogo del Progetto Rete</a:t>
            </a:r>
            <a:endParaRPr lang="it-IT" dirty="0"/>
          </a:p>
        </p:txBody>
      </p:sp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285E3BB2-E9C4-897C-A18E-E36FC2389E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5418794"/>
              </p:ext>
            </p:extLst>
          </p:nvPr>
        </p:nvGraphicFramePr>
        <p:xfrm>
          <a:off x="6397754" y="2200834"/>
          <a:ext cx="5794246" cy="3616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360E5276-D44A-85B6-7CEC-98C13E551AF4}"/>
              </a:ext>
            </a:extLst>
          </p:cNvPr>
          <p:cNvSpPr txBox="1"/>
          <p:nvPr/>
        </p:nvSpPr>
        <p:spPr>
          <a:xfrm>
            <a:off x="0" y="1906907"/>
            <a:ext cx="6890423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indent="-5715" algn="ctr">
              <a:lnSpc>
                <a:spcPts val="4120"/>
              </a:lnSpc>
              <a:spcBef>
                <a:spcPts val="335"/>
              </a:spcBef>
              <a:buClrTx/>
              <a:defRPr/>
            </a:pPr>
            <a:r>
              <a:rPr kumimoji="0" lang="it-IT" sz="3200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Sono state erogate  </a:t>
            </a:r>
            <a:r>
              <a:rPr lang="it-IT" sz="3200" b="1" spc="-25" dirty="0">
                <a:solidFill>
                  <a:srgbClr val="0C7ED1"/>
                </a:solidFill>
                <a:latin typeface="Calibri"/>
                <a:ea typeface="Calibri" panose="020F0502020204030204" pitchFamily="34" charset="0"/>
                <a:cs typeface="Calibri"/>
              </a:rPr>
              <a:t>3.355</a:t>
            </a:r>
            <a:r>
              <a:rPr lang="it-IT" sz="3200" dirty="0">
                <a:solidFill>
                  <a:sysClr val="windowText" lastClr="000000"/>
                </a:solidFill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it-IT" sz="3200" b="1" dirty="0">
                <a:solidFill>
                  <a:srgbClr val="333333"/>
                </a:solidFill>
                <a:latin typeface="Calibri"/>
                <a:ea typeface="Calibri" panose="020F0502020204030204" pitchFamily="34" charset="0"/>
                <a:cs typeface="Calibri"/>
              </a:rPr>
              <a:t>i</a:t>
            </a:r>
            <a:r>
              <a:rPr kumimoji="0" lang="it-IT" sz="3200" b="1" i="0" u="none" strike="noStrike" kern="0" cap="none" spc="0" normalizeH="0" baseline="0" noProof="0" dirty="0" err="1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niziative</a:t>
            </a:r>
            <a:endParaRPr kumimoji="0" lang="it-IT" sz="32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Calibri"/>
            </a:endParaRPr>
          </a:p>
          <a:p>
            <a:pPr marL="12700" marR="5080" indent="-5715" algn="ctr">
              <a:lnSpc>
                <a:spcPts val="4120"/>
              </a:lnSpc>
              <a:spcBef>
                <a:spcPts val="335"/>
              </a:spcBef>
              <a:buClrTx/>
              <a:defRPr/>
            </a:pPr>
            <a:r>
              <a:rPr lang="it-IT" sz="2000" b="1" dirty="0">
                <a:solidFill>
                  <a:srgbClr val="333333"/>
                </a:solidFill>
                <a:latin typeface="Calibri"/>
                <a:ea typeface="Calibri" panose="020F0502020204030204" pitchFamily="34" charset="0"/>
                <a:cs typeface="Calibri"/>
              </a:rPr>
              <a:t>di queste</a:t>
            </a:r>
          </a:p>
          <a:p>
            <a:pPr algn="ctr">
              <a:lnSpc>
                <a:spcPts val="5425"/>
              </a:lnSpc>
              <a:spcBef>
                <a:spcPts val="140"/>
              </a:spcBef>
            </a:pPr>
            <a:r>
              <a:rPr lang="it-IT" sz="2400" b="1" spc="-25" dirty="0">
                <a:solidFill>
                  <a:srgbClr val="0C7ED1"/>
                </a:solidFill>
                <a:latin typeface="Calibri"/>
                <a:ea typeface="Calibri" panose="020F0502020204030204" pitchFamily="34" charset="0"/>
                <a:cs typeface="Calibri"/>
              </a:rPr>
              <a:t>1.933</a:t>
            </a:r>
            <a:r>
              <a:rPr lang="it-IT" sz="2400" spc="-25" dirty="0"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it-IT" sz="2400" b="1" dirty="0">
                <a:solidFill>
                  <a:srgbClr val="333333"/>
                </a:solidFill>
                <a:latin typeface="Calibri"/>
                <a:ea typeface="Calibri" panose="020F0502020204030204" pitchFamily="34" charset="0"/>
                <a:cs typeface="Calibri"/>
              </a:rPr>
              <a:t>Incontri</a:t>
            </a:r>
            <a:r>
              <a:rPr lang="it-IT" sz="2400" b="1" spc="-105" dirty="0">
                <a:solidFill>
                  <a:srgbClr val="333333"/>
                </a:solidFill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it-IT" sz="2400" b="1" spc="-25" dirty="0">
                <a:solidFill>
                  <a:srgbClr val="333333"/>
                </a:solidFill>
                <a:latin typeface="Calibri"/>
                <a:ea typeface="Calibri" panose="020F0502020204030204" pitchFamily="34" charset="0"/>
                <a:cs typeface="Calibri"/>
              </a:rPr>
              <a:t>di </a:t>
            </a:r>
            <a:r>
              <a:rPr lang="it-IT" sz="2400" b="1" spc="-10" dirty="0">
                <a:solidFill>
                  <a:srgbClr val="333333"/>
                </a:solidFill>
                <a:latin typeface="Calibri"/>
                <a:ea typeface="Calibri" panose="020F0502020204030204" pitchFamily="34" charset="0"/>
                <a:cs typeface="Calibri"/>
              </a:rPr>
              <a:t>orientamento</a:t>
            </a:r>
            <a:endParaRPr lang="it-IT" sz="2400" dirty="0">
              <a:latin typeface="Calibri"/>
              <a:ea typeface="Calibri" panose="020F0502020204030204" pitchFamily="34" charset="0"/>
              <a:cs typeface="Calibri"/>
            </a:endParaRPr>
          </a:p>
          <a:p>
            <a:pPr marL="0" marR="0" lvl="0" indent="0" algn="ctr" defTabSz="914400" eaLnBrk="1" fontAlgn="auto" latinLnBrk="0" hangingPunct="1">
              <a:lnSpc>
                <a:spcPts val="5425"/>
              </a:lnSpc>
              <a:spcBef>
                <a:spcPts val="1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spc="-25" dirty="0">
                <a:solidFill>
                  <a:srgbClr val="0C7ED1"/>
                </a:solidFill>
                <a:latin typeface="Calibri"/>
                <a:cs typeface="Calibri"/>
              </a:rPr>
              <a:t>1.070</a:t>
            </a:r>
            <a:r>
              <a:rPr lang="it-IT" sz="2400" dirty="0">
                <a:solidFill>
                  <a:sysClr val="windowText" lastClr="000000"/>
                </a:solidFill>
                <a:latin typeface="Calibri"/>
                <a:cs typeface="Calibri"/>
              </a:rPr>
              <a:t> </a:t>
            </a: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/>
                <a:cs typeface="Calibri"/>
              </a:rPr>
              <a:t>Iniziative </a:t>
            </a:r>
            <a:r>
              <a:rPr kumimoji="0" lang="it-IT" sz="2400" b="1" i="0" u="none" strike="noStrike" kern="0" cap="none" spc="-25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/>
                <a:cs typeface="Calibri"/>
              </a:rPr>
              <a:t>di </a:t>
            </a:r>
            <a:r>
              <a:rPr kumimoji="0" lang="it-IT" sz="2400" b="1" i="0" u="none" strike="noStrike" kern="0" cap="none" spc="-1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/>
                <a:cs typeface="Calibri"/>
              </a:rPr>
              <a:t>formazione</a:t>
            </a:r>
          </a:p>
          <a:p>
            <a:pPr marL="0" marR="0" lvl="0" indent="0" algn="ctr" defTabSz="914400" eaLnBrk="1" fontAlgn="auto" latinLnBrk="0" hangingPunct="1">
              <a:lnSpc>
                <a:spcPts val="5425"/>
              </a:lnSpc>
              <a:spcBef>
                <a:spcPts val="1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spc="-25" dirty="0">
                <a:solidFill>
                  <a:srgbClr val="0C7ED1"/>
                </a:solidFill>
                <a:latin typeface="Calibri"/>
                <a:ea typeface="Calibri" panose="020F0502020204030204" pitchFamily="34" charset="0"/>
                <a:cs typeface="Calibri"/>
              </a:rPr>
              <a:t>352</a:t>
            </a:r>
            <a:r>
              <a:rPr lang="it-IT" sz="2400" dirty="0">
                <a:solidFill>
                  <a:sysClr val="windowText" lastClr="000000"/>
                </a:solidFill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Iniziative di animazione</a:t>
            </a: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Calibri"/>
            </a:endParaRPr>
          </a:p>
          <a:p>
            <a:pPr marL="0" marR="0" lvl="0" indent="0" algn="ctr" defTabSz="914400" eaLnBrk="1" fontAlgn="auto" latinLnBrk="0" hangingPunct="1">
              <a:lnSpc>
                <a:spcPts val="5425"/>
              </a:lnSpc>
              <a:spcBef>
                <a:spcPts val="1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1" i="0" u="none" strike="noStrike" kern="0" cap="none" spc="-1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5080" indent="-5715" algn="ctr">
              <a:lnSpc>
                <a:spcPts val="4120"/>
              </a:lnSpc>
              <a:spcBef>
                <a:spcPts val="335"/>
              </a:spcBef>
              <a:buClrTx/>
              <a:defRPr/>
            </a:pPr>
            <a:endParaRPr lang="it-IT" sz="2400" b="1" dirty="0">
              <a:solidFill>
                <a:srgbClr val="333333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12700" marR="5080" indent="-5715" algn="ctr">
              <a:lnSpc>
                <a:spcPts val="4120"/>
              </a:lnSpc>
              <a:spcBef>
                <a:spcPts val="335"/>
              </a:spcBef>
              <a:buClrTx/>
              <a:defRPr/>
            </a:pPr>
            <a:endParaRPr kumimoji="0" lang="it-IT" sz="3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0883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53432B-04D0-2102-8BA6-1D4D823757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:a16="http://schemas.microsoft.com/office/drawing/2014/main" id="{FD510A52-2629-40A5-AB09-5ED12557F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000" b="1" kern="1200" dirty="0">
                <a:solidFill>
                  <a:schemeClr val="bg1"/>
                </a:solidFill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  <a:sym typeface="Arial"/>
              </a:rPr>
              <a:t>Dati di riepilogo del Progetto Rete</a:t>
            </a:r>
            <a:endParaRPr lang="it-IT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DABB0A8-6868-48DD-2F40-90005516EC91}"/>
              </a:ext>
            </a:extLst>
          </p:cNvPr>
          <p:cNvSpPr txBox="1"/>
          <p:nvPr/>
        </p:nvSpPr>
        <p:spPr>
          <a:xfrm>
            <a:off x="0" y="1906907"/>
            <a:ext cx="6890423" cy="5109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5080" indent="-5715" algn="ctr">
              <a:lnSpc>
                <a:spcPts val="4120"/>
              </a:lnSpc>
              <a:spcBef>
                <a:spcPts val="335"/>
              </a:spcBef>
              <a:buClrTx/>
              <a:defRPr/>
            </a:pPr>
            <a:r>
              <a:rPr kumimoji="0" lang="it-IT" sz="3200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Sono stati incontrati </a:t>
            </a:r>
            <a:r>
              <a:rPr lang="it-IT" sz="3200" b="1" spc="-25" dirty="0">
                <a:solidFill>
                  <a:srgbClr val="0C7ED1"/>
                </a:solidFill>
                <a:latin typeface="Calibri"/>
                <a:ea typeface="Calibri" panose="020F0502020204030204" pitchFamily="34" charset="0"/>
                <a:cs typeface="Calibri"/>
              </a:rPr>
              <a:t>35.886</a:t>
            </a:r>
            <a:r>
              <a:rPr lang="it-IT" sz="3200" dirty="0">
                <a:solidFill>
                  <a:sysClr val="windowText" lastClr="000000"/>
                </a:solidFill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it-IT" sz="3200" b="1" dirty="0">
                <a:solidFill>
                  <a:srgbClr val="333333"/>
                </a:solidFill>
                <a:latin typeface="Calibri"/>
                <a:ea typeface="Calibri" panose="020F0502020204030204" pitchFamily="34" charset="0"/>
                <a:cs typeface="Calibri"/>
              </a:rPr>
              <a:t>utenti</a:t>
            </a:r>
            <a:endParaRPr kumimoji="0" lang="it-IT" sz="32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Calibri"/>
            </a:endParaRPr>
          </a:p>
          <a:p>
            <a:pPr marL="12700" marR="5080" indent="-5715" algn="ctr">
              <a:lnSpc>
                <a:spcPts val="4120"/>
              </a:lnSpc>
              <a:spcBef>
                <a:spcPts val="335"/>
              </a:spcBef>
              <a:buClrTx/>
              <a:defRPr/>
            </a:pPr>
            <a:r>
              <a:rPr lang="it-IT" sz="2000" b="1" dirty="0">
                <a:solidFill>
                  <a:srgbClr val="333333"/>
                </a:solidFill>
                <a:latin typeface="Calibri"/>
                <a:ea typeface="Calibri" panose="020F0502020204030204" pitchFamily="34" charset="0"/>
                <a:cs typeface="Calibri"/>
              </a:rPr>
              <a:t>di questi</a:t>
            </a:r>
          </a:p>
          <a:p>
            <a:pPr algn="ctr">
              <a:lnSpc>
                <a:spcPts val="5425"/>
              </a:lnSpc>
              <a:spcBef>
                <a:spcPts val="140"/>
              </a:spcBef>
            </a:pPr>
            <a:r>
              <a:rPr lang="it-IT" sz="2400" b="1" spc="-25" dirty="0">
                <a:solidFill>
                  <a:srgbClr val="0C7ED1"/>
                </a:solidFill>
                <a:latin typeface="Calibri"/>
                <a:ea typeface="Calibri" panose="020F0502020204030204" pitchFamily="34" charset="0"/>
                <a:cs typeface="Calibri"/>
              </a:rPr>
              <a:t>7.238</a:t>
            </a:r>
            <a:r>
              <a:rPr lang="it-IT" sz="2400" spc="-25" dirty="0"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it-IT" sz="2400" b="1" dirty="0">
                <a:solidFill>
                  <a:srgbClr val="333333"/>
                </a:solidFill>
                <a:latin typeface="Calibri"/>
                <a:ea typeface="Calibri" panose="020F0502020204030204" pitchFamily="34" charset="0"/>
                <a:cs typeface="Calibri"/>
              </a:rPr>
              <a:t>disoccupati/neet/in cerca di occupazione</a:t>
            </a:r>
            <a:endParaRPr lang="it-IT" sz="2400" dirty="0">
              <a:latin typeface="Calibri"/>
              <a:ea typeface="Calibri" panose="020F0502020204030204" pitchFamily="34" charset="0"/>
              <a:cs typeface="Calibri"/>
            </a:endParaRPr>
          </a:p>
          <a:p>
            <a:pPr marL="0" marR="0" lvl="0" indent="0" algn="ctr" defTabSz="914400" eaLnBrk="1" fontAlgn="auto" latinLnBrk="0" hangingPunct="1">
              <a:lnSpc>
                <a:spcPts val="5425"/>
              </a:lnSpc>
              <a:spcBef>
                <a:spcPts val="1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spc="-25" dirty="0">
                <a:solidFill>
                  <a:srgbClr val="0C7ED1"/>
                </a:solidFill>
                <a:latin typeface="Calibri"/>
                <a:cs typeface="Calibri"/>
              </a:rPr>
              <a:t>27.622</a:t>
            </a:r>
            <a:r>
              <a:rPr lang="it-IT" sz="2400" dirty="0">
                <a:solidFill>
                  <a:sysClr val="windowText" lastClr="000000"/>
                </a:solidFill>
                <a:latin typeface="Calibri"/>
                <a:cs typeface="Calibri"/>
              </a:rPr>
              <a:t> </a:t>
            </a: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/>
                <a:cs typeface="Calibri"/>
              </a:rPr>
              <a:t>Studenti</a:t>
            </a:r>
            <a:endParaRPr kumimoji="0" lang="it-IT" sz="2400" b="1" i="0" u="none" strike="noStrike" kern="0" cap="none" spc="-1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0" marR="0" lvl="0" indent="0" algn="ctr" defTabSz="914400" eaLnBrk="1" fontAlgn="auto" latinLnBrk="0" hangingPunct="1">
              <a:lnSpc>
                <a:spcPts val="5425"/>
              </a:lnSpc>
              <a:spcBef>
                <a:spcPts val="1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b="1" spc="-25" dirty="0">
                <a:solidFill>
                  <a:srgbClr val="0C7ED1"/>
                </a:solidFill>
                <a:latin typeface="Calibri"/>
                <a:ea typeface="Calibri" panose="020F0502020204030204" pitchFamily="34" charset="0"/>
                <a:cs typeface="Calibri"/>
              </a:rPr>
              <a:t>1.026</a:t>
            </a:r>
            <a:r>
              <a:rPr lang="it-IT" sz="2400" dirty="0">
                <a:solidFill>
                  <a:sysClr val="windowText" lastClr="000000"/>
                </a:solidFill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Calibri"/>
              </a:rPr>
              <a:t>Imprese/Imprenditori</a:t>
            </a:r>
            <a:endParaRPr kumimoji="0" lang="it-IT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Calibri"/>
            </a:endParaRPr>
          </a:p>
          <a:p>
            <a:pPr marL="0" marR="0" lvl="0" indent="0" algn="ctr" defTabSz="914400" eaLnBrk="1" fontAlgn="auto" latinLnBrk="0" hangingPunct="1">
              <a:lnSpc>
                <a:spcPts val="5425"/>
              </a:lnSpc>
              <a:spcBef>
                <a:spcPts val="1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1" i="0" u="none" strike="noStrike" kern="0" cap="none" spc="-1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2700" marR="5080" indent="-5715" algn="ctr">
              <a:lnSpc>
                <a:spcPts val="4120"/>
              </a:lnSpc>
              <a:spcBef>
                <a:spcPts val="335"/>
              </a:spcBef>
              <a:buClrTx/>
              <a:defRPr/>
            </a:pPr>
            <a:endParaRPr lang="it-IT" sz="2400" b="1" dirty="0">
              <a:solidFill>
                <a:srgbClr val="333333"/>
              </a:solidFill>
              <a:latin typeface="Calibri"/>
              <a:ea typeface="Calibri" panose="020F0502020204030204" pitchFamily="34" charset="0"/>
              <a:cs typeface="Calibri"/>
            </a:endParaRPr>
          </a:p>
          <a:p>
            <a:pPr marL="12700" marR="5080" indent="-5715" algn="ctr">
              <a:lnSpc>
                <a:spcPts val="4120"/>
              </a:lnSpc>
              <a:spcBef>
                <a:spcPts val="335"/>
              </a:spcBef>
              <a:buClrTx/>
              <a:defRPr/>
            </a:pPr>
            <a:endParaRPr kumimoji="0" lang="it-IT" sz="3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Calibri"/>
            </a:endParaRP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44408EEB-6B50-DCE7-CECA-345B4F2A7E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759831"/>
              </p:ext>
            </p:extLst>
          </p:nvPr>
        </p:nvGraphicFramePr>
        <p:xfrm>
          <a:off x="6259286" y="2030185"/>
          <a:ext cx="5812971" cy="3864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3770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Colori Rete Presentazione">
      <a:dk1>
        <a:srgbClr val="000000"/>
      </a:dk1>
      <a:lt1>
        <a:srgbClr val="FFFFFF"/>
      </a:lt1>
      <a:dk2>
        <a:srgbClr val="44546A"/>
      </a:dk2>
      <a:lt2>
        <a:srgbClr val="81C2B5"/>
      </a:lt2>
      <a:accent1>
        <a:srgbClr val="2F5597"/>
      </a:accent1>
      <a:accent2>
        <a:srgbClr val="EC6127"/>
      </a:accent2>
      <a:accent3>
        <a:srgbClr val="A5A5A5"/>
      </a:accent3>
      <a:accent4>
        <a:srgbClr val="FFC000"/>
      </a:accent4>
      <a:accent5>
        <a:srgbClr val="32ABE0"/>
      </a:accent5>
      <a:accent6>
        <a:srgbClr val="70AD47"/>
      </a:accent6>
      <a:hlink>
        <a:srgbClr val="5B9BD5"/>
      </a:hlink>
      <a:folHlink>
        <a:srgbClr val="D7B5C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6295</TotalTime>
  <Words>67</Words>
  <Application>Microsoft Office PowerPoint</Application>
  <PresentationFormat>Widescreen</PresentationFormat>
  <Paragraphs>23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Calibri</vt:lpstr>
      <vt:lpstr>Quattrocento Sans</vt:lpstr>
      <vt:lpstr>Arial</vt:lpstr>
      <vt:lpstr>Tema di Office</vt:lpstr>
      <vt:lpstr>Presentazione standard di PowerPoint</vt:lpstr>
      <vt:lpstr>Dati di riepilogo del Progetto Rete</vt:lpstr>
      <vt:lpstr>Dati di riepilogo del Progetto Rete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            xx</dc:title>
  <dc:creator>Paola Ciancio</dc:creator>
  <cp:lastModifiedBy>Laudando Enzo</cp:lastModifiedBy>
  <cp:revision>146</cp:revision>
  <dcterms:created xsi:type="dcterms:W3CDTF">2022-03-04T11:28:03Z</dcterms:created>
  <dcterms:modified xsi:type="dcterms:W3CDTF">2025-05-09T13:53:47Z</dcterms:modified>
</cp:coreProperties>
</file>