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9.jpeg" ContentType="image/jpeg"/>
  <Override PartName="/ppt/media/image1.jpeg" ContentType="image/jpeg"/>
  <Override PartName="/ppt/media/image2.png" ContentType="image/png"/>
  <Override PartName="/ppt/media/image4.jpeg" ContentType="image/jpeg"/>
  <Override PartName="/ppt/media/image5.png" ContentType="image/png"/>
  <Override PartName="/ppt/media/image3.jpeg" ContentType="image/jpeg"/>
  <Override PartName="/ppt/media/image34.jpeg" ContentType="image/jpeg"/>
  <Override PartName="/ppt/media/image6.png" ContentType="image/png"/>
  <Override PartName="/ppt/media/image31.png" ContentType="image/png"/>
  <Override PartName="/ppt/media/image7.jpeg" ContentType="image/jpeg"/>
  <Override PartName="/ppt/media/image8.png" ContentType="image/png"/>
  <Override PartName="/ppt/media/image10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8.jpeg" ContentType="image/jpeg"/>
  <Override PartName="/ppt/media/image19.jpeg" ContentType="image/jpeg"/>
  <Override PartName="/ppt/media/image40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jpeg" ContentType="image/jpeg"/>
  <Override PartName="/ppt/media/image26.png" ContentType="image/png"/>
  <Override PartName="/ppt/media/image27.jpeg" ContentType="image/jpeg"/>
  <Override PartName="/ppt/media/image28.jpeg" ContentType="image/jpeg"/>
  <Override PartName="/ppt/media/image29.png" ContentType="image/png"/>
  <Override PartName="/ppt/media/image30.jpeg" ContentType="image/jpeg"/>
  <Override PartName="/ppt/media/image32.jpeg" ContentType="image/jpeg"/>
  <Override PartName="/ppt/media/image33.png" ContentType="image/png"/>
  <Override PartName="/ppt/media/image35.jpeg" ContentType="image/jpeg"/>
  <Override PartName="/ppt/media/image36.png" ContentType="image/png"/>
  <Override PartName="/ppt/media/image37.jpeg" ContentType="image/jpeg"/>
  <Override PartName="/ppt/media/image38.png" ContentType="image/png"/>
  <Override PartName="/ppt/media/image39.jpeg" ContentType="image/jpeg"/>
  <Override PartName="/ppt/media/image41.png" ContentType="image/png"/>
  <Override PartName="/ppt/media/image42.jpeg" ContentType="image/jpeg"/>
  <Override PartName="/ppt/media/image43.jpeg" ContentType="image/jpeg"/>
  <Override PartName="/ppt/media/image44.jpeg" ContentType="image/jpeg"/>
  <Override PartName="/ppt/media/image4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906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89150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5360" y="3749760"/>
            <a:ext cx="89150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63400" y="115164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95360" y="374976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63400" y="374976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287028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09640" y="1151640"/>
            <a:ext cx="287028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523560" y="1151640"/>
            <a:ext cx="287028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95360" y="3749760"/>
            <a:ext cx="287028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09640" y="3749760"/>
            <a:ext cx="287028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523560" y="3749760"/>
            <a:ext cx="287028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95360" y="1151640"/>
            <a:ext cx="8915040" cy="497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8915040" cy="4974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4350240" cy="4974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063400" y="1151640"/>
            <a:ext cx="4350240" cy="4974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2352600" y="274680"/>
            <a:ext cx="7057800" cy="30067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63400" y="1151640"/>
            <a:ext cx="4350240" cy="4974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95360" y="374976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4350240" cy="4974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63400" y="115164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63400" y="374976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63400" y="1151640"/>
            <a:ext cx="43502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5360" y="3749760"/>
            <a:ext cx="8915040" cy="2372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352600" y="274680"/>
            <a:ext cx="7057800" cy="6483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 b="0" lang="it-IT" sz="24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95360" y="1151640"/>
            <a:ext cx="8915040" cy="4974120"/>
          </a:xfrm>
          <a:prstGeom prst="rect">
            <a:avLst/>
          </a:prstGeom>
        </p:spPr>
        <p:txBody>
          <a:bodyPr>
            <a:noAutofit/>
          </a:bodyPr>
          <a:p>
            <a:pPr marL="371520" indent="-371160">
              <a:lnSpc>
                <a:spcPct val="100000"/>
              </a:lnSpc>
              <a:spcBef>
                <a:spcPts val="303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1520" spc="-1" strike="noStrike">
                <a:solidFill>
                  <a:srgbClr val="000000"/>
                </a:solidFill>
                <a:latin typeface="Calibri"/>
              </a:rPr>
              <a:t>Fare clic per modificare stili del testo dello schema</a:t>
            </a:r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  <a:p>
            <a:pPr lvl="1" marL="804960" indent="-309240">
              <a:lnSpc>
                <a:spcPct val="100000"/>
              </a:lnSpc>
              <a:spcBef>
                <a:spcPts val="303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1520" spc="-1" strike="noStrike">
                <a:solidFill>
                  <a:srgbClr val="000000"/>
                </a:solidFill>
                <a:latin typeface="Calibri"/>
              </a:rPr>
              <a:t>Secondo livello</a:t>
            </a:r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  <a:p>
            <a:pPr lvl="2" marL="1238040" indent="-247320">
              <a:lnSpc>
                <a:spcPct val="100000"/>
              </a:lnSpc>
              <a:spcBef>
                <a:spcPts val="303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1520" spc="-1" strike="noStrike">
                <a:solidFill>
                  <a:srgbClr val="000000"/>
                </a:solidFill>
                <a:latin typeface="Calibri"/>
              </a:rPr>
              <a:t>Terzo livello</a:t>
            </a:r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  <a:p>
            <a:pPr lvl="3" marL="1733400" indent="-247320">
              <a:lnSpc>
                <a:spcPct val="100000"/>
              </a:lnSpc>
              <a:spcBef>
                <a:spcPts val="303"/>
              </a:spcBef>
              <a:buClr>
                <a:srgbClr val="000000"/>
              </a:buClr>
              <a:buFont typeface="Arial"/>
              <a:buChar char="–"/>
            </a:pPr>
            <a:r>
              <a:rPr b="0" lang="it-IT" sz="1520" spc="-1" strike="noStrike">
                <a:solidFill>
                  <a:srgbClr val="000000"/>
                </a:solidFill>
                <a:latin typeface="Calibri"/>
              </a:rPr>
              <a:t>Quarto livello</a:t>
            </a:r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  <a:p>
            <a:pPr lvl="4" marL="2228760" indent="-247320">
              <a:lnSpc>
                <a:spcPct val="100000"/>
              </a:lnSpc>
              <a:spcBef>
                <a:spcPts val="303"/>
              </a:spcBef>
              <a:buClr>
                <a:srgbClr val="000000"/>
              </a:buClr>
              <a:buFont typeface="Arial"/>
              <a:buChar char="»"/>
            </a:pPr>
            <a:r>
              <a:rPr b="0" lang="it-IT" sz="1520" spc="-1" strike="noStrike">
                <a:solidFill>
                  <a:srgbClr val="000000"/>
                </a:solidFill>
                <a:latin typeface="Calibri"/>
              </a:rPr>
              <a:t>Quinto livello</a:t>
            </a:r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95360" y="6356520"/>
            <a:ext cx="231120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it-IT" sz="1300" spc="-1" strike="noStrike">
                <a:solidFill>
                  <a:srgbClr val="8b8b8b"/>
                </a:solidFill>
                <a:latin typeface="Arial"/>
                <a:ea typeface="ＭＳ Ｐゴシック"/>
              </a:rPr>
              <a:t>16/04/2015</a:t>
            </a:r>
            <a:endParaRPr b="0" lang="it-IT" sz="13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384720" y="6356520"/>
            <a:ext cx="31366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099200" y="6356520"/>
            <a:ext cx="23112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8CF0221-A308-4D1C-9626-8FC0B084A306}" type="slidenum">
              <a:rPr b="0" lang="it-IT" sz="1300" spc="-1" strike="noStrike">
                <a:solidFill>
                  <a:srgbClr val="898989"/>
                </a:solidFill>
                <a:latin typeface="Arial"/>
              </a:rPr>
              <a:t>&lt;number&gt;</a:t>
            </a:fld>
            <a:endParaRPr b="0" lang="it-IT" sz="13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6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4831920" y="1582920"/>
            <a:ext cx="22978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</a:rPr>
              <a:t>Contratto</a:t>
            </a:r>
            <a:br/>
            <a:r>
              <a:rPr b="0" lang="it-IT" sz="2400" spc="-1" strike="noStrike">
                <a:solidFill>
                  <a:srgbClr val="ffffff"/>
                </a:solidFill>
                <a:latin typeface="Calibri Light"/>
              </a:rPr>
              <a:t>Istituzionale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</a:rPr>
              <a:t>di Sviluppo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ff6772"/>
                </a:solidFill>
                <a:latin typeface="Calibri Light"/>
              </a:rPr>
              <a:t>Capitanata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4831920" y="3582360"/>
            <a:ext cx="2491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5 Marzo 2020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44" name="Immagine 5" descr=""/>
          <p:cNvPicPr/>
          <p:nvPr/>
        </p:nvPicPr>
        <p:blipFill>
          <a:blip r:embed="rId2"/>
          <a:srcRect l="13800" t="16248" r="49458" b="50000"/>
          <a:stretch/>
        </p:blipFill>
        <p:spPr>
          <a:xfrm>
            <a:off x="4327200" y="126360"/>
            <a:ext cx="1906200" cy="109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2352600" y="274680"/>
            <a:ext cx="7057800" cy="648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495360" y="1151640"/>
            <a:ext cx="8915040" cy="4974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it-IT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TextShape 3"/>
          <p:cNvSpPr txBox="1"/>
          <p:nvPr/>
        </p:nvSpPr>
        <p:spPr>
          <a:xfrm>
            <a:off x="7099200" y="6356520"/>
            <a:ext cx="23112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DF679B0-EDDF-4130-99FB-292B76493A43}" type="slidenum">
              <a:rPr b="0" lang="it-IT" sz="1300" spc="-1" strike="noStrike">
                <a:solidFill>
                  <a:srgbClr val="898989"/>
                </a:solidFill>
                <a:latin typeface="Arial"/>
              </a:rPr>
              <a:t>&lt;number&gt;</a:t>
            </a:fld>
            <a:endParaRPr b="0" lang="it-IT" sz="1300" spc="-1" strike="noStrike">
              <a:latin typeface="Times New Roman"/>
            </a:endParaRPr>
          </a:p>
        </p:txBody>
      </p:sp>
      <p:pic>
        <p:nvPicPr>
          <p:cNvPr id="156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57" name="CustomShape 4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San Marco in Lamis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58" name="CustomShape 5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6"/>
          <p:cNvSpPr/>
          <p:nvPr/>
        </p:nvSpPr>
        <p:spPr>
          <a:xfrm>
            <a:off x="953280" y="2894040"/>
            <a:ext cx="429228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Opere di urbanizzazione primaria e secondaria necessarie per l’insediamento delle attività artigianali locali a basso impatto ambientale.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Mediante l’intervento sarà possibile agevolare start-up giovanili, promuovere attività innovative o ad alto contenuto tecnologico, nonché iniziative imprenditoriali femminili.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60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61" name="CustomShape 7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241.260,75 €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62" name="CustomShape 8"/>
          <p:cNvSpPr/>
          <p:nvPr/>
        </p:nvSpPr>
        <p:spPr>
          <a:xfrm>
            <a:off x="953280" y="1929960"/>
            <a:ext cx="37252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Le Vetrine Del Gargano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63" name="Immagine 11" descr=""/>
          <p:cNvPicPr/>
          <p:nvPr/>
        </p:nvPicPr>
        <p:blipFill>
          <a:blip r:embed="rId3"/>
          <a:srcRect l="10497" t="0" r="23604" b="0"/>
          <a:stretch/>
        </p:blipFill>
        <p:spPr>
          <a:xfrm>
            <a:off x="5917680" y="2345400"/>
            <a:ext cx="2486160" cy="218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Provincia di Foggia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7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388.452,45 €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definitiva ed esecutiva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953280" y="1929960"/>
            <a:ext cx="4178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Strada provinciale 141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70" name="CustomShape 5"/>
          <p:cNvSpPr/>
          <p:nvPr/>
        </p:nvSpPr>
        <p:spPr>
          <a:xfrm>
            <a:off x="953280" y="2436840"/>
            <a:ext cx="429228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Viabilità a servizio del distretto turistico del Gargano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Completamento e sistemazione funzionale della ex strada statale 159 delle Saline (SS 159), ora strada provinciale 141 delle Saline (SP 141)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171" name="Group 6"/>
          <p:cNvGrpSpPr/>
          <p:nvPr/>
        </p:nvGrpSpPr>
        <p:grpSpPr>
          <a:xfrm>
            <a:off x="6020280" y="2829960"/>
            <a:ext cx="2260800" cy="1197360"/>
            <a:chOff x="6020280" y="2829960"/>
            <a:chExt cx="2260800" cy="1197360"/>
          </a:xfrm>
        </p:grpSpPr>
        <p:sp>
          <p:nvSpPr>
            <p:cNvPr id="172" name="CustomShape 7"/>
            <p:cNvSpPr/>
            <p:nvPr/>
          </p:nvSpPr>
          <p:spPr>
            <a:xfrm>
              <a:off x="6020280" y="2829960"/>
              <a:ext cx="2260800" cy="1197360"/>
            </a:xfrm>
            <a:prstGeom prst="roundRect">
              <a:avLst>
                <a:gd name="adj" fmla="val 16667"/>
              </a:avLst>
            </a:prstGeom>
            <a:solidFill>
              <a:srgbClr val="00408b"/>
            </a:solidFill>
            <a:ln>
              <a:noFill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3" name="CustomShape 8"/>
            <p:cNvSpPr/>
            <p:nvPr/>
          </p:nvSpPr>
          <p:spPr>
            <a:xfrm>
              <a:off x="6089760" y="2903760"/>
              <a:ext cx="2121480" cy="1050480"/>
            </a:xfrm>
            <a:prstGeom prst="roundRect">
              <a:avLst>
                <a:gd name="adj" fmla="val 16667"/>
              </a:avLst>
            </a:prstGeom>
            <a:solidFill>
              <a:srgbClr val="00408b"/>
            </a:solidFill>
            <a:ln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4400" spc="-1" strike="noStrike">
                  <a:solidFill>
                    <a:srgbClr val="ffffff"/>
                  </a:solidFill>
                  <a:latin typeface="Arial"/>
                </a:rPr>
                <a:t>SP 141</a:t>
              </a:r>
              <a:endParaRPr b="0" lang="it-IT" sz="4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Provincia di Foggia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7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78" name="CustomShape 3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 737.174,92 €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definitiva ed esecutiva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953280" y="1929960"/>
            <a:ext cx="3889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Strada provinciale 77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953280" y="2436840"/>
            <a:ext cx="429228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Viabilità a servizio del distretto turistico del Gargano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Completamento e sistemazione funzionale della ex strada statale 545 Rivolese (SS 545), ora strada provinciale 77 Rivolese (SP 77)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181" name="Group 6"/>
          <p:cNvGrpSpPr/>
          <p:nvPr/>
        </p:nvGrpSpPr>
        <p:grpSpPr>
          <a:xfrm>
            <a:off x="6020280" y="2829960"/>
            <a:ext cx="2260800" cy="1197360"/>
            <a:chOff x="6020280" y="2829960"/>
            <a:chExt cx="2260800" cy="1197360"/>
          </a:xfrm>
        </p:grpSpPr>
        <p:sp>
          <p:nvSpPr>
            <p:cNvPr id="182" name="CustomShape 7"/>
            <p:cNvSpPr/>
            <p:nvPr/>
          </p:nvSpPr>
          <p:spPr>
            <a:xfrm>
              <a:off x="6020280" y="2829960"/>
              <a:ext cx="2260800" cy="1197360"/>
            </a:xfrm>
            <a:prstGeom prst="roundRect">
              <a:avLst>
                <a:gd name="adj" fmla="val 16667"/>
              </a:avLst>
            </a:prstGeom>
            <a:solidFill>
              <a:srgbClr val="00408b"/>
            </a:solidFill>
            <a:ln>
              <a:noFill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83" name="CustomShape 8"/>
            <p:cNvSpPr/>
            <p:nvPr/>
          </p:nvSpPr>
          <p:spPr>
            <a:xfrm>
              <a:off x="6089760" y="2903760"/>
              <a:ext cx="2121480" cy="1050480"/>
            </a:xfrm>
            <a:prstGeom prst="roundRect">
              <a:avLst>
                <a:gd name="adj" fmla="val 16667"/>
              </a:avLst>
            </a:prstGeom>
            <a:solidFill>
              <a:srgbClr val="00408b"/>
            </a:solidFill>
            <a:ln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4800" spc="-1" strike="noStrike">
                  <a:solidFill>
                    <a:srgbClr val="ffffff"/>
                  </a:solidFill>
                  <a:latin typeface="Arial"/>
                </a:rPr>
                <a:t>SP 77</a:t>
              </a:r>
              <a:endParaRPr b="0" lang="it-IT" sz="4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Provincia di Foggia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88" name="CustomShape 3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110.466,98 €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definitiva ed esecutiva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89" name="CustomShape 4"/>
          <p:cNvSpPr/>
          <p:nvPr/>
        </p:nvSpPr>
        <p:spPr>
          <a:xfrm>
            <a:off x="953280" y="1929960"/>
            <a:ext cx="4178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Sistema dei musei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90" name="CustomShape 5"/>
          <p:cNvSpPr/>
          <p:nvPr/>
        </p:nvSpPr>
        <p:spPr>
          <a:xfrm>
            <a:off x="953280" y="2436840"/>
            <a:ext cx="42922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Allestimento di un Museo della storia e della Tecnologia Agricolo Industriale che ripercorra la storia e l’evoluzione della tecnologia industriale, attraverso percorsi didattici ed esposizioni.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91" name="Picture 2" descr=""/>
          <p:cNvPicPr/>
          <p:nvPr/>
        </p:nvPicPr>
        <p:blipFill>
          <a:blip r:embed="rId3"/>
          <a:stretch/>
        </p:blipFill>
        <p:spPr>
          <a:xfrm>
            <a:off x="5917680" y="2340360"/>
            <a:ext cx="2470320" cy="213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3079080" y="402120"/>
            <a:ext cx="56707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Cagnano Varano/ Provincia di Foggia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5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96" name="CustomShape 3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gara:1.196.235,80 € 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953280" y="1929960"/>
            <a:ext cx="4178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Ammodernamento Sp42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98" name="CustomShape 5"/>
          <p:cNvSpPr/>
          <p:nvPr/>
        </p:nvSpPr>
        <p:spPr>
          <a:xfrm>
            <a:off x="953280" y="2436840"/>
            <a:ext cx="42922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Intervento di ripristino della rete viaria danneggiata per ottimizzare l’offerta di servizi per le attività produttive e turistico-ricettive e per valorizzare l’intera laguna di Varano.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199" name="Group 6"/>
          <p:cNvGrpSpPr/>
          <p:nvPr/>
        </p:nvGrpSpPr>
        <p:grpSpPr>
          <a:xfrm>
            <a:off x="6020280" y="2829960"/>
            <a:ext cx="2260800" cy="1197360"/>
            <a:chOff x="6020280" y="2829960"/>
            <a:chExt cx="2260800" cy="1197360"/>
          </a:xfrm>
        </p:grpSpPr>
        <p:sp>
          <p:nvSpPr>
            <p:cNvPr id="200" name="CustomShape 7"/>
            <p:cNvSpPr/>
            <p:nvPr/>
          </p:nvSpPr>
          <p:spPr>
            <a:xfrm>
              <a:off x="6020280" y="2829960"/>
              <a:ext cx="2260800" cy="1197360"/>
            </a:xfrm>
            <a:prstGeom prst="roundRect">
              <a:avLst>
                <a:gd name="adj" fmla="val 16667"/>
              </a:avLst>
            </a:prstGeom>
            <a:solidFill>
              <a:srgbClr val="00408b"/>
            </a:solidFill>
            <a:ln>
              <a:noFill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01" name="CustomShape 8"/>
            <p:cNvSpPr/>
            <p:nvPr/>
          </p:nvSpPr>
          <p:spPr>
            <a:xfrm>
              <a:off x="6089760" y="2903760"/>
              <a:ext cx="2121480" cy="1050480"/>
            </a:xfrm>
            <a:prstGeom prst="roundRect">
              <a:avLst>
                <a:gd name="adj" fmla="val 16667"/>
              </a:avLst>
            </a:prstGeom>
            <a:solidFill>
              <a:srgbClr val="00408b"/>
            </a:solidFill>
            <a:ln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4800" spc="-1" strike="noStrike">
                  <a:solidFill>
                    <a:srgbClr val="ffffff"/>
                  </a:solidFill>
                  <a:latin typeface="Arial"/>
                </a:rPr>
                <a:t>SP 42</a:t>
              </a:r>
              <a:endParaRPr b="0" lang="it-IT" sz="4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Isole Tremiti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206" name="CustomShape 3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negoziata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863.491,99 €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07" name="CustomShape 4"/>
          <p:cNvSpPr/>
          <p:nvPr/>
        </p:nvSpPr>
        <p:spPr>
          <a:xfrm>
            <a:off x="953280" y="1929960"/>
            <a:ext cx="4178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Villaggio Pescatori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>
            <a:off x="953280" y="2436840"/>
            <a:ext cx="429228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Riqualificazione di ambiti urbani, ripavimentazione e sotto servizi di strade dell’Isola di San Domino, per superficie la prima isola pugliese oltre che dell'arcipelago tremitese.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pic>
        <p:nvPicPr>
          <p:cNvPr id="209" name="Picture 2" descr=""/>
          <p:cNvPicPr/>
          <p:nvPr/>
        </p:nvPicPr>
        <p:blipFill>
          <a:blip r:embed="rId3"/>
          <a:stretch/>
        </p:blipFill>
        <p:spPr>
          <a:xfrm>
            <a:off x="5917680" y="2331000"/>
            <a:ext cx="2470320" cy="219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Stornarella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3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214" name="CustomShape 3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negoziata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335.228,90 €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953280" y="1929960"/>
            <a:ext cx="4178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Viabilità Esterna Rurale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16" name="CustomShape 5"/>
          <p:cNvSpPr/>
          <p:nvPr/>
        </p:nvSpPr>
        <p:spPr>
          <a:xfrm>
            <a:off x="953280" y="2921760"/>
            <a:ext cx="429228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Sistemazione e miglioramento della viabilità rurale al fine di a favorire processi di ammodernamento e maggiore integrazione delle diverse filiere agricole, sviluppando l’infrastrutturazione rurale a servizio delle aziende operanti nel territorio comunale.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17" name="Picture 2" descr=""/>
          <p:cNvPicPr/>
          <p:nvPr/>
        </p:nvPicPr>
        <p:blipFill>
          <a:blip r:embed="rId3"/>
          <a:srcRect l="34199" t="10722" r="15531" b="-1378"/>
          <a:stretch/>
        </p:blipFill>
        <p:spPr>
          <a:xfrm>
            <a:off x="5917680" y="2351160"/>
            <a:ext cx="2451600" cy="217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1959480" y="402120"/>
            <a:ext cx="67906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Gare Telematiche, Albo fornitori ed E-Procurement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3"/>
          <p:cNvSpPr/>
          <p:nvPr/>
        </p:nvSpPr>
        <p:spPr>
          <a:xfrm>
            <a:off x="1466280" y="1998000"/>
            <a:ext cx="7192080" cy="350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ffff"/>
                </a:solidFill>
                <a:latin typeface="Calibri Light"/>
              </a:rPr>
              <a:t>INVITALIA </a:t>
            </a: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riveste il ruolo di </a:t>
            </a:r>
            <a:r>
              <a:rPr b="1" lang="it-IT" sz="1800" spc="-1" strike="noStrike">
                <a:solidFill>
                  <a:srgbClr val="ffffff"/>
                </a:solidFill>
                <a:latin typeface="Calibri Light"/>
              </a:rPr>
              <a:t>Soggetto Attuatore </a:t>
            </a: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ed è responsabile, in qualità di </a:t>
            </a:r>
            <a:r>
              <a:rPr b="1" lang="it-IT" sz="1800" spc="-1" strike="noStrike">
                <a:solidFill>
                  <a:srgbClr val="00ffff"/>
                </a:solidFill>
                <a:latin typeface="Calibri Light"/>
              </a:rPr>
              <a:t>Centrale di Committenza</a:t>
            </a: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, di tutte le procedure di appalto per la realizzazione degli interventi del CIS Capitanata.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Per presentare le </a:t>
            </a:r>
            <a:r>
              <a:rPr b="0" lang="it-IT" sz="1800" spc="-1" strike="noStrike">
                <a:solidFill>
                  <a:srgbClr val="00ffff"/>
                </a:solidFill>
                <a:latin typeface="Calibri Light"/>
              </a:rPr>
              <a:t>offerte per le gare in corso </a:t>
            </a: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o per entrare a far parte dell’</a:t>
            </a:r>
            <a:r>
              <a:rPr b="0" lang="it-IT" sz="1800" spc="-1" strike="noStrike">
                <a:solidFill>
                  <a:srgbClr val="00ffff"/>
                </a:solidFill>
                <a:latin typeface="Calibri Light"/>
              </a:rPr>
              <a:t>albo fornitori </a:t>
            </a: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di Invitalia: </a:t>
            </a:r>
            <a:r>
              <a:rPr b="1" lang="it-IT" sz="4400" spc="-1" strike="noStrike">
                <a:solidFill>
                  <a:srgbClr val="ff6772"/>
                </a:solidFill>
                <a:latin typeface="Calibri Light"/>
              </a:rPr>
              <a:t>https://gareappalti.invitalia.it</a:t>
            </a:r>
            <a:endParaRPr b="0" lang="it-IT" sz="4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4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4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2352600" y="274680"/>
            <a:ext cx="7057800" cy="648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it-IT" sz="1000" spc="-1" strike="noStrike">
              <a:solidFill>
                <a:srgbClr val="37424a"/>
              </a:solidFill>
              <a:latin typeface="Arial"/>
            </a:endParaRPr>
          </a:p>
        </p:txBody>
      </p:sp>
      <p:pic>
        <p:nvPicPr>
          <p:cNvPr id="223" name="Segnaposto contenuto 4" descr=""/>
          <p:cNvPicPr/>
          <p:nvPr/>
        </p:nvPicPr>
        <p:blipFill>
          <a:blip r:embed="rId1"/>
          <a:srcRect l="14845" t="0" r="11236" b="0"/>
          <a:stretch/>
        </p:blipFill>
        <p:spPr>
          <a:xfrm>
            <a:off x="0" y="-28440"/>
            <a:ext cx="9905760" cy="6886080"/>
          </a:xfrm>
          <a:prstGeom prst="rect">
            <a:avLst/>
          </a:prstGeom>
          <a:ln>
            <a:noFill/>
          </a:ln>
        </p:spPr>
      </p:pic>
      <p:sp>
        <p:nvSpPr>
          <p:cNvPr id="224" name="TextShape 2"/>
          <p:cNvSpPr txBox="1"/>
          <p:nvPr/>
        </p:nvSpPr>
        <p:spPr>
          <a:xfrm>
            <a:off x="7099200" y="6356520"/>
            <a:ext cx="231120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0D46520-2ED1-420D-92AD-76255EE609C2}" type="slidenum">
              <a:rPr b="0" lang="it-IT" sz="1300" spc="-1" strike="noStrike">
                <a:solidFill>
                  <a:srgbClr val="898989"/>
                </a:solidFill>
                <a:latin typeface="Arial"/>
              </a:rPr>
              <a:t>&lt;number&gt;</a:t>
            </a:fld>
            <a:endParaRPr b="0" lang="it-IT" sz="1300" spc="-1" strike="noStrike">
              <a:latin typeface="Times New Roman"/>
            </a:endParaRPr>
          </a:p>
        </p:txBody>
      </p:sp>
      <p:pic>
        <p:nvPicPr>
          <p:cNvPr id="225" name="Immagine 5" descr=""/>
          <p:cNvPicPr/>
          <p:nvPr/>
        </p:nvPicPr>
        <p:blipFill>
          <a:blip r:embed="rId2"/>
          <a:srcRect l="13800" t="16248" r="49458" b="50000"/>
          <a:stretch/>
        </p:blipFill>
        <p:spPr>
          <a:xfrm>
            <a:off x="3644640" y="562320"/>
            <a:ext cx="1911240" cy="1102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56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IL PERCORSO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48" name="Group 3"/>
          <p:cNvGrpSpPr/>
          <p:nvPr/>
        </p:nvGrpSpPr>
        <p:grpSpPr>
          <a:xfrm>
            <a:off x="668160" y="1846440"/>
            <a:ext cx="8328240" cy="4354200"/>
            <a:chOff x="668160" y="1846440"/>
            <a:chExt cx="8328240" cy="4354200"/>
          </a:xfrm>
        </p:grpSpPr>
        <p:sp>
          <p:nvSpPr>
            <p:cNvPr id="49" name="CustomShape 4"/>
            <p:cNvSpPr/>
            <p:nvPr/>
          </p:nvSpPr>
          <p:spPr>
            <a:xfrm>
              <a:off x="2790720" y="4433760"/>
              <a:ext cx="2454840" cy="1609200"/>
            </a:xfrm>
            <a:custGeom>
              <a:avLst/>
              <a:gdLst/>
              <a:ahLst/>
              <a:rect l="l" t="t" r="r" b="b"/>
              <a:pathLst>
                <a:path w="4977" h="2743">
                  <a:moveTo>
                    <a:pt x="4977" y="1288"/>
                  </a:moveTo>
                  <a:lnTo>
                    <a:pt x="2760" y="2743"/>
                  </a:lnTo>
                  <a:lnTo>
                    <a:pt x="2760" y="998"/>
                  </a:lnTo>
                  <a:lnTo>
                    <a:pt x="0" y="998"/>
                  </a:lnTo>
                  <a:lnTo>
                    <a:pt x="2636" y="0"/>
                  </a:lnTo>
                  <a:lnTo>
                    <a:pt x="4977" y="0"/>
                  </a:lnTo>
                  <a:lnTo>
                    <a:pt x="4977" y="1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CustomShape 5"/>
            <p:cNvSpPr/>
            <p:nvPr/>
          </p:nvSpPr>
          <p:spPr>
            <a:xfrm>
              <a:off x="6271920" y="2239200"/>
              <a:ext cx="2724480" cy="1806480"/>
            </a:xfrm>
            <a:custGeom>
              <a:avLst/>
              <a:gdLst/>
              <a:ahLst/>
              <a:rect l="l" t="t" r="r" b="b"/>
              <a:pathLst>
                <a:path w="5525" h="3078">
                  <a:moveTo>
                    <a:pt x="879" y="3078"/>
                  </a:moveTo>
                  <a:lnTo>
                    <a:pt x="879" y="2061"/>
                  </a:lnTo>
                  <a:lnTo>
                    <a:pt x="0" y="2061"/>
                  </a:lnTo>
                  <a:lnTo>
                    <a:pt x="1713" y="1413"/>
                  </a:lnTo>
                  <a:lnTo>
                    <a:pt x="5525" y="0"/>
                  </a:lnTo>
                  <a:lnTo>
                    <a:pt x="879" y="307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" name="CustomShape 6"/>
            <p:cNvSpPr/>
            <p:nvPr/>
          </p:nvSpPr>
          <p:spPr>
            <a:xfrm>
              <a:off x="4546800" y="3654000"/>
              <a:ext cx="1982520" cy="1397880"/>
            </a:xfrm>
            <a:custGeom>
              <a:avLst/>
              <a:gdLst/>
              <a:ahLst/>
              <a:rect l="l" t="t" r="r" b="b"/>
              <a:pathLst>
                <a:path w="4019" h="2381">
                  <a:moveTo>
                    <a:pt x="4019" y="908"/>
                  </a:moveTo>
                  <a:lnTo>
                    <a:pt x="1775" y="2381"/>
                  </a:lnTo>
                  <a:lnTo>
                    <a:pt x="1775" y="977"/>
                  </a:lnTo>
                  <a:lnTo>
                    <a:pt x="0" y="977"/>
                  </a:lnTo>
                  <a:lnTo>
                    <a:pt x="2575" y="0"/>
                  </a:lnTo>
                  <a:lnTo>
                    <a:pt x="4019" y="0"/>
                  </a:lnTo>
                  <a:lnTo>
                    <a:pt x="4019" y="9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" name="CustomShape 7"/>
            <p:cNvSpPr/>
            <p:nvPr/>
          </p:nvSpPr>
          <p:spPr>
            <a:xfrm>
              <a:off x="668160" y="5277600"/>
              <a:ext cx="3151080" cy="923040"/>
            </a:xfrm>
            <a:custGeom>
              <a:avLst/>
              <a:gdLst/>
              <a:ahLst/>
              <a:rect l="l" t="t" r="r" b="b"/>
              <a:pathLst>
                <a:path w="5071592" h="1248364">
                  <a:moveTo>
                    <a:pt x="2431580" y="0"/>
                  </a:moveTo>
                  <a:lnTo>
                    <a:pt x="5071592" y="0"/>
                  </a:lnTo>
                  <a:lnTo>
                    <a:pt x="5071592" y="1248364"/>
                  </a:lnTo>
                  <a:lnTo>
                    <a:pt x="0" y="1248364"/>
                  </a:lnTo>
                  <a:lnTo>
                    <a:pt x="0" y="921639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3" name="Group 8"/>
            <p:cNvGrpSpPr/>
            <p:nvPr/>
          </p:nvGrpSpPr>
          <p:grpSpPr>
            <a:xfrm>
              <a:off x="2132280" y="4089960"/>
              <a:ext cx="592920" cy="1668240"/>
              <a:chOff x="2132280" y="4089960"/>
              <a:chExt cx="592920" cy="1668240"/>
            </a:xfrm>
          </p:grpSpPr>
          <p:sp>
            <p:nvSpPr>
              <p:cNvPr id="54" name="CustomShape 9"/>
              <p:cNvSpPr/>
              <p:nvPr/>
            </p:nvSpPr>
            <p:spPr>
              <a:xfrm>
                <a:off x="2132280" y="5519880"/>
                <a:ext cx="592920" cy="238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algn="ctr" blurRad="596900" dir="5400000" dist="50760" rotWithShape="0">
                  <a:srgbClr val="000000">
                    <a:alpha val="2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5" name="CustomShape 10"/>
              <p:cNvSpPr/>
              <p:nvPr/>
            </p:nvSpPr>
            <p:spPr>
              <a:xfrm>
                <a:off x="2324160" y="4089960"/>
                <a:ext cx="208800" cy="2487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6" name="CustomShape 11"/>
              <p:cNvSpPr/>
              <p:nvPr/>
            </p:nvSpPr>
            <p:spPr>
              <a:xfrm>
                <a:off x="2360880" y="4116240"/>
                <a:ext cx="135720" cy="1612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7" name="Line 12"/>
              <p:cNvSpPr/>
              <p:nvPr/>
            </p:nvSpPr>
            <p:spPr>
              <a:xfrm>
                <a:off x="2428920" y="4201920"/>
                <a:ext cx="0" cy="143208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round/>
                <a:tailEnd len="med" type="oval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58" name="Group 13"/>
            <p:cNvGrpSpPr/>
            <p:nvPr/>
          </p:nvGrpSpPr>
          <p:grpSpPr>
            <a:xfrm>
              <a:off x="4186080" y="3029400"/>
              <a:ext cx="520920" cy="1733760"/>
              <a:chOff x="4186080" y="3029400"/>
              <a:chExt cx="520920" cy="1733760"/>
            </a:xfrm>
          </p:grpSpPr>
          <p:sp>
            <p:nvSpPr>
              <p:cNvPr id="59" name="CustomShape 14"/>
              <p:cNvSpPr/>
              <p:nvPr/>
            </p:nvSpPr>
            <p:spPr>
              <a:xfrm>
                <a:off x="4186080" y="4554000"/>
                <a:ext cx="520920" cy="2091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algn="ctr" blurRad="596900" dir="5400000" dist="50760" rotWithShape="0">
                  <a:srgbClr val="000000">
                    <a:alpha val="2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0" name="CustomShape 15"/>
              <p:cNvSpPr/>
              <p:nvPr/>
            </p:nvSpPr>
            <p:spPr>
              <a:xfrm>
                <a:off x="4341960" y="3029400"/>
                <a:ext cx="208800" cy="2487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1" name="CustomShape 16"/>
              <p:cNvSpPr/>
              <p:nvPr/>
            </p:nvSpPr>
            <p:spPr>
              <a:xfrm>
                <a:off x="4379040" y="3072960"/>
                <a:ext cx="135720" cy="1612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2" name="Line 17"/>
              <p:cNvSpPr/>
              <p:nvPr/>
            </p:nvSpPr>
            <p:spPr>
              <a:xfrm>
                <a:off x="4446360" y="3278160"/>
                <a:ext cx="0" cy="138024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round/>
                <a:tailEnd len="med" type="oval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63" name="Group 18"/>
            <p:cNvGrpSpPr/>
            <p:nvPr/>
          </p:nvGrpSpPr>
          <p:grpSpPr>
            <a:xfrm>
              <a:off x="5898960" y="2202120"/>
              <a:ext cx="447480" cy="1810800"/>
              <a:chOff x="5898960" y="2202120"/>
              <a:chExt cx="447480" cy="1810800"/>
            </a:xfrm>
          </p:grpSpPr>
          <p:sp>
            <p:nvSpPr>
              <p:cNvPr id="64" name="CustomShape 19"/>
              <p:cNvSpPr/>
              <p:nvPr/>
            </p:nvSpPr>
            <p:spPr>
              <a:xfrm>
                <a:off x="5898960" y="3770280"/>
                <a:ext cx="447480" cy="2426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algn="ctr" blurRad="596900" dir="5400000" dist="50760" rotWithShape="0">
                  <a:srgbClr val="000000">
                    <a:alpha val="2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5" name="CustomShape 20"/>
              <p:cNvSpPr/>
              <p:nvPr/>
            </p:nvSpPr>
            <p:spPr>
              <a:xfrm>
                <a:off x="6018480" y="2202120"/>
                <a:ext cx="208800" cy="2487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6" name="CustomShape 21"/>
              <p:cNvSpPr/>
              <p:nvPr/>
            </p:nvSpPr>
            <p:spPr>
              <a:xfrm>
                <a:off x="6055200" y="2246040"/>
                <a:ext cx="135720" cy="1612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7" name="Line 22"/>
              <p:cNvSpPr/>
              <p:nvPr/>
            </p:nvSpPr>
            <p:spPr>
              <a:xfrm>
                <a:off x="6122880" y="2451240"/>
                <a:ext cx="0" cy="14256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round/>
                <a:tailEnd len="med" type="oval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68" name="Group 23"/>
            <p:cNvGrpSpPr/>
            <p:nvPr/>
          </p:nvGrpSpPr>
          <p:grpSpPr>
            <a:xfrm>
              <a:off x="7790040" y="1846440"/>
              <a:ext cx="208800" cy="1033200"/>
              <a:chOff x="7790040" y="1846440"/>
              <a:chExt cx="208800" cy="1033200"/>
            </a:xfrm>
          </p:grpSpPr>
          <p:sp>
            <p:nvSpPr>
              <p:cNvPr id="69" name="CustomShape 24"/>
              <p:cNvSpPr/>
              <p:nvPr/>
            </p:nvSpPr>
            <p:spPr>
              <a:xfrm>
                <a:off x="7790040" y="2781720"/>
                <a:ext cx="208800" cy="979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algn="ctr" blurRad="596900" dir="5400000" dist="50760" rotWithShape="0">
                  <a:srgbClr val="000000">
                    <a:alpha val="2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0" name="CustomShape 25"/>
              <p:cNvSpPr/>
              <p:nvPr/>
            </p:nvSpPr>
            <p:spPr>
              <a:xfrm>
                <a:off x="7790040" y="1846440"/>
                <a:ext cx="208800" cy="2487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1" name="CustomShape 26"/>
              <p:cNvSpPr/>
              <p:nvPr/>
            </p:nvSpPr>
            <p:spPr>
              <a:xfrm>
                <a:off x="7830720" y="1887120"/>
                <a:ext cx="135720" cy="1612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2" name="Line 27"/>
              <p:cNvSpPr/>
              <p:nvPr/>
            </p:nvSpPr>
            <p:spPr>
              <a:xfrm>
                <a:off x="7894440" y="1958040"/>
                <a:ext cx="0" cy="864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round/>
                <a:tailEnd len="med" type="oval" w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73" name="CustomShape 28"/>
            <p:cNvSpPr/>
            <p:nvPr/>
          </p:nvSpPr>
          <p:spPr>
            <a:xfrm>
              <a:off x="844920" y="4782960"/>
              <a:ext cx="1880280" cy="555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>
              <a:spAutoFit/>
            </a:bodyPr>
            <a:p>
              <a:pPr>
                <a:lnSpc>
                  <a:spcPct val="100000"/>
                </a:lnSpc>
              </a:pPr>
              <a:r>
                <a:rPr b="1" lang="it-IT" sz="1600" spc="-1" strike="noStrike">
                  <a:solidFill>
                    <a:srgbClr val="ffffff"/>
                  </a:solidFill>
                  <a:latin typeface="Calibri Light"/>
                </a:rPr>
                <a:t>DPCM</a:t>
              </a:r>
              <a:r>
                <a:rPr b="0" lang="it-IT" sz="1600" spc="-1" strike="noStrike">
                  <a:solidFill>
                    <a:srgbClr val="ffffff"/>
                  </a:solidFill>
                  <a:latin typeface="Calibri Light"/>
                </a:rPr>
                <a:t> istituzione </a:t>
              </a:r>
              <a:endParaRPr b="0" lang="it-IT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it-IT" sz="1600" spc="-1" strike="noStrike">
                  <a:solidFill>
                    <a:srgbClr val="ffffff"/>
                  </a:solidFill>
                  <a:latin typeface="Calibri Light"/>
                </a:rPr>
                <a:t>CIS Capitanata</a:t>
              </a:r>
              <a:endParaRPr b="0" lang="it-IT" sz="1600" spc="-1" strike="noStrike">
                <a:latin typeface="Arial"/>
              </a:endParaRPr>
            </a:p>
          </p:txBody>
        </p:sp>
        <p:sp>
          <p:nvSpPr>
            <p:cNvPr id="74" name="CustomShape 29"/>
            <p:cNvSpPr/>
            <p:nvPr/>
          </p:nvSpPr>
          <p:spPr>
            <a:xfrm>
              <a:off x="3035880" y="4104720"/>
              <a:ext cx="2037600" cy="555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>
              <a:spAutoFit/>
            </a:bodyPr>
            <a:p>
              <a:pPr>
                <a:lnSpc>
                  <a:spcPct val="100000"/>
                </a:lnSpc>
              </a:pPr>
              <a:r>
                <a:rPr b="1" lang="it-IT" sz="1600" spc="-1" strike="noStrike">
                  <a:solidFill>
                    <a:srgbClr val="ffffff"/>
                  </a:solidFill>
                  <a:latin typeface="Calibri Light"/>
                </a:rPr>
                <a:t>Delibera CIPE </a:t>
              </a:r>
              <a:endParaRPr b="0" lang="it-IT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it-IT" sz="1600" spc="-1" strike="noStrike">
                  <a:solidFill>
                    <a:srgbClr val="ffffff"/>
                  </a:solidFill>
                  <a:latin typeface="Calibri Light"/>
                </a:rPr>
                <a:t>26/19 </a:t>
              </a:r>
              <a:endParaRPr b="0" lang="it-IT" sz="1600" spc="-1" strike="noStrike">
                <a:latin typeface="Arial"/>
              </a:endParaRPr>
            </a:p>
          </p:txBody>
        </p:sp>
        <p:sp>
          <p:nvSpPr>
            <p:cNvPr id="75" name="CustomShape 30"/>
            <p:cNvSpPr/>
            <p:nvPr/>
          </p:nvSpPr>
          <p:spPr>
            <a:xfrm>
              <a:off x="4341960" y="3064320"/>
              <a:ext cx="1855080" cy="555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>
              <a:spAutoFit/>
            </a:bodyPr>
            <a:p>
              <a:pPr marL="457200">
                <a:lnSpc>
                  <a:spcPct val="100000"/>
                </a:lnSpc>
              </a:pPr>
              <a:r>
                <a:rPr b="0" lang="it-IT" sz="1600" spc="-1" strike="noStrike">
                  <a:solidFill>
                    <a:srgbClr val="ffffff"/>
                  </a:solidFill>
                  <a:latin typeface="Calibri Light"/>
                </a:rPr>
                <a:t>Sottoscrizione </a:t>
              </a:r>
              <a:r>
                <a:rPr b="1" lang="it-IT" sz="1600" spc="-1" strike="noStrike">
                  <a:solidFill>
                    <a:srgbClr val="ffffff"/>
                  </a:solidFill>
                  <a:latin typeface="Calibri Light"/>
                </a:rPr>
                <a:t>CIS Capitanata</a:t>
              </a:r>
              <a:endParaRPr b="0" lang="it-IT" sz="1600" spc="-1" strike="noStrike">
                <a:latin typeface="Arial"/>
              </a:endParaRPr>
            </a:p>
          </p:txBody>
        </p:sp>
        <p:sp>
          <p:nvSpPr>
            <p:cNvPr id="76" name="CustomShape 31"/>
            <p:cNvSpPr/>
            <p:nvPr/>
          </p:nvSpPr>
          <p:spPr>
            <a:xfrm>
              <a:off x="6720480" y="2577600"/>
              <a:ext cx="1127160" cy="31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>
              <a:spAutoFit/>
            </a:bodyPr>
            <a:p>
              <a:pPr>
                <a:lnSpc>
                  <a:spcPct val="100000"/>
                </a:lnSpc>
              </a:pPr>
              <a:r>
                <a:rPr b="1" lang="it-IT" sz="1600" spc="-1" strike="noStrike">
                  <a:solidFill>
                    <a:srgbClr val="ffffff"/>
                  </a:solidFill>
                  <a:latin typeface="Calibri Light"/>
                </a:rPr>
                <a:t>Avvio gare</a:t>
              </a:r>
              <a:endParaRPr b="0" lang="it-IT" sz="1600" spc="-1" strike="noStrike">
                <a:latin typeface="Arial"/>
              </a:endParaRPr>
            </a:p>
          </p:txBody>
        </p:sp>
      </p:grpSp>
      <p:sp>
        <p:nvSpPr>
          <p:cNvPr id="77" name="CustomShape 32"/>
          <p:cNvSpPr/>
          <p:nvPr/>
        </p:nvSpPr>
        <p:spPr>
          <a:xfrm>
            <a:off x="875160" y="3971520"/>
            <a:ext cx="139824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spAutoFit/>
          </a:bodyPr>
          <a:p>
            <a:pPr algn="r">
              <a:lnSpc>
                <a:spcPct val="80000"/>
              </a:lnSpc>
            </a:pPr>
            <a:r>
              <a:rPr b="1" lang="it-IT" sz="2800" spc="-1" strike="noStrike">
                <a:solidFill>
                  <a:srgbClr val="ff6772"/>
                </a:solidFill>
                <a:latin typeface="Calibri Light"/>
              </a:rPr>
              <a:t>Febbraio</a:t>
            </a:r>
            <a:endParaRPr b="0" lang="it-IT" sz="2800" spc="-1" strike="noStrike">
              <a:latin typeface="Arial"/>
            </a:endParaRPr>
          </a:p>
          <a:p>
            <a:pPr algn="r">
              <a:lnSpc>
                <a:spcPct val="80000"/>
              </a:lnSpc>
            </a:pPr>
            <a:r>
              <a:rPr b="1" lang="it-IT" sz="1600" spc="-1" strike="noStrike">
                <a:solidFill>
                  <a:srgbClr val="ffffff"/>
                </a:solidFill>
                <a:latin typeface="Calibri Light"/>
              </a:rPr>
              <a:t>2019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78" name="CustomShape 33"/>
          <p:cNvSpPr/>
          <p:nvPr/>
        </p:nvSpPr>
        <p:spPr>
          <a:xfrm>
            <a:off x="1415520" y="3538440"/>
            <a:ext cx="845640" cy="5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ctr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</a:rPr>
              <a:t>20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79" name="CustomShape 34"/>
          <p:cNvSpPr/>
          <p:nvPr/>
        </p:nvSpPr>
        <p:spPr>
          <a:xfrm>
            <a:off x="2962800" y="3188520"/>
            <a:ext cx="129096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spAutoFit/>
          </a:bodyPr>
          <a:p>
            <a:pPr algn="r">
              <a:lnSpc>
                <a:spcPct val="80000"/>
              </a:lnSpc>
            </a:pPr>
            <a:r>
              <a:rPr b="1" lang="it-IT" sz="2800" spc="-1" strike="noStrike">
                <a:solidFill>
                  <a:srgbClr val="ff6772"/>
                </a:solidFill>
                <a:latin typeface="Calibri Light"/>
              </a:rPr>
              <a:t>Maggio</a:t>
            </a:r>
            <a:endParaRPr b="0" lang="it-IT" sz="2800" spc="-1" strike="noStrike">
              <a:latin typeface="Arial"/>
            </a:endParaRPr>
          </a:p>
          <a:p>
            <a:pPr algn="r">
              <a:lnSpc>
                <a:spcPct val="80000"/>
              </a:lnSpc>
            </a:pPr>
            <a:r>
              <a:rPr b="1" lang="it-IT" sz="1600" spc="-1" strike="noStrike">
                <a:solidFill>
                  <a:srgbClr val="ffffff"/>
                </a:solidFill>
                <a:latin typeface="Calibri Light"/>
              </a:rPr>
              <a:t>2019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80" name="CustomShape 35"/>
          <p:cNvSpPr/>
          <p:nvPr/>
        </p:nvSpPr>
        <p:spPr>
          <a:xfrm>
            <a:off x="3657240" y="2766960"/>
            <a:ext cx="601560" cy="5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ctr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</a:rPr>
              <a:t>20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81" name="CustomShape 36"/>
          <p:cNvSpPr/>
          <p:nvPr/>
        </p:nvSpPr>
        <p:spPr>
          <a:xfrm>
            <a:off x="4510440" y="2475000"/>
            <a:ext cx="142272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spAutoFit/>
          </a:bodyPr>
          <a:p>
            <a:pPr algn="r">
              <a:lnSpc>
                <a:spcPct val="80000"/>
              </a:lnSpc>
            </a:pPr>
            <a:r>
              <a:rPr b="1" lang="it-IT" sz="2800" spc="-1" strike="noStrike">
                <a:solidFill>
                  <a:srgbClr val="ff6772"/>
                </a:solidFill>
                <a:latin typeface="Calibri Light"/>
              </a:rPr>
              <a:t>Agosto</a:t>
            </a:r>
            <a:endParaRPr b="0" lang="it-IT" sz="2800" spc="-1" strike="noStrike">
              <a:latin typeface="Arial"/>
            </a:endParaRPr>
          </a:p>
          <a:p>
            <a:pPr algn="r">
              <a:lnSpc>
                <a:spcPct val="80000"/>
              </a:lnSpc>
            </a:pPr>
            <a:r>
              <a:rPr b="1" lang="it-IT" sz="1600" spc="-1" strike="noStrike">
                <a:solidFill>
                  <a:srgbClr val="ffffff"/>
                </a:solidFill>
                <a:latin typeface="Calibri Light"/>
              </a:rPr>
              <a:t>2019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82" name="CustomShape 37"/>
          <p:cNvSpPr/>
          <p:nvPr/>
        </p:nvSpPr>
        <p:spPr>
          <a:xfrm>
            <a:off x="5331240" y="1982520"/>
            <a:ext cx="601560" cy="5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ctr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</a:rPr>
              <a:t>13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83" name="CustomShape 38"/>
          <p:cNvSpPr/>
          <p:nvPr/>
        </p:nvSpPr>
        <p:spPr>
          <a:xfrm>
            <a:off x="6235560" y="2049120"/>
            <a:ext cx="1453680" cy="6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>
            <a:spAutoFit/>
          </a:bodyPr>
          <a:p>
            <a:pPr algn="r">
              <a:lnSpc>
                <a:spcPct val="80000"/>
              </a:lnSpc>
            </a:pPr>
            <a:r>
              <a:rPr b="1" lang="it-IT" sz="2800" spc="-1" strike="noStrike">
                <a:solidFill>
                  <a:srgbClr val="ff6772"/>
                </a:solidFill>
                <a:latin typeface="Calibri Light"/>
              </a:rPr>
              <a:t>Marzo</a:t>
            </a:r>
            <a:endParaRPr b="0" lang="it-IT" sz="2800" spc="-1" strike="noStrike">
              <a:latin typeface="Arial"/>
            </a:endParaRPr>
          </a:p>
          <a:p>
            <a:pPr algn="r">
              <a:lnSpc>
                <a:spcPct val="80000"/>
              </a:lnSpc>
            </a:pPr>
            <a:r>
              <a:rPr b="1" lang="it-IT" sz="1600" spc="-1" strike="noStrike">
                <a:solidFill>
                  <a:srgbClr val="ffffff"/>
                </a:solidFill>
                <a:latin typeface="Calibri Light"/>
              </a:rPr>
              <a:t>2020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84" name="CustomShape 39"/>
          <p:cNvSpPr/>
          <p:nvPr/>
        </p:nvSpPr>
        <p:spPr>
          <a:xfrm>
            <a:off x="7095960" y="1585440"/>
            <a:ext cx="601560" cy="61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ctr">
            <a:spAutoFit/>
          </a:bodyPr>
          <a:p>
            <a:pPr algn="r">
              <a:lnSpc>
                <a:spcPct val="100000"/>
              </a:lnSpc>
            </a:pPr>
            <a:r>
              <a:rPr b="1" lang="it-IT" sz="3600" spc="-1" strike="noStrike">
                <a:solidFill>
                  <a:srgbClr val="ffffff"/>
                </a:solidFill>
                <a:latin typeface="Calibri Light"/>
              </a:rPr>
              <a:t>3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magine 25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668160" y="402120"/>
            <a:ext cx="80816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AL VIA LE PRIME PROCEDURE AD EVIDENZA PUBBLICA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88" name="Group 3"/>
          <p:cNvGrpSpPr/>
          <p:nvPr/>
        </p:nvGrpSpPr>
        <p:grpSpPr>
          <a:xfrm>
            <a:off x="2469240" y="2369160"/>
            <a:ext cx="1794960" cy="1652400"/>
            <a:chOff x="2469240" y="2369160"/>
            <a:chExt cx="1794960" cy="1652400"/>
          </a:xfrm>
        </p:grpSpPr>
        <p:sp>
          <p:nvSpPr>
            <p:cNvPr id="89" name="CustomShape 4"/>
            <p:cNvSpPr/>
            <p:nvPr/>
          </p:nvSpPr>
          <p:spPr>
            <a:xfrm>
              <a:off x="3260520" y="2369160"/>
              <a:ext cx="184320" cy="1569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5"/>
            <p:cNvSpPr/>
            <p:nvPr/>
          </p:nvSpPr>
          <p:spPr>
            <a:xfrm>
              <a:off x="2469240" y="3199680"/>
              <a:ext cx="1794960" cy="821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it-IT" sz="2400" spc="-1" strike="noStrike">
                  <a:solidFill>
                    <a:srgbClr val="dbeef4"/>
                  </a:solidFill>
                  <a:latin typeface="Segoe Script"/>
                </a:rPr>
                <a:t>Interventi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it-IT" sz="2400" spc="-1" strike="noStrike">
                  <a:solidFill>
                    <a:srgbClr val="dbeef4"/>
                  </a:solidFill>
                  <a:latin typeface="Segoe Script"/>
                </a:rPr>
                <a:t>per</a:t>
              </a:r>
              <a:endParaRPr b="0" lang="it-IT" sz="2400" spc="-1" strike="noStrike">
                <a:latin typeface="Arial"/>
              </a:endParaRPr>
            </a:p>
          </p:txBody>
        </p:sp>
      </p:grpSp>
      <p:sp>
        <p:nvSpPr>
          <p:cNvPr id="91" name="CustomShape 6"/>
          <p:cNvSpPr/>
          <p:nvPr/>
        </p:nvSpPr>
        <p:spPr>
          <a:xfrm>
            <a:off x="5404320" y="1983960"/>
            <a:ext cx="121140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it-IT" sz="8000" spc="-1" strike="noStrike">
                <a:solidFill>
                  <a:srgbClr val="ff6772"/>
                </a:solidFill>
                <a:latin typeface="Calibri Light"/>
              </a:rPr>
              <a:t>10</a:t>
            </a:r>
            <a:endParaRPr b="0" lang="it-IT" sz="8000" spc="-1" strike="noStrike">
              <a:latin typeface="Arial"/>
            </a:endParaRPr>
          </a:p>
        </p:txBody>
      </p:sp>
      <p:sp>
        <p:nvSpPr>
          <p:cNvPr id="92" name="CustomShape 7"/>
          <p:cNvSpPr/>
          <p:nvPr/>
        </p:nvSpPr>
        <p:spPr>
          <a:xfrm>
            <a:off x="6572520" y="2147400"/>
            <a:ext cx="1953360" cy="130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AFFIDAMENTI 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DEI SERVIZI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DI ARCHITETTURA 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E INGEGNERIA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(PROGETTAZIONE/DL)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5904360" y="4123440"/>
            <a:ext cx="69624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it-IT" sz="8000" spc="-1" strike="noStrike">
                <a:solidFill>
                  <a:srgbClr val="ff6772"/>
                </a:solidFill>
                <a:latin typeface="Calibri Light"/>
              </a:rPr>
              <a:t>3</a:t>
            </a:r>
            <a:endParaRPr b="0" lang="it-IT" sz="8000" spc="-1" strike="noStrike">
              <a:latin typeface="Arial"/>
            </a:endParaRPr>
          </a:p>
        </p:txBody>
      </p:sp>
      <p:pic>
        <p:nvPicPr>
          <p:cNvPr id="94" name="Picture 6" descr=""/>
          <p:cNvPicPr/>
          <p:nvPr/>
        </p:nvPicPr>
        <p:blipFill>
          <a:blip r:embed="rId2">
            <a:lum bright="70000" contrast="-70000"/>
          </a:blip>
          <a:srcRect l="17415" t="10656" r="53788" b="9393"/>
          <a:stretch/>
        </p:blipFill>
        <p:spPr>
          <a:xfrm>
            <a:off x="4989600" y="1915200"/>
            <a:ext cx="519120" cy="3462120"/>
          </a:xfrm>
          <a:prstGeom prst="rect">
            <a:avLst/>
          </a:prstGeom>
          <a:ln>
            <a:noFill/>
          </a:ln>
        </p:spPr>
      </p:pic>
      <p:sp>
        <p:nvSpPr>
          <p:cNvPr id="95" name="CustomShape 9"/>
          <p:cNvSpPr/>
          <p:nvPr/>
        </p:nvSpPr>
        <p:spPr>
          <a:xfrm>
            <a:off x="6568560" y="4317120"/>
            <a:ext cx="1331640" cy="106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AFFIDAMENTI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DI LAVORI 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PUBBLICI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(ESECUZIONE)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96" name="Immagine 1" descr=""/>
          <p:cNvPicPr/>
          <p:nvPr/>
        </p:nvPicPr>
        <p:blipFill>
          <a:blip r:embed="rId3"/>
          <a:srcRect l="68341" t="61792" r="24552" b="24662"/>
          <a:stretch/>
        </p:blipFill>
        <p:spPr>
          <a:xfrm>
            <a:off x="632520" y="1499040"/>
            <a:ext cx="1332720" cy="1428840"/>
          </a:xfrm>
          <a:prstGeom prst="rect">
            <a:avLst/>
          </a:prstGeom>
          <a:ln>
            <a:noFill/>
          </a:ln>
        </p:spPr>
      </p:pic>
      <p:sp>
        <p:nvSpPr>
          <p:cNvPr id="97" name="CustomShape 10"/>
          <p:cNvSpPr/>
          <p:nvPr/>
        </p:nvSpPr>
        <p:spPr>
          <a:xfrm>
            <a:off x="866880" y="2317320"/>
            <a:ext cx="8636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37424a"/>
                </a:solidFill>
                <a:latin typeface="Arial"/>
              </a:rPr>
              <a:t>MARZO</a:t>
            </a:r>
            <a:endParaRPr b="0" lang="it-IT" sz="1000" spc="-1" strike="noStrike">
              <a:latin typeface="Arial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1067400" y="1928520"/>
            <a:ext cx="387000" cy="57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</a:rPr>
              <a:t>5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99" name="CustomShape 12"/>
          <p:cNvSpPr/>
          <p:nvPr/>
        </p:nvSpPr>
        <p:spPr>
          <a:xfrm>
            <a:off x="2605320" y="2030760"/>
            <a:ext cx="1429200" cy="128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ctr">
            <a:spAutoFit/>
          </a:bodyPr>
          <a:p>
            <a:pPr algn="ctr">
              <a:lnSpc>
                <a:spcPct val="100000"/>
              </a:lnSpc>
            </a:pPr>
            <a:r>
              <a:rPr b="0" lang="it-IT" sz="8000" spc="-1" strike="noStrike">
                <a:solidFill>
                  <a:srgbClr val="00ffff"/>
                </a:solidFill>
                <a:latin typeface="Calibri"/>
              </a:rPr>
              <a:t>13</a:t>
            </a:r>
            <a:endParaRPr b="0" lang="it-IT" sz="8000" spc="-1" strike="noStrike">
              <a:latin typeface="Arial"/>
            </a:endParaRPr>
          </a:p>
        </p:txBody>
      </p:sp>
      <p:grpSp>
        <p:nvGrpSpPr>
          <p:cNvPr id="100" name="Group 13"/>
          <p:cNvGrpSpPr/>
          <p:nvPr/>
        </p:nvGrpSpPr>
        <p:grpSpPr>
          <a:xfrm>
            <a:off x="2548800" y="3677400"/>
            <a:ext cx="1541880" cy="2050920"/>
            <a:chOff x="2548800" y="3677400"/>
            <a:chExt cx="1541880" cy="2050920"/>
          </a:xfrm>
        </p:grpSpPr>
        <p:sp>
          <p:nvSpPr>
            <p:cNvPr id="101" name="CustomShape 14"/>
            <p:cNvSpPr/>
            <p:nvPr/>
          </p:nvSpPr>
          <p:spPr>
            <a:xfrm>
              <a:off x="3230280" y="3677400"/>
              <a:ext cx="184320" cy="1569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" name="CustomShape 15"/>
            <p:cNvSpPr/>
            <p:nvPr/>
          </p:nvSpPr>
          <p:spPr>
            <a:xfrm>
              <a:off x="2548800" y="4906440"/>
              <a:ext cx="1541880" cy="821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it-IT" sz="2400" spc="-1" strike="noStrike">
                  <a:solidFill>
                    <a:srgbClr val="dbeef4"/>
                  </a:solidFill>
                  <a:latin typeface="Segoe Script"/>
                </a:rPr>
                <a:t>Milioni 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it-IT" sz="2400" spc="-1" strike="noStrike">
                  <a:solidFill>
                    <a:srgbClr val="dbeef4"/>
                  </a:solidFill>
                  <a:latin typeface="Segoe Script"/>
                </a:rPr>
                <a:t>di euro</a:t>
              </a:r>
              <a:endParaRPr b="0" lang="it-IT" sz="2400" spc="-1" strike="noStrike">
                <a:latin typeface="Arial"/>
              </a:endParaRPr>
            </a:p>
          </p:txBody>
        </p:sp>
      </p:grpSp>
      <p:sp>
        <p:nvSpPr>
          <p:cNvPr id="103" name="CustomShape 16"/>
          <p:cNvSpPr/>
          <p:nvPr/>
        </p:nvSpPr>
        <p:spPr>
          <a:xfrm>
            <a:off x="2299320" y="4053960"/>
            <a:ext cx="2041200" cy="89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ctr">
            <a:sp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00ffff"/>
                </a:solidFill>
                <a:latin typeface="Calibri Light"/>
              </a:rPr>
              <a:t>68,4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2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Lucera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953280" y="2436840"/>
            <a:ext cx="429228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Restauro e risanamento conservativo del Palatium della Fortezza svevo-angioina finalizzato alla sua tutela e conservazione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(1° stralcio)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Valorizzazione del Palatium della Fortezza svevo-angioina tramite la previsione di interventi a destinazione culturale, educativa e museale volti a promuovere la fruizione e l'uso del monumento quale centro polifunzionale per finalità turistiche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(2° stralcio)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108" name="Group 4"/>
          <p:cNvGrpSpPr/>
          <p:nvPr/>
        </p:nvGrpSpPr>
        <p:grpSpPr>
          <a:xfrm>
            <a:off x="5706360" y="2147040"/>
            <a:ext cx="2889360" cy="2563200"/>
            <a:chOff x="5706360" y="2147040"/>
            <a:chExt cx="2889360" cy="2563200"/>
          </a:xfrm>
        </p:grpSpPr>
        <p:pic>
          <p:nvPicPr>
            <p:cNvPr id="109" name="Picture 1083" descr=""/>
            <p:cNvPicPr/>
            <p:nvPr/>
          </p:nvPicPr>
          <p:blipFill>
            <a:blip r:embed="rId2"/>
            <a:stretch/>
          </p:blipFill>
          <p:spPr>
            <a:xfrm flipH="1">
              <a:off x="5706360" y="2147040"/>
              <a:ext cx="2889360" cy="256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2" descr=""/>
            <p:cNvPicPr/>
            <p:nvPr/>
          </p:nvPicPr>
          <p:blipFill>
            <a:blip r:embed="rId3"/>
            <a:stretch/>
          </p:blipFill>
          <p:spPr>
            <a:xfrm>
              <a:off x="5924880" y="2345400"/>
              <a:ext cx="2461680" cy="21837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1" name="CustomShape 5"/>
          <p:cNvSpPr/>
          <p:nvPr/>
        </p:nvSpPr>
        <p:spPr>
          <a:xfrm>
            <a:off x="5530680" y="4838400"/>
            <a:ext cx="3706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437.783,81 €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953280" y="1929960"/>
            <a:ext cx="3725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Stupor mundi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Foggia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16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5530680" y="4838400"/>
            <a:ext cx="3706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298.012,11 €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953280" y="2848320"/>
            <a:ext cx="42922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Completa rimessa in esercizio della struttura, oggi interdetta per motivi statici attraverso interventi di ripristino e messa in sicurezza.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953280" y="1929960"/>
            <a:ext cx="3725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Mercato ortofrutticolo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20" name="Picture 2" descr=""/>
          <p:cNvPicPr/>
          <p:nvPr/>
        </p:nvPicPr>
        <p:blipFill>
          <a:blip r:embed="rId3"/>
          <a:srcRect l="15892" t="0" r="16176" b="0"/>
          <a:stretch/>
        </p:blipFill>
        <p:spPr>
          <a:xfrm>
            <a:off x="5917680" y="2333520"/>
            <a:ext cx="2451240" cy="219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2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Foggia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24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5530680" y="4838400"/>
            <a:ext cx="3706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875.443,28 €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953280" y="2436840"/>
            <a:ext cx="429228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Restauro conservativo e recupero funzionale di Palazzo D'Avalos quale luogo fisico di nuova centralità e punto di riferimento capace di attrarre flussi di mobilità locale, ricalcando i vecchi percorsi della tradizione, ricollegando la zona boschiva del Parco, il fiume e il vicino Santuario dell'Incoronata.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953280" y="1929960"/>
            <a:ext cx="3725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Palazzo D'Avalos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28" name="Picture 2" descr=""/>
          <p:cNvPicPr/>
          <p:nvPr/>
        </p:nvPicPr>
        <p:blipFill>
          <a:blip r:embed="rId3"/>
          <a:srcRect l="5360" t="0" r="0" b="0"/>
          <a:stretch/>
        </p:blipFill>
        <p:spPr>
          <a:xfrm>
            <a:off x="5917680" y="2348280"/>
            <a:ext cx="2479320" cy="2180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Manfredonia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3"/>
          <p:cNvSpPr/>
          <p:nvPr/>
        </p:nvSpPr>
        <p:spPr>
          <a:xfrm>
            <a:off x="953280" y="2436840"/>
            <a:ext cx="429228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Creazione di un parcheggio pubblico a servizio del Parco Archeologico e della Basilica minore di Santa Maria Maggiore di Siponto.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La Basilica Medievale, edificata tra la fine dell’XI e gli inizi del XII secolo, è uno dei cardini dell’architettura romanica pugliese.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33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34" name="CustomShape 4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112.280,85 €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35" name="CustomShape 5"/>
          <p:cNvSpPr/>
          <p:nvPr/>
        </p:nvSpPr>
        <p:spPr>
          <a:xfrm>
            <a:off x="953280" y="1929960"/>
            <a:ext cx="37252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Parcheggio Siponto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36" name="Picture 4" descr=""/>
          <p:cNvPicPr/>
          <p:nvPr/>
        </p:nvPicPr>
        <p:blipFill>
          <a:blip r:embed="rId3"/>
          <a:stretch/>
        </p:blipFill>
        <p:spPr>
          <a:xfrm>
            <a:off x="5902200" y="2332080"/>
            <a:ext cx="2494440" cy="2181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Manfredonia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3"/>
          <p:cNvSpPr/>
          <p:nvPr/>
        </p:nvSpPr>
        <p:spPr>
          <a:xfrm>
            <a:off x="953280" y="2894040"/>
            <a:ext cx="429228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Progetto di conservazione, ripristino e miglioramento di alcune zone umide minori situate lungo la fascia costiera ricadente nei comuni di Manfredonia e Zapponeta attraverso azioni di conservazione diretta per alcune specie ornitologiche protette.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41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42" name="CustomShape 4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negoziata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 62.559,22 €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953280" y="1929960"/>
            <a:ext cx="37252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Slow tourism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tra le Salicornie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44" name="Picture 2" descr=""/>
          <p:cNvPicPr/>
          <p:nvPr/>
        </p:nvPicPr>
        <p:blipFill>
          <a:blip r:embed="rId3"/>
          <a:stretch/>
        </p:blipFill>
        <p:spPr>
          <a:xfrm>
            <a:off x="5903280" y="2345400"/>
            <a:ext cx="2476080" cy="218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magine 4" descr=""/>
          <p:cNvPicPr/>
          <p:nvPr/>
        </p:nvPicPr>
        <p:blipFill>
          <a:blip r:embed="rId1"/>
          <a:srcRect l="0" t="0" r="0" b="24310"/>
          <a:stretch/>
        </p:blipFill>
        <p:spPr>
          <a:xfrm>
            <a:off x="-3600" y="-4320"/>
            <a:ext cx="9909000" cy="693720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3733920" y="402120"/>
            <a:ext cx="5016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it-IT" sz="32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CIS CAPITANATA</a:t>
            </a:r>
            <a:endParaRPr b="0" lang="it-IT" sz="3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2400" spc="-1" strike="noStrike">
                <a:solidFill>
                  <a:srgbClr val="ffffff"/>
                </a:solidFill>
                <a:latin typeface="Calibri Light"/>
                <a:ea typeface="ＭＳ Ｐゴシック"/>
              </a:rPr>
              <a:t>Comune di Monte Sant’Angelo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668160" y="1665360"/>
            <a:ext cx="8569080" cy="453528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  <a:effectLst>
            <a:outerShdw algn="ctr" rotWithShape="0" sx="1000" sy="1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3"/>
          <p:cNvSpPr/>
          <p:nvPr/>
        </p:nvSpPr>
        <p:spPr>
          <a:xfrm>
            <a:off x="953280" y="2894040"/>
            <a:ext cx="429228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Realizzazione della strada "Panoramica Nord" che completa l'anello viario intorno all'abitato di Monte Sant'Angelo.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 Light"/>
              </a:rPr>
              <a:t>Prevista inoltre una stazione di interscambio per consentire un miglioramento della qualità dei servizi di trasporto urbano.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49" name="Picture 1083" descr=""/>
          <p:cNvPicPr/>
          <p:nvPr/>
        </p:nvPicPr>
        <p:blipFill>
          <a:blip r:embed="rId2"/>
          <a:stretch/>
        </p:blipFill>
        <p:spPr>
          <a:xfrm flipH="1">
            <a:off x="5706360" y="2147040"/>
            <a:ext cx="2889360" cy="2563200"/>
          </a:xfrm>
          <a:prstGeom prst="rect">
            <a:avLst/>
          </a:prstGeom>
          <a:ln>
            <a:noFill/>
          </a:ln>
        </p:spPr>
      </p:pic>
      <p:sp>
        <p:nvSpPr>
          <p:cNvPr id="150" name="CustomShape 4"/>
          <p:cNvSpPr/>
          <p:nvPr/>
        </p:nvSpPr>
        <p:spPr>
          <a:xfrm>
            <a:off x="5530680" y="4838400"/>
            <a:ext cx="384156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Procedura: aperta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Importo a base di gara:  481.635,97 €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Progettazione e Direzione lavori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953280" y="1929960"/>
            <a:ext cx="37252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2400" spc="-1" strike="noStrike">
                <a:solidFill>
                  <a:srgbClr val="ff6772"/>
                </a:solidFill>
                <a:latin typeface="Segoe Script"/>
              </a:rPr>
              <a:t>Realizzazione strada Panoramica Nord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52" name="Immagine 1" descr=""/>
          <p:cNvPicPr/>
          <p:nvPr/>
        </p:nvPicPr>
        <p:blipFill>
          <a:blip r:embed="rId3"/>
          <a:srcRect l="37022" t="49421" r="35014" b="21449"/>
          <a:stretch/>
        </p:blipFill>
        <p:spPr>
          <a:xfrm>
            <a:off x="5917680" y="2339280"/>
            <a:ext cx="2460960" cy="218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Application>LibreOffice/6.2.0.3$Windows_X86_64 LibreOffice_project/98c6a8a1c6c7b144ce3cc729e34964b47ce25d62</Application>
  <Words>911</Words>
  <Paragraphs>162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2020-02-25T17:47:32Z</dcterms:created>
  <dc:creator>Fabrizi Silvia</dc:creator>
  <dc:description/>
  <dc:language>it-IT</dc:language>
  <cp:lastModifiedBy>Fabrizi Silvia</cp:lastModifiedBy>
  <dcterms:modified xsi:type="dcterms:W3CDTF">2020-03-05T17:59:46Z</dcterms:modified>
  <cp:revision>48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A4 (21x29,7 cm)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