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70" r:id="rId2"/>
    <p:sldId id="269" r:id="rId3"/>
    <p:sldId id="583" r:id="rId4"/>
    <p:sldId id="262" r:id="rId5"/>
    <p:sldId id="268" r:id="rId6"/>
    <p:sldId id="582" r:id="rId7"/>
    <p:sldId id="578" r:id="rId8"/>
    <p:sldId id="579" r:id="rId9"/>
    <p:sldId id="580" r:id="rId1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066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90931" autoAdjust="0"/>
  </p:normalViewPr>
  <p:slideViewPr>
    <p:cSldViewPr>
      <p:cViewPr varScale="1">
        <p:scale>
          <a:sx n="69" d="100"/>
          <a:sy n="69" d="100"/>
        </p:scale>
        <p:origin x="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7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0732C32-B777-4A51-9C3D-C43F48A081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4196736-1148-4914-A3C2-BF3C1EBAD4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545F2F0-2EA8-4717-86A5-CCC75DA6512A}" type="datetimeFigureOut">
              <a:rPr lang="it-IT"/>
              <a:pPr>
                <a:defRPr/>
              </a:pPr>
              <a:t>16/09/2020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8C4B1423-67BF-4002-B7CD-E5B366F31E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CA4D78E8-750E-4A82-97BC-6109F8B7E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E5FC84-FB27-49F8-AF1B-33F34D8604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42527F-440A-43A2-AC58-14F236FED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fld id="{F08B034E-E085-4424-A45E-1AB8C507CF16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3F9E879A-407C-4531-BE40-DD8ECE7E37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211CC2F1-F218-4E3F-85A7-4D2DC962B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2CBC8241-908A-45CD-8FB4-FA269D1FD6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C0AB95-D134-4AEF-9275-160E83885528}" type="slidenum">
              <a:rPr lang="it-IT" altLang="it-IT" sz="1200"/>
              <a:pPr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>
            <a:extLst>
              <a:ext uri="{FF2B5EF4-FFF2-40B4-BE49-F238E27FC236}">
                <a16:creationId xmlns:a16="http://schemas.microsoft.com/office/drawing/2014/main" id="{594C08F0-FA85-497B-887F-6521995BF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10">
            <a:extLst>
              <a:ext uri="{FF2B5EF4-FFF2-40B4-BE49-F238E27FC236}">
                <a16:creationId xmlns:a16="http://schemas.microsoft.com/office/drawing/2014/main" id="{97FFF68B-8F71-4847-B138-68DD54178019}"/>
              </a:ext>
            </a:extLst>
          </p:cNvPr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11">
            <a:extLst>
              <a:ext uri="{FF2B5EF4-FFF2-40B4-BE49-F238E27FC236}">
                <a16:creationId xmlns:a16="http://schemas.microsoft.com/office/drawing/2014/main" id="{A1E01B18-813B-45BB-B44A-A591BC7B215E}"/>
              </a:ext>
            </a:extLst>
          </p:cNvPr>
          <p:cNvCxnSpPr/>
          <p:nvPr userDrawn="1"/>
        </p:nvCxnSpPr>
        <p:spPr bwMode="auto">
          <a:xfrm flipV="1">
            <a:off x="3168650" y="2879725"/>
            <a:ext cx="0" cy="9001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magine 13">
            <a:extLst>
              <a:ext uri="{FF2B5EF4-FFF2-40B4-BE49-F238E27FC236}">
                <a16:creationId xmlns:a16="http://schemas.microsoft.com/office/drawing/2014/main" id="{F0A900A6-E52F-4E2D-AD64-D96C5D6FD1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879725"/>
            <a:ext cx="270033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5">
            <a:extLst>
              <a:ext uri="{FF2B5EF4-FFF2-40B4-BE49-F238E27FC236}">
                <a16:creationId xmlns:a16="http://schemas.microsoft.com/office/drawing/2014/main" id="{80332DC4-238C-4FD3-9207-F7196C17AF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6289675"/>
            <a:ext cx="3508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7584" y="2880000"/>
            <a:ext cx="5436054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47584" y="3501009"/>
            <a:ext cx="5436054" cy="360039"/>
          </a:xfrm>
          <a:prstGeom prst="rect">
            <a:avLst/>
          </a:prstGeom>
        </p:spPr>
        <p:txBody>
          <a:bodyPr/>
          <a:lstStyle>
            <a:lvl1pPr marL="0" indent="0" algn="l"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577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000" y="1800000"/>
            <a:ext cx="8384798" cy="4144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B700F9-0743-4E83-8FB3-359E013CF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Luogo, 21/10/2013</a:t>
            </a:r>
            <a:endParaRPr lang="it-IT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DB2233-75F1-45CE-9649-B30994F3F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67C71A-A174-4765-9407-4A2CE02D2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63477-7924-492C-A6EB-E94A1A6EF5E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2468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800000"/>
            <a:ext cx="4140000" cy="41436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</a:t>
            </a:r>
          </a:p>
          <a:p>
            <a:pPr lvl="0"/>
            <a:r>
              <a:rPr lang="it-IT" dirty="0"/>
              <a:t>testo dello schema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41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E129C-F12D-4F62-A348-D5AB1BC5AB1D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Luogo, 21/10/2013</a:t>
            </a:r>
            <a:endParaRPr lang="it-I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91FF3-7C50-413D-9B50-DD3DAA1DAD29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F4FCA-E2B8-4176-A210-6919486B980A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4915E-ACE2-48F3-9521-BAFA07218ED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1616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0" name="Segnaposto contenuto 3"/>
          <p:cNvSpPr>
            <a:spLocks noGrp="1"/>
          </p:cNvSpPr>
          <p:nvPr>
            <p:ph sz="half" idx="13"/>
          </p:nvPr>
        </p:nvSpPr>
        <p:spPr>
          <a:xfrm>
            <a:off x="4644008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</a:t>
            </a:r>
          </a:p>
          <a:p>
            <a:pPr lvl="0"/>
            <a:r>
              <a:rPr lang="it-IT" dirty="0"/>
              <a:t>testo dello schema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idx="17"/>
          </p:nvPr>
        </p:nvSpPr>
        <p:spPr>
          <a:xfrm>
            <a:off x="360000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2" name="Segnaposto contenuto 3"/>
          <p:cNvSpPr>
            <a:spLocks noGrp="1"/>
          </p:cNvSpPr>
          <p:nvPr>
            <p:ph sz="half" idx="18"/>
          </p:nvPr>
        </p:nvSpPr>
        <p:spPr>
          <a:xfrm>
            <a:off x="360000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</a:t>
            </a:r>
          </a:p>
          <a:p>
            <a:pPr lvl="0"/>
            <a:r>
              <a:rPr lang="it-IT" dirty="0"/>
              <a:t>testo dello schema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77760A-EAB1-4154-97D9-0263560246C3}"/>
              </a:ext>
            </a:extLst>
          </p:cNvPr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Luogo, 21/10/2013</a:t>
            </a:r>
            <a:endParaRPr lang="it-IT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8E153C-2151-457F-8DDE-C9212AD812C0}"/>
              </a:ext>
            </a:extLst>
          </p:cNvPr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0FE5E3-6B80-4DB9-91E7-77078F3124D6}"/>
              </a:ext>
            </a:extLst>
          </p:cNvPr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AD25A-100D-4E80-BEA3-30FF05A3CCE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238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94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169244-B2F8-4B8F-BB36-E0F59DCCE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Luogo, 21/10/2013</a:t>
            </a:r>
            <a:endParaRPr lang="it-IT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82BF92-870E-43A2-B5E7-54DEFDD2F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D88207-6C7E-4A7A-8454-1F8E5D040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AE7CE-73EC-47EB-8027-231D4DFE5AB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0691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0000" y="1196752"/>
            <a:ext cx="8420334" cy="4752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0334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186617-0083-403C-8C21-B2E3694B8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Luogo, 21/10/2013</a:t>
            </a:r>
            <a:endParaRPr lang="it-IT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317438-C9F1-4138-B2FA-E48643647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A98F2-BB88-4A5F-BEEF-33C7DD6C5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AB866-E418-4AEE-B261-D91A30DCBFD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9080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95CEA45-6E97-47BA-AB9F-30704ECB3F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08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3">
            <a:extLst>
              <a:ext uri="{FF2B5EF4-FFF2-40B4-BE49-F238E27FC236}">
                <a16:creationId xmlns:a16="http://schemas.microsoft.com/office/drawing/2014/main" id="{0FDD9191-E4A2-4617-8098-3CB4A878DF3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B4492185-8C8D-4C74-AF82-84ACB38C515D}"/>
              </a:ext>
            </a:extLst>
          </p:cNvPr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>
            <a:extLst>
              <a:ext uri="{FF2B5EF4-FFF2-40B4-BE49-F238E27FC236}">
                <a16:creationId xmlns:a16="http://schemas.microsoft.com/office/drawing/2014/main" id="{DB1B2B37-A708-4C15-A681-B18E8CE863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53138" y="6456363"/>
            <a:ext cx="2840037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Luogo, 21/10/2013</a:t>
            </a:r>
            <a:endParaRPr lang="it-IT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898AE8-A2A1-4851-8AA5-9E326FAB6E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53138" y="6227763"/>
            <a:ext cx="28400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5456F2-8F01-4FB8-87C0-FC26083DA1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53138" y="6608763"/>
            <a:ext cx="28400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ahoma" panose="020B0604030504040204" pitchFamily="34" charset="0"/>
              </a:defRPr>
            </a:lvl1pPr>
          </a:lstStyle>
          <a:p>
            <a:fld id="{B9B47F50-8A14-4808-AA84-A19C2C7A1B2F}" type="slidenum">
              <a:rPr lang="it-IT" altLang="en-US"/>
              <a:pPr/>
              <a:t>‹N›</a:t>
            </a:fld>
            <a:endParaRPr lang="it-IT" altLang="en-US"/>
          </a:p>
        </p:txBody>
      </p:sp>
      <p:pic>
        <p:nvPicPr>
          <p:cNvPr id="1031" name="Immagine 5">
            <a:extLst>
              <a:ext uri="{FF2B5EF4-FFF2-40B4-BE49-F238E27FC236}">
                <a16:creationId xmlns:a16="http://schemas.microsoft.com/office/drawing/2014/main" id="{64EDBCAE-95B3-4B92-B88C-8B49A17BB29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300788"/>
            <a:ext cx="3508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magine 11">
            <a:extLst>
              <a:ext uri="{FF2B5EF4-FFF2-40B4-BE49-F238E27FC236}">
                <a16:creationId xmlns:a16="http://schemas.microsoft.com/office/drawing/2014/main" id="{572896FF-6305-4B15-8A1C-545C0833BCE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300788"/>
            <a:ext cx="11874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8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B3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7">
            <a:extLst>
              <a:ext uri="{FF2B5EF4-FFF2-40B4-BE49-F238E27FC236}">
                <a16:creationId xmlns:a16="http://schemas.microsoft.com/office/drawing/2014/main" id="{3711C665-63DD-42A8-8D40-B602D784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763270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ttangolo 1">
            <a:extLst>
              <a:ext uri="{FF2B5EF4-FFF2-40B4-BE49-F238E27FC236}">
                <a16:creationId xmlns:a16="http://schemas.microsoft.com/office/drawing/2014/main" id="{026F4D04-7BDA-4FED-B3B5-1CCED2093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060575"/>
            <a:ext cx="31670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A4FEA-E128-496E-B430-2D04CA9E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575" y="2781300"/>
            <a:ext cx="5867400" cy="1295400"/>
          </a:xfrm>
        </p:spPr>
        <p:txBody>
          <a:bodyPr/>
          <a:lstStyle/>
          <a:p>
            <a:pPr>
              <a:defRPr/>
            </a:pPr>
            <a:r>
              <a:rPr lang="it-IT" sz="2400" cap="all" dirty="0"/>
              <a:t>INCENTIVI FISCALI</a:t>
            </a:r>
            <a:br>
              <a:rPr lang="it-IT" sz="2400" cap="all" dirty="0"/>
            </a:br>
            <a:r>
              <a:rPr lang="it-IT" sz="2400" cap="all" dirty="0"/>
              <a:t>PER IL Rafforzamento patrimoniale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5BD2C3-00FC-4B00-9467-D30AF8CB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3575" y="4076700"/>
            <a:ext cx="5867400" cy="360363"/>
          </a:xfrm>
        </p:spPr>
        <p:txBody>
          <a:bodyPr/>
          <a:lstStyle/>
          <a:p>
            <a:pPr>
              <a:defRPr/>
            </a:pPr>
            <a:r>
              <a:rPr lang="it-IT" b="1" u="sng" dirty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C30E6153-1E65-42A0-B36A-E2CB54CFA8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0363" y="360363"/>
            <a:ext cx="8385175" cy="119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u="sng"/>
              <a:t>Art. 26 DL n. 34 del 2020 (Decreto Rilancio)</a:t>
            </a:r>
            <a:endParaRPr lang="it-IT" altLang="it-IT"/>
          </a:p>
        </p:txBody>
      </p:sp>
      <p:sp>
        <p:nvSpPr>
          <p:cNvPr id="10243" name="Segnaposto contenuto 2">
            <a:extLst>
              <a:ext uri="{FF2B5EF4-FFF2-40B4-BE49-F238E27FC236}">
                <a16:creationId xmlns:a16="http://schemas.microsoft.com/office/drawing/2014/main" id="{A14BD6D0-C57B-4939-9647-DB8C4BDFD11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60363" y="908050"/>
            <a:ext cx="8385175" cy="50815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it-IT" i="1" u="sng" dirty="0"/>
              <a:t>Misure</a:t>
            </a:r>
            <a:r>
              <a:rPr lang="it-IT" altLang="it-IT" dirty="0"/>
              <a:t>:</a:t>
            </a:r>
          </a:p>
          <a:p>
            <a:pPr>
              <a:buFontTx/>
              <a:buChar char="•"/>
              <a:defRPr/>
            </a:pPr>
            <a:r>
              <a:rPr lang="it-IT" altLang="it-IT" b="1" dirty="0"/>
              <a:t>Credito d’imposta in favore degli investitori che effettuano conferimenti in denaro</a:t>
            </a:r>
          </a:p>
          <a:p>
            <a:pPr>
              <a:buFontTx/>
              <a:buChar char="•"/>
              <a:defRPr/>
            </a:pPr>
            <a:r>
              <a:rPr lang="it-IT" altLang="it-IT" b="1" dirty="0"/>
              <a:t>Credito d’imposta in favore della società ricapitalizzata</a:t>
            </a:r>
          </a:p>
          <a:p>
            <a:pPr marL="0" indent="0">
              <a:defRPr/>
            </a:pPr>
            <a:endParaRPr lang="it-IT" altLang="it-IT" sz="1600" dirty="0"/>
          </a:p>
          <a:p>
            <a:pPr marL="0" indent="0">
              <a:defRPr/>
            </a:pPr>
            <a:r>
              <a:rPr lang="it-IT" dirty="0"/>
              <a:t>Misure autorizzate nell’ambito del </a:t>
            </a:r>
            <a:r>
              <a:rPr lang="it-IT" i="1" dirty="0" err="1"/>
              <a:t>Temporary</a:t>
            </a:r>
            <a:r>
              <a:rPr lang="it-IT" i="1" dirty="0"/>
              <a:t> </a:t>
            </a:r>
            <a:r>
              <a:rPr lang="it-IT" i="1" dirty="0" err="1"/>
              <a:t>framework</a:t>
            </a:r>
            <a:r>
              <a:rPr lang="it-IT" i="1" dirty="0"/>
              <a:t> </a:t>
            </a:r>
            <a:r>
              <a:rPr lang="it-IT" dirty="0"/>
              <a:t>Covid-19, con la </a:t>
            </a:r>
          </a:p>
          <a:p>
            <a:pPr>
              <a:defRPr/>
            </a:pPr>
            <a:r>
              <a:rPr lang="it-IT" dirty="0"/>
              <a:t>Decisione della Commissione Europea SA.57289 (2020/N) del 31 luglio 2020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dirty="0"/>
              <a:t>Limite massimo agevolazione: 800.000 euro</a:t>
            </a:r>
          </a:p>
          <a:p>
            <a:pPr marL="0" indent="0">
              <a:defRPr/>
            </a:pPr>
            <a:endParaRPr lang="it-IT" altLang="it-IT" sz="1600" dirty="0"/>
          </a:p>
          <a:p>
            <a:pPr>
              <a:defRPr/>
            </a:pPr>
            <a:r>
              <a:rPr lang="it-IT" altLang="it-IT" dirty="0"/>
              <a:t>Decreto attuativo del Ministro dell’Economia e delle Finanze del 10 agosto 2020</a:t>
            </a:r>
          </a:p>
          <a:p>
            <a:pPr marL="457200" lvl="1" indent="0">
              <a:defRPr/>
            </a:pPr>
            <a:endParaRPr lang="it-IT" dirty="0"/>
          </a:p>
          <a:p>
            <a:pPr marL="0" indent="0">
              <a:defRPr/>
            </a:pPr>
            <a:r>
              <a:rPr lang="it-IT" i="1" u="sng" dirty="0"/>
              <a:t>Aspetti procedurali: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dirty="0"/>
              <a:t>Tetto di spesa di 2 miliardi di euro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dirty="0"/>
              <a:t>Preventiva istanza all’Agenzia delle entrate ai fini del rispetto del limite di spesa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dirty="0"/>
              <a:t>Riconoscimento dei crediti secondo l’ordine di presentazione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>
              <a:defRPr/>
            </a:pPr>
            <a:endParaRPr lang="it-IT" altLang="it-IT" sz="1600" dirty="0"/>
          </a:p>
          <a:p>
            <a:pPr>
              <a:defRPr/>
            </a:pPr>
            <a:endParaRPr lang="it-IT" alt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52163A-5343-4696-A489-DEB024C768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Roma, 16/09/2020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CC263C-EE41-44EF-8E60-AEBD3EED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1638" y="6108700"/>
            <a:ext cx="4826000" cy="228600"/>
          </a:xfrm>
        </p:spPr>
        <p:txBody>
          <a:bodyPr/>
          <a:lstStyle/>
          <a:p>
            <a:pPr>
              <a:defRPr/>
            </a:pPr>
            <a:br>
              <a:rPr lang="it-IT" dirty="0"/>
            </a:br>
            <a:r>
              <a:rPr lang="it-IT" dirty="0"/>
              <a:t>Incentivi fiscali per il rafforzamento patrimoniale delle imprese di medie dimensioni</a:t>
            </a:r>
          </a:p>
        </p:txBody>
      </p:sp>
      <p:sp>
        <p:nvSpPr>
          <p:cNvPr id="8198" name="Segnaposto numero diapositiva 5">
            <a:extLst>
              <a:ext uri="{FF2B5EF4-FFF2-40B4-BE49-F238E27FC236}">
                <a16:creationId xmlns:a16="http://schemas.microsoft.com/office/drawing/2014/main" id="{603686C4-3038-4FFF-A575-571EE918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19AC41-8BAC-4F36-A128-D0C30229FCA0}" type="slidenum">
              <a:rPr lang="it-IT" altLang="it-IT" sz="1000">
                <a:latin typeface="Tahoma" panose="020B0604030504040204" pitchFamily="34" charset="0"/>
              </a:rPr>
              <a:pPr/>
              <a:t>3</a:t>
            </a:fld>
            <a:endParaRPr lang="it-IT" altLang="it-IT" sz="10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9DB30936-4DF3-4AED-B68E-E7B1A98081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0363" y="260350"/>
            <a:ext cx="8385175" cy="801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/>
              <a:t>Credito d’imposta in favore degli investitori che effettuano conferimenti in denaro </a:t>
            </a:r>
            <a:r>
              <a:rPr lang="it-IT" altLang="it-IT"/>
              <a:t>(Art. 26, comma 4)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08FA14-A5ED-404B-A8D2-CBF1F851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181100"/>
            <a:ext cx="8385175" cy="4911725"/>
          </a:xfrm>
        </p:spPr>
        <p:txBody>
          <a:bodyPr/>
          <a:lstStyle/>
          <a:p>
            <a:pPr algn="just">
              <a:defRPr/>
            </a:pPr>
            <a:r>
              <a:rPr lang="it-IT" sz="1600" dirty="0"/>
              <a:t>Il credito d’imposta è riconosciuto in misura pari al 20% del conferimento</a:t>
            </a:r>
          </a:p>
          <a:p>
            <a:pPr algn="just">
              <a:defRPr/>
            </a:pPr>
            <a:endParaRPr lang="it-IT" sz="1600" i="1" u="sng" dirty="0"/>
          </a:p>
          <a:p>
            <a:pPr algn="just">
              <a:defRPr/>
            </a:pPr>
            <a:r>
              <a:rPr lang="it-IT" sz="1600" i="1" u="sng" dirty="0"/>
              <a:t>Beneficiari diretti</a:t>
            </a:r>
            <a:r>
              <a:rPr lang="it-IT" sz="1600" dirty="0"/>
              <a:t>: persone fisiche e giuridiche che effettuano conferimenti in denaro </a:t>
            </a:r>
          </a:p>
          <a:p>
            <a:pPr algn="just">
              <a:defRPr/>
            </a:pPr>
            <a:endParaRPr lang="it-IT" sz="1600" dirty="0"/>
          </a:p>
          <a:p>
            <a:pPr algn="just">
              <a:defRPr/>
            </a:pPr>
            <a:r>
              <a:rPr lang="it-IT" sz="1600" i="1" u="sng" dirty="0"/>
              <a:t>Esclusioni</a:t>
            </a:r>
            <a:r>
              <a:rPr lang="it-IT" sz="1600" dirty="0"/>
              <a:t>: i) banche, assicurazioni e holding; ii) società del gruppo</a:t>
            </a:r>
          </a:p>
          <a:p>
            <a:pPr algn="just">
              <a:defRPr/>
            </a:pPr>
            <a:endParaRPr lang="it-IT" sz="1600" dirty="0"/>
          </a:p>
          <a:p>
            <a:pPr algn="just">
              <a:defRPr/>
            </a:pPr>
            <a:r>
              <a:rPr lang="it-IT" sz="1600" i="1" u="sng" dirty="0"/>
              <a:t>Requisiti</a:t>
            </a:r>
            <a:r>
              <a:rPr lang="it-IT" sz="1600" dirty="0"/>
              <a:t>: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it-IT" sz="1600" dirty="0"/>
              <a:t>Conferimenti, a titolo di capitale sociale o riserva da sovrapprezzo, effettuati entro il 31/12/2020 (</a:t>
            </a:r>
            <a:r>
              <a:rPr lang="it-IT" sz="1600" dirty="0" err="1"/>
              <a:t>max</a:t>
            </a:r>
            <a:r>
              <a:rPr lang="it-IT" sz="1600" dirty="0"/>
              <a:t> 2 milioni di euro)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it-IT" sz="1600" dirty="0"/>
              <a:t>Mantenimento della partecipazione</a:t>
            </a:r>
            <a:r>
              <a:rPr lang="it-IT" sz="1600" b="1" dirty="0"/>
              <a:t> </a:t>
            </a:r>
            <a:r>
              <a:rPr lang="it-IT" sz="1600" dirty="0"/>
              <a:t>fino al 31 dicembre 2023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it-IT" sz="1600" dirty="0"/>
              <a:t>Divieto di distribuzione di riserve di qualsiasi tipo prima del 31 dicembre 2023 </a:t>
            </a:r>
          </a:p>
          <a:p>
            <a:pPr marL="0" indent="0" algn="just">
              <a:defRPr/>
            </a:pPr>
            <a:endParaRPr lang="it-IT" sz="1600" dirty="0"/>
          </a:p>
          <a:p>
            <a:pPr marL="0" indent="0" algn="just">
              <a:defRPr/>
            </a:pPr>
            <a:r>
              <a:rPr lang="it-IT" sz="1600" i="1" u="sng" dirty="0"/>
              <a:t>Conferitaria</a:t>
            </a:r>
            <a:r>
              <a:rPr lang="it-IT" sz="16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sz="1600" dirty="0"/>
              <a:t>Società con ricavi nel 2019 compresi tra 5 e 50 milioni di euro (riferiti al gruppo), diverse da banche, assicurazioni e holding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sz="1600" dirty="0"/>
              <a:t>Riduzione dei ricavi conseguiti nei mesi di marzo e aprile 2020 di almeno il 33% rispetto ai ricavi dell’analogo periodo dell’anno precedente (riferiti al gruppo)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0" indent="0">
              <a:defRPr/>
            </a:pPr>
            <a:endParaRPr lang="it-IT" dirty="0"/>
          </a:p>
          <a:p>
            <a:pPr>
              <a:defRPr/>
            </a:pPr>
            <a:endParaRPr lang="it-IT" i="1" dirty="0"/>
          </a:p>
          <a:p>
            <a:pPr eaLnBrk="1" hangingPunct="1"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9220" name="Segnaposto numero diapositiva 5">
            <a:extLst>
              <a:ext uri="{FF2B5EF4-FFF2-40B4-BE49-F238E27FC236}">
                <a16:creationId xmlns:a16="http://schemas.microsoft.com/office/drawing/2014/main" id="{6807C18F-FB63-4264-8E5D-8ECB44F8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3A7876-88A6-4D8F-8F84-985C3B6DD28B}" type="slidenum">
              <a:rPr lang="it-IT" altLang="it-IT" sz="1000">
                <a:latin typeface="Tahoma" panose="020B0604030504040204" pitchFamily="34" charset="0"/>
              </a:rPr>
              <a:pPr/>
              <a:t>4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C5A3EFA-C301-4331-87E7-57A15480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1638" y="6108700"/>
            <a:ext cx="4826000" cy="228600"/>
          </a:xfrm>
        </p:spPr>
        <p:txBody>
          <a:bodyPr/>
          <a:lstStyle/>
          <a:p>
            <a:pPr>
              <a:defRPr/>
            </a:pPr>
            <a:br>
              <a:rPr lang="it-IT" dirty="0"/>
            </a:br>
            <a:r>
              <a:rPr lang="it-IT" dirty="0"/>
              <a:t>Incentivi fiscali per il rafforzamento patrimoniale delle imprese di medie dimensioni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E93A550D-7969-4AE3-B7C2-18B9DDEAD0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Roma, 16/09/2020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78C20706-4BF9-433C-8FA5-187E73EB8A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0363" y="360363"/>
            <a:ext cx="8385175" cy="119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/>
              <a:t>Credito d’imposta in favore della società ricapitalizzata </a:t>
            </a:r>
            <a:r>
              <a:rPr lang="it-IT" altLang="it-IT"/>
              <a:t>(Art. 26, comma 8)</a:t>
            </a:r>
            <a:br>
              <a:rPr lang="it-IT" altLang="it-IT" i="1"/>
            </a:br>
            <a:endParaRPr lang="it-IT" alt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205C47-012E-48E8-92F3-504A12478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88" y="1562100"/>
            <a:ext cx="8385175" cy="4143375"/>
          </a:xfrm>
        </p:spPr>
        <p:txBody>
          <a:bodyPr/>
          <a:lstStyle/>
          <a:p>
            <a:pPr>
              <a:defRPr/>
            </a:pPr>
            <a:r>
              <a:rPr lang="it-IT" dirty="0"/>
              <a:t>	</a:t>
            </a:r>
            <a:r>
              <a:rPr lang="it-IT" sz="1600" dirty="0"/>
              <a:t>Il credito d’imposta è riconosciuto in misura pari al 50% delle perdite eccedenti il 10 per cento del patrimonio netto, al lordo delle perdite stesse, fino a concorrenza del 30 per cento dell’aumento di capitale</a:t>
            </a:r>
          </a:p>
          <a:p>
            <a:pPr>
              <a:defRPr/>
            </a:pPr>
            <a:endParaRPr lang="it-IT" sz="1600" dirty="0"/>
          </a:p>
          <a:p>
            <a:pPr>
              <a:defRPr/>
            </a:pPr>
            <a:r>
              <a:rPr lang="it-IT" sz="1600" i="1" u="sng" dirty="0"/>
              <a:t>Beneficiari diretti</a:t>
            </a:r>
            <a:r>
              <a:rPr lang="it-IT" sz="1600" dirty="0"/>
              <a:t>: società conferitarie</a:t>
            </a:r>
          </a:p>
          <a:p>
            <a:pPr>
              <a:defRPr/>
            </a:pPr>
            <a:endParaRPr lang="it-IT" sz="1600" i="1" u="sng" dirty="0"/>
          </a:p>
          <a:p>
            <a:pPr>
              <a:defRPr/>
            </a:pPr>
            <a:r>
              <a:rPr lang="it-IT" sz="1600" i="1" u="sng" dirty="0"/>
              <a:t>Esclusioni</a:t>
            </a:r>
            <a:r>
              <a:rPr lang="it-IT" sz="1600" dirty="0"/>
              <a:t>: banche, assicurazioni e holding</a:t>
            </a:r>
            <a:endParaRPr lang="it-IT" sz="1600" i="1" dirty="0"/>
          </a:p>
          <a:p>
            <a:pPr>
              <a:defRPr/>
            </a:pPr>
            <a:endParaRPr lang="it-IT" sz="1600" i="1" dirty="0"/>
          </a:p>
          <a:p>
            <a:pPr marL="0" indent="0">
              <a:defRPr/>
            </a:pPr>
            <a:r>
              <a:rPr lang="it-IT" sz="1600" i="1" u="sng" dirty="0"/>
              <a:t>Requisiti</a:t>
            </a:r>
            <a:r>
              <a:rPr lang="it-IT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dirty="0"/>
              <a:t>Società con ricavi nel 2019 compresi tra 5 e 50 milioni di euro (riferiti al gruppo)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dirty="0"/>
              <a:t>Riduzione dei ricavi conseguiti nei mesi di marzo e aprile 2020 di almeno il 33% rispetto ai ricavi dell’analogo periodo dell’anno precedente (riferiti al gruppo)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600" dirty="0"/>
              <a:t>Divieto di distribuzione di riserve di qualsiasi tipo prima del 1 gennaio 2024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>
              <a:defRPr/>
            </a:pPr>
            <a:endParaRPr lang="it-IT" i="1" dirty="0"/>
          </a:p>
          <a:p>
            <a:pPr>
              <a:defRPr/>
            </a:pPr>
            <a:endParaRPr lang="it-IT" i="1" dirty="0"/>
          </a:p>
        </p:txBody>
      </p:sp>
      <p:sp>
        <p:nvSpPr>
          <p:cNvPr id="10244" name="Segnaposto numero diapositiva 5">
            <a:extLst>
              <a:ext uri="{FF2B5EF4-FFF2-40B4-BE49-F238E27FC236}">
                <a16:creationId xmlns:a16="http://schemas.microsoft.com/office/drawing/2014/main" id="{C814BD07-A9E4-4AFA-91F6-7BDA58C2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55006C-6172-4B21-9CB9-CADC48E87727}" type="slidenum">
              <a:rPr lang="it-IT" altLang="it-IT" sz="1000">
                <a:latin typeface="Tahoma" panose="020B0604030504040204" pitchFamily="34" charset="0"/>
              </a:rPr>
              <a:pPr/>
              <a:t>5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0C2A7941-269B-4F46-9093-70301EB6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1638" y="6108700"/>
            <a:ext cx="4826000" cy="228600"/>
          </a:xfrm>
        </p:spPr>
        <p:txBody>
          <a:bodyPr/>
          <a:lstStyle/>
          <a:p>
            <a:pPr>
              <a:defRPr/>
            </a:pPr>
            <a:br>
              <a:rPr lang="it-IT" dirty="0"/>
            </a:br>
            <a:r>
              <a:rPr lang="it-IT" dirty="0"/>
              <a:t>Incentivi fiscali per il rafforzamento patrimoniale delle imprese di medie dimensioni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830E83D1-D8E1-4414-B6C6-A7F1DE5812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Roma, 16/09/2020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A4FEA-E128-496E-B430-2D04CA9E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575" y="2781300"/>
            <a:ext cx="5867400" cy="1295400"/>
          </a:xfrm>
        </p:spPr>
        <p:txBody>
          <a:bodyPr/>
          <a:lstStyle/>
          <a:p>
            <a:pPr>
              <a:defRPr/>
            </a:pPr>
            <a:r>
              <a:rPr lang="it-IT" sz="2400" cap="all" dirty="0"/>
              <a:t>FONDO PATRIMONIO </a:t>
            </a:r>
            <a:r>
              <a:rPr lang="it-IT" sz="2400" cap="all" dirty="0" err="1"/>
              <a:t>PMI</a:t>
            </a:r>
            <a:endParaRPr lang="it-IT" sz="2400" cap="al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BABE3-7F04-45C6-97E8-257D1011753F}"/>
              </a:ext>
            </a:extLst>
          </p:cNvPr>
          <p:cNvSpPr txBox="1">
            <a:spLocks/>
          </p:cNvSpPr>
          <p:nvPr/>
        </p:nvSpPr>
        <p:spPr>
          <a:xfrm>
            <a:off x="2663825" y="882650"/>
            <a:ext cx="5940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altLang="it-IT" sz="18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COS’E’</a:t>
            </a:r>
            <a:endParaRPr lang="it-IT" altLang="it-IT" sz="1800" b="0" kern="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E69F414-F898-4457-93BB-D56FB14DFF13}"/>
              </a:ext>
            </a:extLst>
          </p:cNvPr>
          <p:cNvSpPr/>
          <p:nvPr/>
        </p:nvSpPr>
        <p:spPr>
          <a:xfrm>
            <a:off x="2663825" y="1314450"/>
            <a:ext cx="6480175" cy="98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745240D-4812-4DEA-9749-85608B1C3818}"/>
              </a:ext>
            </a:extLst>
          </p:cNvPr>
          <p:cNvSpPr txBox="1">
            <a:spLocks/>
          </p:cNvSpPr>
          <p:nvPr/>
        </p:nvSpPr>
        <p:spPr>
          <a:xfrm>
            <a:off x="1042988" y="1706563"/>
            <a:ext cx="7707312" cy="45958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Fondo Patrimonio PMI è rivolto alle imprese che decidono di investire sul proprio rilancio.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Fondo “opera” attraverso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l’acquisto di obbligazioni o titoli di debito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emessi da imprese che hanno effettuato, dopo il 19 maggio 2020, un aumento di capitale pari ad almeno 250.000 euro.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L’ammontare massimo dei titoli sottoscritti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commisurato al minore tra: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tre volte l’ammontare dell’aumento del capitale eseguito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il 12,5% del fatturato 2019</a:t>
            </a:r>
          </a:p>
          <a:p>
            <a:pPr marL="0" indent="0">
              <a:defRPr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prevista una premialità se la società raggiunge uno o più obiettivi (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riduzione del 5%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valore di rimborso per ciascun obiettivo raggiunto)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Promosso dal Ministero dell’Economia, il fondo ha una dotazione di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miliardi di euro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L’acquisto dei titoli deve avvenire entro il termine del 31 dicembre 2020.</a:t>
            </a:r>
            <a:b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3" name="Immagine 4">
            <a:extLst>
              <a:ext uri="{FF2B5EF4-FFF2-40B4-BE49-F238E27FC236}">
                <a16:creationId xmlns:a16="http://schemas.microsoft.com/office/drawing/2014/main" id="{67185E1C-96EB-4BD0-A1C2-A17A67F9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5950"/>
            <a:ext cx="15478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A225346-E0F4-47E2-850E-D05AE66F09CE}"/>
              </a:ext>
            </a:extLst>
          </p:cNvPr>
          <p:cNvSpPr/>
          <p:nvPr/>
        </p:nvSpPr>
        <p:spPr>
          <a:xfrm>
            <a:off x="4284663" y="6165850"/>
            <a:ext cx="4572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00" dirty="0">
                <a:latin typeface="+mj-lt"/>
              </a:rPr>
              <a:t>Fondo Patrimonio </a:t>
            </a:r>
            <a:r>
              <a:rPr lang="it-IT" sz="1000" dirty="0" err="1">
                <a:latin typeface="+mj-lt"/>
              </a:rPr>
              <a:t>PMI</a:t>
            </a:r>
            <a:endParaRPr lang="it-IT" sz="1000" dirty="0">
              <a:latin typeface="+mj-lt"/>
            </a:endParaRPr>
          </a:p>
        </p:txBody>
      </p:sp>
      <p:sp>
        <p:nvSpPr>
          <p:cNvPr id="12295" name="Segnaposto data 3">
            <a:extLst>
              <a:ext uri="{FF2B5EF4-FFF2-40B4-BE49-F238E27FC236}">
                <a16:creationId xmlns:a16="http://schemas.microsoft.com/office/drawing/2014/main" id="{ECD4C025-B2E2-49EE-B88C-50BA652B6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381750"/>
            <a:ext cx="2840037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it-IT" altLang="it-IT" sz="1000">
                <a:solidFill>
                  <a:srgbClr val="0B3066"/>
                </a:solidFill>
                <a:latin typeface="Tahoma" panose="020B0604030504040204" pitchFamily="34" charset="0"/>
              </a:rPr>
              <a:t>Roma, 16/09/2020</a:t>
            </a:r>
          </a:p>
        </p:txBody>
      </p:sp>
      <p:sp>
        <p:nvSpPr>
          <p:cNvPr id="12296" name="Segnaposto data 3">
            <a:extLst>
              <a:ext uri="{FF2B5EF4-FFF2-40B4-BE49-F238E27FC236}">
                <a16:creationId xmlns:a16="http://schemas.microsoft.com/office/drawing/2014/main" id="{02316F75-190B-4712-9089-CAF3253A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600825"/>
            <a:ext cx="2840037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it-IT" altLang="it-IT" sz="1000">
                <a:solidFill>
                  <a:srgbClr val="0B3066"/>
                </a:solidFill>
                <a:latin typeface="Tahoma" panose="020B0604030504040204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ABA6D-2866-4E33-9D79-1733B0770088}"/>
              </a:ext>
            </a:extLst>
          </p:cNvPr>
          <p:cNvSpPr txBox="1">
            <a:spLocks/>
          </p:cNvSpPr>
          <p:nvPr/>
        </p:nvSpPr>
        <p:spPr>
          <a:xfrm>
            <a:off x="2663825" y="882650"/>
            <a:ext cx="5940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altLang="it-IT" sz="18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A CHI SI RIVOLGE</a:t>
            </a:r>
            <a:endParaRPr lang="it-IT" altLang="it-IT" sz="1800" b="0" kern="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0C892A6-CCF2-4088-BCD7-699719EC6A54}"/>
              </a:ext>
            </a:extLst>
          </p:cNvPr>
          <p:cNvSpPr/>
          <p:nvPr/>
        </p:nvSpPr>
        <p:spPr>
          <a:xfrm>
            <a:off x="2663825" y="1314450"/>
            <a:ext cx="6480175" cy="98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60C845F-15F7-4FDB-A272-8F6AC5B23FAB}"/>
              </a:ext>
            </a:extLst>
          </p:cNvPr>
          <p:cNvSpPr txBox="1">
            <a:spLocks/>
          </p:cNvSpPr>
          <p:nvPr/>
        </p:nvSpPr>
        <p:spPr>
          <a:xfrm>
            <a:off x="1042988" y="1916113"/>
            <a:ext cx="7561262" cy="2952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Fondo è destinato alle società per azioni, società in accomandita per azioni, società a responsabilità limitata (anche semplificata), società cooperative, società europee e società cooperative europee aventi sede legale in Italia.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escluse le società o cooperative che operano nei settori bancario, finanziario e assicurativo.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è prevista una valutazione del merito creditizio.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b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7" name="Immagine 4">
            <a:extLst>
              <a:ext uri="{FF2B5EF4-FFF2-40B4-BE49-F238E27FC236}">
                <a16:creationId xmlns:a16="http://schemas.microsoft.com/office/drawing/2014/main" id="{C08712F4-6C34-4D87-8D55-B6B8F52BF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5950"/>
            <a:ext cx="15478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5478589-BBF4-4257-80C0-1442F449FC23}"/>
              </a:ext>
            </a:extLst>
          </p:cNvPr>
          <p:cNvSpPr/>
          <p:nvPr/>
        </p:nvSpPr>
        <p:spPr>
          <a:xfrm>
            <a:off x="4284663" y="6165850"/>
            <a:ext cx="4572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00" dirty="0">
                <a:latin typeface="+mj-lt"/>
              </a:rPr>
              <a:t>Fondo Patrimonio </a:t>
            </a:r>
            <a:r>
              <a:rPr lang="it-IT" sz="1000" dirty="0" err="1">
                <a:latin typeface="+mj-lt"/>
              </a:rPr>
              <a:t>PMI</a:t>
            </a:r>
            <a:endParaRPr lang="it-IT" sz="1000" dirty="0">
              <a:latin typeface="+mj-lt"/>
            </a:endParaRPr>
          </a:p>
        </p:txBody>
      </p:sp>
      <p:sp>
        <p:nvSpPr>
          <p:cNvPr id="13319" name="Segnaposto data 3">
            <a:extLst>
              <a:ext uri="{FF2B5EF4-FFF2-40B4-BE49-F238E27FC236}">
                <a16:creationId xmlns:a16="http://schemas.microsoft.com/office/drawing/2014/main" id="{CC246272-CB86-440A-A39A-012C9B6E9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381750"/>
            <a:ext cx="2840037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it-IT" altLang="it-IT" sz="1000">
                <a:solidFill>
                  <a:srgbClr val="0B3066"/>
                </a:solidFill>
                <a:latin typeface="Tahoma" panose="020B0604030504040204" pitchFamily="34" charset="0"/>
              </a:rPr>
              <a:t>Roma, 16/09/2020</a:t>
            </a:r>
          </a:p>
        </p:txBody>
      </p:sp>
      <p:sp>
        <p:nvSpPr>
          <p:cNvPr id="13320" name="Segnaposto data 3">
            <a:extLst>
              <a:ext uri="{FF2B5EF4-FFF2-40B4-BE49-F238E27FC236}">
                <a16:creationId xmlns:a16="http://schemas.microsoft.com/office/drawing/2014/main" id="{1BD1D54F-9978-4B11-BBF9-03407D6F6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600825"/>
            <a:ext cx="2840037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it-IT" altLang="it-IT" sz="1000">
                <a:solidFill>
                  <a:srgbClr val="0B3066"/>
                </a:solidFill>
                <a:latin typeface="Tahoma" panose="020B0604030504040204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BAE991-70BB-4140-B82D-BFA8D95ECB5F}"/>
              </a:ext>
            </a:extLst>
          </p:cNvPr>
          <p:cNvSpPr txBox="1">
            <a:spLocks/>
          </p:cNvSpPr>
          <p:nvPr/>
        </p:nvSpPr>
        <p:spPr>
          <a:xfrm>
            <a:off x="2663825" y="882650"/>
            <a:ext cx="5940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818A8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altLang="it-IT" sz="18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REQUISITI</a:t>
            </a:r>
            <a:endParaRPr lang="it-IT" altLang="it-IT" sz="1800" b="0" kern="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4024522-4B16-4FB5-8EDB-4CC3BEE95EA9}"/>
              </a:ext>
            </a:extLst>
          </p:cNvPr>
          <p:cNvSpPr/>
          <p:nvPr/>
        </p:nvSpPr>
        <p:spPr>
          <a:xfrm>
            <a:off x="2663825" y="1314450"/>
            <a:ext cx="6480175" cy="98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  <p:sp>
        <p:nvSpPr>
          <p:cNvPr id="14340" name="Segnaposto contenuto 2">
            <a:extLst>
              <a:ext uri="{FF2B5EF4-FFF2-40B4-BE49-F238E27FC236}">
                <a16:creationId xmlns:a16="http://schemas.microsoft.com/office/drawing/2014/main" id="{6A3A8389-2A1C-4EDB-8342-3765B9BC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16113"/>
            <a:ext cx="7561262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it-IT" altLang="it-IT" sz="1800" b="1">
                <a:solidFill>
                  <a:srgbClr val="37424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società devono</a:t>
            </a:r>
            <a:r>
              <a:rPr lang="it-IT" altLang="it-IT" sz="1800">
                <a:solidFill>
                  <a:srgbClr val="37424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Bef>
                <a:spcPct val="20000"/>
              </a:spcBef>
              <a:buFont typeface="Symbol" panose="05050102010706020507" pitchFamily="18" charset="2"/>
              <a:buChar char=""/>
            </a:pPr>
            <a:r>
              <a:rPr lang="it-IT" altLang="it-IT" sz="1800">
                <a:solidFill>
                  <a:srgbClr val="37424A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avere un ammontare di ricavi nell’esercizio 2019 compreso tra i 10 ed i 50 milioni di euro e meno di 250 dipendenti</a:t>
            </a:r>
          </a:p>
          <a:p>
            <a:pPr>
              <a:lnSpc>
                <a:spcPct val="107000"/>
              </a:lnSpc>
              <a:spcBef>
                <a:spcPct val="20000"/>
              </a:spcBef>
              <a:buFont typeface="Symbol" panose="05050102010706020507" pitchFamily="18" charset="2"/>
              <a:buChar char=""/>
            </a:pPr>
            <a:r>
              <a:rPr lang="it-IT" altLang="it-IT" sz="1800">
                <a:solidFill>
                  <a:srgbClr val="37424A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aver subito, a causa della pandemia da Covid-19, una riduzione complessiva dei ricavi nei mesi di marzo e aprile 2020 pari ad almeno il 33% rispetto al medesimo periodo dell’anno precedente</a:t>
            </a:r>
          </a:p>
          <a:p>
            <a:pPr>
              <a:lnSpc>
                <a:spcPct val="107000"/>
              </a:lnSpc>
              <a:spcBef>
                <a:spcPct val="20000"/>
              </a:spcBef>
              <a:buFont typeface="Symbol" panose="05050102010706020507" pitchFamily="18" charset="2"/>
              <a:buChar char=""/>
            </a:pPr>
            <a:r>
              <a:rPr lang="it-IT" altLang="it-IT" sz="1800">
                <a:solidFill>
                  <a:srgbClr val="37424A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aver deliberato ed eseguito, dopo il 19 maggio 2020, un aumento di capitale a pagamento pari ad almeno 250.000 euro</a:t>
            </a:r>
          </a:p>
          <a:p>
            <a:pPr>
              <a:lnSpc>
                <a:spcPct val="107000"/>
              </a:lnSpc>
              <a:spcBef>
                <a:spcPct val="20000"/>
              </a:spcBef>
              <a:buFont typeface="Symbol" panose="05050102010706020507" pitchFamily="18" charset="2"/>
              <a:buChar char=""/>
            </a:pPr>
            <a:r>
              <a:rPr lang="it-IT" altLang="it-IT" sz="1800">
                <a:solidFill>
                  <a:srgbClr val="37424A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aver emesso un’obbligazione o un altro titolo di debito con determinate caratteristiche </a:t>
            </a:r>
          </a:p>
          <a:p>
            <a:pPr>
              <a:lnSpc>
                <a:spcPct val="107000"/>
              </a:lnSpc>
              <a:spcBef>
                <a:spcPct val="20000"/>
              </a:spcBef>
              <a:buFont typeface="Symbol" panose="05050102010706020507" pitchFamily="18" charset="2"/>
              <a:buChar char=""/>
            </a:pPr>
            <a:r>
              <a:rPr lang="it-IT" altLang="it-IT" sz="1800">
                <a:solidFill>
                  <a:srgbClr val="37424A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non risultare, al 31 dicembre 2019, impresa in difficoltà ai sensi della normativa comunitaria</a:t>
            </a:r>
          </a:p>
          <a:p>
            <a:pPr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br>
              <a:rPr lang="it-IT" altLang="it-IT" sz="1800">
                <a:solidFill>
                  <a:srgbClr val="37424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altLang="it-IT" sz="1800">
              <a:solidFill>
                <a:srgbClr val="37424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1" name="Immagine 4">
            <a:extLst>
              <a:ext uri="{FF2B5EF4-FFF2-40B4-BE49-F238E27FC236}">
                <a16:creationId xmlns:a16="http://schemas.microsoft.com/office/drawing/2014/main" id="{EAF05E5D-75B5-4B5E-AB7B-B55C875B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5950"/>
            <a:ext cx="15478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E4356A5-021E-45AA-9941-ACDE1A66B38E}"/>
              </a:ext>
            </a:extLst>
          </p:cNvPr>
          <p:cNvSpPr/>
          <p:nvPr/>
        </p:nvSpPr>
        <p:spPr>
          <a:xfrm>
            <a:off x="4284663" y="6165850"/>
            <a:ext cx="4572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00" dirty="0">
                <a:latin typeface="+mj-lt"/>
              </a:rPr>
              <a:t>Fondo Patrimonio </a:t>
            </a:r>
            <a:r>
              <a:rPr lang="it-IT" sz="1000" dirty="0" err="1">
                <a:latin typeface="+mj-lt"/>
              </a:rPr>
              <a:t>PMI</a:t>
            </a:r>
            <a:endParaRPr lang="it-IT" sz="1000" dirty="0">
              <a:latin typeface="+mj-lt"/>
            </a:endParaRPr>
          </a:p>
        </p:txBody>
      </p:sp>
      <p:sp>
        <p:nvSpPr>
          <p:cNvPr id="14343" name="Segnaposto data 3">
            <a:extLst>
              <a:ext uri="{FF2B5EF4-FFF2-40B4-BE49-F238E27FC236}">
                <a16:creationId xmlns:a16="http://schemas.microsoft.com/office/drawing/2014/main" id="{CD3DD2CB-0818-4010-8ED8-69E9C95A8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381750"/>
            <a:ext cx="2840037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it-IT" altLang="it-IT" sz="1000">
                <a:solidFill>
                  <a:srgbClr val="0B3066"/>
                </a:solidFill>
                <a:latin typeface="Tahoma" panose="020B0604030504040204" pitchFamily="34" charset="0"/>
              </a:rPr>
              <a:t>Roma, 16/09/2020</a:t>
            </a:r>
          </a:p>
        </p:txBody>
      </p:sp>
      <p:sp>
        <p:nvSpPr>
          <p:cNvPr id="14344" name="Segnaposto data 3">
            <a:extLst>
              <a:ext uri="{FF2B5EF4-FFF2-40B4-BE49-F238E27FC236}">
                <a16:creationId xmlns:a16="http://schemas.microsoft.com/office/drawing/2014/main" id="{880B82F5-0830-434A-B159-4C223D44D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600825"/>
            <a:ext cx="2840037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it-IT" altLang="it-IT" sz="1000">
                <a:solidFill>
                  <a:srgbClr val="0B3066"/>
                </a:solidFill>
                <a:latin typeface="Tahoma" panose="020B0604030504040204" pitchFamily="34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zione vuota">
  <a:themeElements>
    <a:clrScheme name="DT">
      <a:dk1>
        <a:srgbClr val="002776"/>
      </a:dk1>
      <a:lt1>
        <a:srgbClr val="FFFFFF"/>
      </a:lt1>
      <a:dk2>
        <a:srgbClr val="FFFFFF"/>
      </a:dk2>
      <a:lt2>
        <a:srgbClr val="FFFFFF"/>
      </a:lt2>
      <a:accent1>
        <a:srgbClr val="006643"/>
      </a:accent1>
      <a:accent2>
        <a:srgbClr val="D8D8D8"/>
      </a:accent2>
      <a:accent3>
        <a:srgbClr val="D12A48"/>
      </a:accent3>
      <a:accent4>
        <a:srgbClr val="006643"/>
      </a:accent4>
      <a:accent5>
        <a:srgbClr val="D8D8D8"/>
      </a:accent5>
      <a:accent6>
        <a:srgbClr val="D12A48"/>
      </a:accent6>
      <a:hlink>
        <a:srgbClr val="006643"/>
      </a:hlink>
      <a:folHlink>
        <a:srgbClr val="00C830"/>
      </a:folHlink>
    </a:clrScheme>
    <a:fontScheme name="D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791</Words>
  <Application>Microsoft Office PowerPoint</Application>
  <PresentationFormat>Presentazione su schermo (4:3)</PresentationFormat>
  <Paragraphs>90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Frutiger LT 45 Light</vt:lpstr>
      <vt:lpstr>Symbol</vt:lpstr>
      <vt:lpstr>Tahoma</vt:lpstr>
      <vt:lpstr>Presentazione vuota</vt:lpstr>
      <vt:lpstr>Presentazione standard di PowerPoint</vt:lpstr>
      <vt:lpstr>INCENTIVI FISCALI PER IL Rafforzamento patrimoniale</vt:lpstr>
      <vt:lpstr>Art. 26 DL n. 34 del 2020 (Decreto Rilancio)</vt:lpstr>
      <vt:lpstr>Credito d’imposta in favore degli investitori che effettuano conferimenti in denaro (Art. 26, comma 4)</vt:lpstr>
      <vt:lpstr>Credito d’imposta in favore della società ricapitalizzata (Art. 26, comma 8) </vt:lpstr>
      <vt:lpstr>FONDO PATRIMONIO PMI</vt:lpstr>
      <vt:lpstr>Presentazione standard di PowerPoint</vt:lpstr>
      <vt:lpstr>Presentazione standard di PowerPoint</vt:lpstr>
      <vt:lpstr>Presentazione standard di PowerPoint</vt:lpstr>
    </vt:vector>
  </TitlesOfParts>
  <Company>Crea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Crea Design</dc:creator>
  <cp:lastModifiedBy>Onorati Francesca</cp:lastModifiedBy>
  <cp:revision>138</cp:revision>
  <dcterms:created xsi:type="dcterms:W3CDTF">2011-02-11T15:23:56Z</dcterms:created>
  <dcterms:modified xsi:type="dcterms:W3CDTF">2020-09-16T09:31:32Z</dcterms:modified>
</cp:coreProperties>
</file>