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84" r:id="rId2"/>
    <p:sldId id="443" r:id="rId3"/>
    <p:sldId id="440" r:id="rId4"/>
    <p:sldId id="437" r:id="rId5"/>
    <p:sldId id="448" r:id="rId6"/>
    <p:sldId id="444" r:id="rId7"/>
    <p:sldId id="446" r:id="rId8"/>
    <p:sldId id="401" r:id="rId9"/>
    <p:sldId id="417" r:id="rId10"/>
    <p:sldId id="289" r:id="rId11"/>
    <p:sldId id="447" r:id="rId12"/>
  </p:sldIdLst>
  <p:sldSz cx="12192000" cy="6858000"/>
  <p:notesSz cx="7023100" cy="93091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DEF162"/>
    <a:srgbClr val="000000"/>
    <a:srgbClr val="0070C0"/>
    <a:srgbClr val="09192C"/>
    <a:srgbClr val="E43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 autoAdjust="0"/>
    <p:restoredTop sz="66109" autoAdjust="0"/>
  </p:normalViewPr>
  <p:slideViewPr>
    <p:cSldViewPr snapToGrid="0">
      <p:cViewPr>
        <p:scale>
          <a:sx n="60" d="100"/>
          <a:sy n="60" d="100"/>
        </p:scale>
        <p:origin x="-1296" y="-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2C1BE44-6EF2-4C4E-B66D-E8155DAA8138}" type="datetimeFigureOut">
              <a:rPr lang="it-IT" smtClean="0"/>
              <a:t>18/12/2017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2127556-E92B-4CA4-84EB-DCDB31C69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07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7556-E92B-4CA4-84EB-DCDB31C6911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898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7556-E92B-4CA4-84EB-DCDB31C6911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97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7556-E92B-4CA4-84EB-DCDB31C6911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30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7556-E92B-4CA4-84EB-DCDB31C6911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816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49263" y="1263650"/>
            <a:ext cx="6062662" cy="34099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8A926-A265-41CB-B4A4-11AE5221A81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11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502DB-891D-41E6-A9C5-14CF0EAB1EB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47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648B77-6CC6-4325-BB9F-0A848E0DDDC6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002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7556-E92B-4CA4-84EB-DCDB31C6911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24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9608-1164-4CAB-89E6-EE99206F3E73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4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A31-D157-4B78-B43D-DB9E3C50C8FC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58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CA2B-5E87-4841-867A-4009981594BA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261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</p:spPr>
        <p:txBody>
          <a:bodyPr/>
          <a:lstStyle/>
          <a:p>
            <a:fld id="{C4788320-9743-4EE9-9442-2B49258C8122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</p:spPr>
        <p:txBody>
          <a:bodyPr/>
          <a:lstStyle/>
          <a:p>
            <a:r>
              <a:rPr lang="it-IT" dirty="0" smtClean="0"/>
              <a:t>Accordo - Governo Italiano – Regione Campania - Comune di Napoli  - ALLEGATO 2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</p:spPr>
        <p:txBody>
          <a:bodyPr/>
          <a:lstStyle/>
          <a:p>
            <a:fld id="{9E1FA1C6-EBFC-41C7-934F-F6343BF729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08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12E5-7403-44C4-B501-C5A91AAB74BF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37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EB8E-D578-4E66-A68B-957B9E4466C0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85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625C-4487-46E0-8342-E27B0078F510}" type="datetime1">
              <a:rPr lang="it-IT" smtClean="0"/>
              <a:t>18/12/2017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0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044D-79B2-4C6E-A6CA-C5AF612DE6BB}" type="datetime1">
              <a:rPr lang="it-IT" smtClean="0"/>
              <a:t>18/12/2017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06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CFC2-D905-47D4-AF79-7D20B89B7E9A}" type="datetime1">
              <a:rPr lang="it-IT" smtClean="0"/>
              <a:t>18/12/2017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2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DD8-2037-49E1-B53B-E20AC829F694}" type="datetime1">
              <a:rPr lang="it-IT" smtClean="0"/>
              <a:t>18/12/2017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20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168A4-AF62-4566-AF8F-B60719C86C1C}" type="datetime1">
              <a:rPr lang="it-IT" smtClean="0"/>
              <a:t>18/12/2017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57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3438-A372-4DC3-81E6-2390270E0EA0}" type="datetime1">
              <a:rPr lang="it-IT" smtClean="0"/>
              <a:t>18/12/2017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96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65E23-FEAA-4B23-9660-ADC5CBAF4544}" type="datetime1">
              <a:rPr lang="it-IT" smtClean="0"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8B24-2EE5-4EAB-926D-2910766E3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5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18" name="Rettangolo arrotondato 17"/>
          <p:cNvSpPr/>
          <p:nvPr/>
        </p:nvSpPr>
        <p:spPr>
          <a:xfrm>
            <a:off x="432487" y="951469"/>
            <a:ext cx="11392930" cy="4757353"/>
          </a:xfrm>
          <a:prstGeom prst="roundRect">
            <a:avLst>
              <a:gd name="adj" fmla="val 6467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833745" y="2862435"/>
            <a:ext cx="10590414" cy="689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2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PROGRAMMA DI RISANAMENTO AMBIENTALE E DI RIGENERAZIONE URBANA PER L’AREA DI RILEVANTE INTERESSE NAZIONALE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2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SIN DI BAGNOLI - COROGLIO</a:t>
            </a:r>
            <a:endParaRPr lang="it-IT" sz="2500" dirty="0">
              <a:solidFill>
                <a:schemeClr val="accent4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16" y="1416921"/>
            <a:ext cx="1869224" cy="114267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150686" y="4272440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CONFERENZA DI SERVIZI</a:t>
            </a:r>
            <a:endParaRPr lang="it-IT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75516" y="5108639"/>
            <a:ext cx="469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18 dicembre 2017 - Prefettura di Napoli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7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0"/>
            <a:ext cx="12192000" cy="129058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arrotondato 81"/>
          <p:cNvSpPr/>
          <p:nvPr/>
        </p:nvSpPr>
        <p:spPr>
          <a:xfrm>
            <a:off x="551160" y="1632591"/>
            <a:ext cx="11111152" cy="4920610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sp>
        <p:nvSpPr>
          <p:cNvPr id="96" name="Freccia a destra 22"/>
          <p:cNvSpPr/>
          <p:nvPr/>
        </p:nvSpPr>
        <p:spPr>
          <a:xfrm>
            <a:off x="4345872" y="3416396"/>
            <a:ext cx="1938212" cy="1047531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Titolo 1"/>
          <p:cNvSpPr txBox="1">
            <a:spLocks/>
          </p:cNvSpPr>
          <p:nvPr/>
        </p:nvSpPr>
        <p:spPr>
          <a:xfrm>
            <a:off x="472551" y="930225"/>
            <a:ext cx="11834301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CRONOPROGRAMMA </a:t>
            </a:r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EX ETERNIT</a:t>
            </a:r>
            <a:endParaRPr lang="it-IT" sz="20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4" name="Gruppo 83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85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Immagin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cxnSp>
        <p:nvCxnSpPr>
          <p:cNvPr id="72" name="Connettore 1 71"/>
          <p:cNvCxnSpPr/>
          <p:nvPr/>
        </p:nvCxnSpPr>
        <p:spPr>
          <a:xfrm>
            <a:off x="4293347" y="1839562"/>
            <a:ext cx="0" cy="236554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/>
          <p:cNvSpPr txBox="1"/>
          <p:nvPr/>
        </p:nvSpPr>
        <p:spPr>
          <a:xfrm>
            <a:off x="7851131" y="1806838"/>
            <a:ext cx="2865110" cy="472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AGOSTO </a:t>
            </a:r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2019</a:t>
            </a:r>
          </a:p>
        </p:txBody>
      </p:sp>
      <p:sp>
        <p:nvSpPr>
          <p:cNvPr id="94" name="CasellaDiTesto 93"/>
          <p:cNvSpPr txBox="1"/>
          <p:nvPr/>
        </p:nvSpPr>
        <p:spPr>
          <a:xfrm>
            <a:off x="540424" y="1794155"/>
            <a:ext cx="2076412" cy="472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DIC 17</a:t>
            </a:r>
            <a:endParaRPr lang="it-IT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5" name="Connettore 1 94"/>
          <p:cNvCxnSpPr/>
          <p:nvPr/>
        </p:nvCxnSpPr>
        <p:spPr>
          <a:xfrm flipH="1">
            <a:off x="2597033" y="1839562"/>
            <a:ext cx="39608" cy="420456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reccia a destra 26"/>
          <p:cNvSpPr/>
          <p:nvPr/>
        </p:nvSpPr>
        <p:spPr>
          <a:xfrm>
            <a:off x="6282267" y="4160278"/>
            <a:ext cx="1782194" cy="1047531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98" name="Freccia a destra 27"/>
          <p:cNvSpPr/>
          <p:nvPr/>
        </p:nvSpPr>
        <p:spPr>
          <a:xfrm>
            <a:off x="8099976" y="4205108"/>
            <a:ext cx="2539328" cy="1047531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4"/>
              </a:solidFill>
            </a:endParaRPr>
          </a:p>
        </p:txBody>
      </p:sp>
      <p:sp>
        <p:nvSpPr>
          <p:cNvPr id="99" name="Rettangolo 98"/>
          <p:cNvSpPr/>
          <p:nvPr/>
        </p:nvSpPr>
        <p:spPr>
          <a:xfrm>
            <a:off x="6344723" y="4491504"/>
            <a:ext cx="1509930" cy="31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Gara di </a:t>
            </a:r>
          </a:p>
          <a:p>
            <a:pPr algn="ctr"/>
            <a:r>
              <a:rPr lang="it-IT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affidamento lavori</a:t>
            </a:r>
          </a:p>
        </p:txBody>
      </p:sp>
      <p:sp>
        <p:nvSpPr>
          <p:cNvPr id="100" name="Rettangolo 99"/>
          <p:cNvSpPr/>
          <p:nvPr/>
        </p:nvSpPr>
        <p:spPr>
          <a:xfrm>
            <a:off x="8074462" y="4571660"/>
            <a:ext cx="2294181" cy="276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Stima </a:t>
            </a:r>
            <a:r>
              <a:rPr lang="it-IT" sz="12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realisitica</a:t>
            </a:r>
            <a:r>
              <a:rPr lang="it-IT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esecuzione Interventi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884247" y="2373489"/>
            <a:ext cx="1469372" cy="1015266"/>
            <a:chOff x="1884247" y="3171005"/>
            <a:chExt cx="1469372" cy="1015266"/>
          </a:xfrm>
        </p:grpSpPr>
        <p:sp>
          <p:nvSpPr>
            <p:cNvPr id="101" name="Decisione 100"/>
            <p:cNvSpPr/>
            <p:nvPr/>
          </p:nvSpPr>
          <p:spPr>
            <a:xfrm>
              <a:off x="2017546" y="3171005"/>
              <a:ext cx="1176996" cy="1015266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Rettangolo 101"/>
            <p:cNvSpPr/>
            <p:nvPr/>
          </p:nvSpPr>
          <p:spPr>
            <a:xfrm>
              <a:off x="1884247" y="3360731"/>
              <a:ext cx="1469372" cy="630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>
                  <a:solidFill>
                    <a:schemeClr val="bg1"/>
                  </a:solidFill>
                </a:rPr>
                <a:t>CDS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9860900" y="2373489"/>
            <a:ext cx="1637130" cy="1009410"/>
            <a:chOff x="9725344" y="2634097"/>
            <a:chExt cx="1718771" cy="1009410"/>
          </a:xfrm>
        </p:grpSpPr>
        <p:sp>
          <p:nvSpPr>
            <p:cNvPr id="103" name="Decisione 102"/>
            <p:cNvSpPr/>
            <p:nvPr/>
          </p:nvSpPr>
          <p:spPr>
            <a:xfrm>
              <a:off x="9948435" y="2634097"/>
              <a:ext cx="1222077" cy="100941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Rettangolo 103"/>
            <p:cNvSpPr/>
            <p:nvPr/>
          </p:nvSpPr>
          <p:spPr>
            <a:xfrm>
              <a:off x="9725344" y="2781911"/>
              <a:ext cx="1718771" cy="630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Collaudo +</a:t>
              </a:r>
              <a:endParaRPr lang="it-IT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Consegna</a:t>
              </a:r>
            </a:p>
          </p:txBody>
        </p:sp>
      </p:grpSp>
      <p:sp>
        <p:nvSpPr>
          <p:cNvPr id="105" name="CasellaDiTesto 104"/>
          <p:cNvSpPr txBox="1"/>
          <p:nvPr/>
        </p:nvSpPr>
        <p:spPr>
          <a:xfrm>
            <a:off x="3095922" y="1794155"/>
            <a:ext cx="1205859" cy="472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FEB</a:t>
            </a:r>
          </a:p>
        </p:txBody>
      </p:sp>
      <p:sp>
        <p:nvSpPr>
          <p:cNvPr id="107" name="Freccia a destra 46"/>
          <p:cNvSpPr/>
          <p:nvPr/>
        </p:nvSpPr>
        <p:spPr>
          <a:xfrm>
            <a:off x="2636642" y="3437628"/>
            <a:ext cx="1670786" cy="1047531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Rettangolo 107"/>
          <p:cNvSpPr/>
          <p:nvPr/>
        </p:nvSpPr>
        <p:spPr>
          <a:xfrm>
            <a:off x="2361220" y="3837957"/>
            <a:ext cx="2156653" cy="31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Progetto Definitivo</a:t>
            </a:r>
          </a:p>
        </p:txBody>
      </p:sp>
      <p:sp>
        <p:nvSpPr>
          <p:cNvPr id="109" name="Rettangolo 108"/>
          <p:cNvSpPr/>
          <p:nvPr/>
        </p:nvSpPr>
        <p:spPr>
          <a:xfrm>
            <a:off x="4152653" y="3782948"/>
            <a:ext cx="1954083" cy="31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Progetto Esecutivo</a:t>
            </a:r>
          </a:p>
          <a:p>
            <a:pPr algn="ctr"/>
            <a:r>
              <a:rPr lang="it-IT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 Verifica</a:t>
            </a:r>
          </a:p>
        </p:txBody>
      </p:sp>
      <p:sp>
        <p:nvSpPr>
          <p:cNvPr id="110" name="Decisione 109"/>
          <p:cNvSpPr/>
          <p:nvPr/>
        </p:nvSpPr>
        <p:spPr>
          <a:xfrm>
            <a:off x="3709584" y="2349511"/>
            <a:ext cx="1176996" cy="1015266"/>
          </a:xfrm>
          <a:prstGeom prst="flowChartDecisi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ttangolo 110"/>
          <p:cNvSpPr/>
          <p:nvPr/>
        </p:nvSpPr>
        <p:spPr>
          <a:xfrm>
            <a:off x="3576285" y="2541983"/>
            <a:ext cx="1469372" cy="630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CDS</a:t>
            </a:r>
          </a:p>
        </p:txBody>
      </p:sp>
      <p:cxnSp>
        <p:nvCxnSpPr>
          <p:cNvPr id="112" name="Connettore 1 111"/>
          <p:cNvCxnSpPr/>
          <p:nvPr/>
        </p:nvCxnSpPr>
        <p:spPr>
          <a:xfrm flipH="1">
            <a:off x="6255408" y="1843999"/>
            <a:ext cx="31405" cy="313621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asellaDiTesto 112"/>
          <p:cNvSpPr txBox="1"/>
          <p:nvPr/>
        </p:nvSpPr>
        <p:spPr>
          <a:xfrm>
            <a:off x="6445902" y="1794155"/>
            <a:ext cx="1643568" cy="472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SET 18</a:t>
            </a:r>
          </a:p>
        </p:txBody>
      </p:sp>
      <p:sp>
        <p:nvSpPr>
          <p:cNvPr id="114" name="CasellaDiTesto 113"/>
          <p:cNvSpPr txBox="1"/>
          <p:nvPr/>
        </p:nvSpPr>
        <p:spPr>
          <a:xfrm>
            <a:off x="5090792" y="1794155"/>
            <a:ext cx="1205859" cy="472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APR</a:t>
            </a:r>
          </a:p>
        </p:txBody>
      </p:sp>
      <p:cxnSp>
        <p:nvCxnSpPr>
          <p:cNvPr id="115" name="Connettore 1 114"/>
          <p:cNvCxnSpPr/>
          <p:nvPr/>
        </p:nvCxnSpPr>
        <p:spPr>
          <a:xfrm>
            <a:off x="8067189" y="1851393"/>
            <a:ext cx="0" cy="312882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592568" y="5661465"/>
            <a:ext cx="2004465" cy="78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551160" y="5771163"/>
            <a:ext cx="2156653" cy="594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Avvio gare progettazione</a:t>
            </a:r>
          </a:p>
          <a:p>
            <a:pPr algn="ctr"/>
            <a:r>
              <a:rPr lang="it-IT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Bonifica di tutte le altre aree </a:t>
            </a:r>
            <a:r>
              <a:rPr lang="it-IT" sz="12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aterra</a:t>
            </a:r>
            <a:endParaRPr lang="it-IT" sz="1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Connettore 1 37"/>
          <p:cNvCxnSpPr/>
          <p:nvPr/>
        </p:nvCxnSpPr>
        <p:spPr>
          <a:xfrm flipH="1">
            <a:off x="10639304" y="1823101"/>
            <a:ext cx="40161" cy="315711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6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2878" cy="6858000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10" name="Titolo 1"/>
          <p:cNvSpPr txBox="1">
            <a:spLocks/>
          </p:cNvSpPr>
          <p:nvPr/>
        </p:nvSpPr>
        <p:spPr>
          <a:xfrm>
            <a:off x="1102860" y="1382869"/>
            <a:ext cx="9096115" cy="404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Piano di caratterizzazione dei sedimenti marini </a:t>
            </a:r>
            <a:endParaRPr lang="it-IT" sz="24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102860" y="2192627"/>
            <a:ext cx="9509893" cy="2885559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just">
              <a:lnSpc>
                <a:spcPct val="110000"/>
              </a:lnSpc>
            </a:pPr>
            <a:r>
              <a:rPr lang="it-IT" sz="2000" b="1" dirty="0" smtClean="0"/>
              <a:t>Terminate le attività di caratterizzazione a dicembre 2017.</a:t>
            </a:r>
          </a:p>
          <a:p>
            <a:pPr lvl="1" algn="just">
              <a:lnSpc>
                <a:spcPct val="110000"/>
              </a:lnSpc>
            </a:pPr>
            <a:r>
              <a:rPr lang="it-IT" dirty="0" smtClean="0"/>
              <a:t>Realizzate 98 </a:t>
            </a:r>
            <a:r>
              <a:rPr lang="it-IT" dirty="0"/>
              <a:t>carote fino a profondità di 4 </a:t>
            </a:r>
            <a:r>
              <a:rPr lang="it-IT" dirty="0" smtClean="0"/>
              <a:t>metri e prelevati 32 </a:t>
            </a:r>
            <a:endParaRPr lang="it-IT" dirty="0"/>
          </a:p>
          <a:p>
            <a:pPr lvl="1" algn="just">
              <a:lnSpc>
                <a:spcPct val="110000"/>
              </a:lnSpc>
            </a:pPr>
            <a:r>
              <a:rPr lang="it-IT" dirty="0" smtClean="0"/>
              <a:t>campioni </a:t>
            </a:r>
            <a:r>
              <a:rPr lang="it-IT" dirty="0"/>
              <a:t>superficiali con </a:t>
            </a:r>
            <a:r>
              <a:rPr lang="it-IT" dirty="0" smtClean="0"/>
              <a:t>benna.</a:t>
            </a:r>
            <a:endParaRPr lang="it-IT" dirty="0"/>
          </a:p>
          <a:p>
            <a:pPr lvl="1" algn="just">
              <a:lnSpc>
                <a:spcPct val="110000"/>
              </a:lnSpc>
            </a:pPr>
            <a:r>
              <a:rPr lang="it-IT" dirty="0" smtClean="0"/>
              <a:t>In corso di esecuzione le analisi </a:t>
            </a:r>
            <a:r>
              <a:rPr lang="it-IT" dirty="0"/>
              <a:t>chimiche ed </a:t>
            </a:r>
            <a:r>
              <a:rPr lang="it-IT" dirty="0" err="1"/>
              <a:t>ecotossicologiche</a:t>
            </a:r>
            <a:r>
              <a:rPr lang="it-IT" dirty="0"/>
              <a:t> </a:t>
            </a:r>
            <a:endParaRPr lang="it-IT" dirty="0" smtClean="0"/>
          </a:p>
          <a:p>
            <a:pPr lvl="1" algn="just">
              <a:lnSpc>
                <a:spcPct val="110000"/>
              </a:lnSpc>
            </a:pPr>
            <a:r>
              <a:rPr lang="it-IT" dirty="0" smtClean="0"/>
              <a:t>su </a:t>
            </a:r>
            <a:r>
              <a:rPr lang="it-IT" dirty="0"/>
              <a:t>sedimenti, </a:t>
            </a:r>
            <a:r>
              <a:rPr lang="it-IT" dirty="0" err="1"/>
              <a:t>biota</a:t>
            </a:r>
            <a:r>
              <a:rPr lang="it-IT" dirty="0"/>
              <a:t> e colonna </a:t>
            </a:r>
            <a:r>
              <a:rPr lang="it-IT" dirty="0" smtClean="0"/>
              <a:t>d’acqua.</a:t>
            </a:r>
          </a:p>
          <a:p>
            <a:pPr lvl="1" algn="just">
              <a:lnSpc>
                <a:spcPct val="110000"/>
              </a:lnSpc>
            </a:pPr>
            <a:r>
              <a:rPr lang="it-IT" dirty="0" smtClean="0"/>
              <a:t>E’ prevista </a:t>
            </a:r>
            <a:r>
              <a:rPr lang="it-IT" dirty="0"/>
              <a:t>la consegna dei risultati a fine </a:t>
            </a:r>
            <a:r>
              <a:rPr lang="it-IT" dirty="0" smtClean="0"/>
              <a:t>febbraio 2018.</a:t>
            </a:r>
            <a:endParaRPr lang="it-IT" dirty="0"/>
          </a:p>
        </p:txBody>
      </p:sp>
      <p:sp>
        <p:nvSpPr>
          <p:cNvPr id="16" name="Gallone 81"/>
          <p:cNvSpPr/>
          <p:nvPr/>
        </p:nvSpPr>
        <p:spPr>
          <a:xfrm>
            <a:off x="555122" y="1214708"/>
            <a:ext cx="432886" cy="840731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CC0000"/>
              </a:solidFill>
              <a:latin typeface="DIN-Regular"/>
              <a:cs typeface="DIN-Regular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94" y="2511611"/>
            <a:ext cx="2532710" cy="37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624599" y="1482609"/>
            <a:ext cx="11111152" cy="4036449"/>
          </a:xfrm>
          <a:prstGeom prst="roundRect">
            <a:avLst>
              <a:gd name="adj" fmla="val 3861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72551" y="930225"/>
            <a:ext cx="10474847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OBIETTIVI CONFERENZA SERVIZI</a:t>
            </a:r>
            <a:endParaRPr lang="it-IT" sz="20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8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6610" y="1925430"/>
            <a:ext cx="10107130" cy="359362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Piano di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Caratterizzazione aree a terra – terminate le attività  </a:t>
            </a: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luglio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2017. Validazione ISPRA conclusa (tranne PCB in fase di approfondimento)</a:t>
            </a:r>
          </a:p>
          <a:p>
            <a:pPr marL="0" indent="0" algn="just">
              <a:spcBef>
                <a:spcPts val="0"/>
              </a:spcBef>
              <a:buClr>
                <a:srgbClr val="DEF162"/>
              </a:buClr>
              <a:buNone/>
              <a:defRPr/>
            </a:pPr>
            <a:endParaRPr lang="it-IT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Analisi di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Rischio per definizione </a:t>
            </a: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degli obiettivi di bonifica/risanamento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ambientale – termine previsto per marzo 2018</a:t>
            </a: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endParaRPr lang="it-IT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Individuazione e applicazione delle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best </a:t>
            </a:r>
            <a:r>
              <a:rPr lang="it-IT" sz="2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practice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di bonifica – attività in corso</a:t>
            </a: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endParaRPr lang="it-IT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Gara progettazione interventi di bonifica aree a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terra  - di prossima pubblicazione</a:t>
            </a:r>
            <a:endParaRPr lang="it-IT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endParaRPr lang="it-IT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Completamento degli interventi di bonifica in area ex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Eternit - concordata rimozione integrale</a:t>
            </a:r>
            <a:endParaRPr lang="it-IT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DEF162"/>
              </a:buClr>
              <a:buNone/>
              <a:defRPr/>
            </a:pPr>
            <a:endParaRPr lang="it-IT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defRPr/>
            </a:pPr>
            <a:endParaRPr lang="it-IT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defRPr/>
            </a:pPr>
            <a:endParaRPr lang="it-IT" altLang="it-IT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Gallone 81"/>
          <p:cNvSpPr/>
          <p:nvPr/>
        </p:nvSpPr>
        <p:spPr>
          <a:xfrm>
            <a:off x="921921" y="2013910"/>
            <a:ext cx="194679" cy="290949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CC0000"/>
              </a:solidFill>
              <a:latin typeface="DIN-Regular"/>
              <a:cs typeface="DIN-Regular"/>
            </a:endParaRPr>
          </a:p>
        </p:txBody>
      </p:sp>
      <p:sp>
        <p:nvSpPr>
          <p:cNvPr id="13" name="Gallone 81"/>
          <p:cNvSpPr/>
          <p:nvPr/>
        </p:nvSpPr>
        <p:spPr>
          <a:xfrm>
            <a:off x="931931" y="2799921"/>
            <a:ext cx="194679" cy="290949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CC0000"/>
              </a:solidFill>
              <a:latin typeface="DIN-Regular"/>
              <a:cs typeface="DIN-Regular"/>
            </a:endParaRPr>
          </a:p>
        </p:txBody>
      </p:sp>
      <p:sp>
        <p:nvSpPr>
          <p:cNvPr id="14" name="Gallone 81"/>
          <p:cNvSpPr/>
          <p:nvPr/>
        </p:nvSpPr>
        <p:spPr>
          <a:xfrm>
            <a:off x="917059" y="3623135"/>
            <a:ext cx="194679" cy="290949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CC0000"/>
              </a:solidFill>
              <a:latin typeface="DIN-Regular"/>
              <a:cs typeface="DIN-Regular"/>
            </a:endParaRPr>
          </a:p>
        </p:txBody>
      </p:sp>
      <p:sp>
        <p:nvSpPr>
          <p:cNvPr id="15" name="Gallone 81"/>
          <p:cNvSpPr/>
          <p:nvPr/>
        </p:nvSpPr>
        <p:spPr>
          <a:xfrm>
            <a:off x="924495" y="4688003"/>
            <a:ext cx="194679" cy="290949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CC0000"/>
              </a:solidFill>
              <a:latin typeface="DIN-Regular"/>
              <a:cs typeface="DIN-Regular"/>
            </a:endParaRPr>
          </a:p>
        </p:txBody>
      </p:sp>
      <p:sp>
        <p:nvSpPr>
          <p:cNvPr id="17" name="Gallone 81"/>
          <p:cNvSpPr/>
          <p:nvPr/>
        </p:nvSpPr>
        <p:spPr>
          <a:xfrm>
            <a:off x="917059" y="4155569"/>
            <a:ext cx="194679" cy="290949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CC0000"/>
              </a:solidFill>
              <a:latin typeface="DIN-Regular"/>
              <a:cs typeface="DIN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12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2878" cy="6858000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540424" y="1462566"/>
            <a:ext cx="11111152" cy="4893786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grpSp>
        <p:nvGrpSpPr>
          <p:cNvPr id="12" name="Gruppo 11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6" name="Titolo 1"/>
          <p:cNvSpPr txBox="1">
            <a:spLocks/>
          </p:cNvSpPr>
          <p:nvPr/>
        </p:nvSpPr>
        <p:spPr>
          <a:xfrm>
            <a:off x="472551" y="930225"/>
            <a:ext cx="10474847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RISULTATI DELLE ANALISI</a:t>
            </a:r>
            <a:endParaRPr lang="it-IT" sz="20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069" y="1889985"/>
            <a:ext cx="7120305" cy="38877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Metalli pesanti</a:t>
            </a:r>
          </a:p>
          <a:p>
            <a:pPr marL="2520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Sostanzialmente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assenti (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Berillio, Cobalto </a:t>
            </a:r>
            <a:r>
              <a:rPr lang="it-IT" sz="18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Nichel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frequenze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elevate (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Piombo, Stagno </a:t>
            </a:r>
            <a:r>
              <a:rPr lang="it-IT" sz="18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Zinco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I metalli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 riscontrano non solo sullo strato superficiale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it-IT" sz="18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it-IT" sz="18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Idrocarburi</a:t>
            </a:r>
          </a:p>
          <a:p>
            <a:pPr marL="2520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frazione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leggera, più raffinata, è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praticamente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assente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C&lt;12)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it-IT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520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frazione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pesante (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C12 - C40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è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 in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terzo dei campioni analizzati,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distribuita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differenti profondità.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it-IT" sz="18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it-IT" sz="18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Idrocarburi Policiclici Aromatici (IPA)</a:t>
            </a:r>
          </a:p>
          <a:p>
            <a:pPr marL="2520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Presenti in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circa il </a:t>
            </a:r>
            <a:r>
              <a:rPr lang="it-IT" sz="18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20%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dei campioni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analizzati, in qualche caso con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picchi significativi (</a:t>
            </a:r>
            <a:r>
              <a:rPr lang="it-IT" sz="18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fino al 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).</a:t>
            </a:r>
            <a:endParaRPr lang="it-IT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552" y="1594492"/>
            <a:ext cx="2945846" cy="46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ttangolo arrotondato 17"/>
          <p:cNvSpPr/>
          <p:nvPr/>
        </p:nvSpPr>
        <p:spPr>
          <a:xfrm>
            <a:off x="562195" y="1462564"/>
            <a:ext cx="11111152" cy="2750207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grpSp>
        <p:nvGrpSpPr>
          <p:cNvPr id="15" name="Gruppo 14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6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12" name="Titolo 1"/>
          <p:cNvSpPr txBox="1">
            <a:spLocks/>
          </p:cNvSpPr>
          <p:nvPr/>
        </p:nvSpPr>
        <p:spPr>
          <a:xfrm>
            <a:off x="472551" y="930225"/>
            <a:ext cx="10474847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STATO DI CONTAMINAZIONE</a:t>
            </a:r>
            <a:endParaRPr lang="it-IT" sz="20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B24-2EE5-4EAB-926D-2910766E35E7}" type="slidenum">
              <a:rPr lang="it-IT" smtClean="0"/>
              <a:t>4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929640" y="1963275"/>
            <a:ext cx="104321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7424A"/>
              </a:buClr>
              <a:defRPr/>
            </a:pPr>
            <a:r>
              <a:rPr 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 conferma </a:t>
            </a: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necessità di effettuare attività di bonifica su tutta l’area, anche su quelle porzioni già oggetto di precedenti interventi.</a:t>
            </a:r>
          </a:p>
          <a:p>
            <a:pPr>
              <a:buClr>
                <a:srgbClr val="37424A"/>
              </a:buClr>
              <a:defRPr/>
            </a:pPr>
            <a:endParaRPr lang="it-IT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37424A"/>
              </a:buClr>
              <a:defRPr/>
            </a:pPr>
            <a:r>
              <a:rPr 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Commissario Straordinario ha attivato il </a:t>
            </a:r>
            <a:r>
              <a:rPr lang="it-IT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Sistema Nazionale </a:t>
            </a:r>
            <a:r>
              <a:rPr lang="it-IT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per </a:t>
            </a:r>
            <a:r>
              <a:rPr lang="it-IT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la Protezione </a:t>
            </a:r>
            <a:r>
              <a:rPr lang="it-IT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dell’Ambiente</a:t>
            </a:r>
            <a:r>
              <a:rPr lang="it-IT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coordinato dall’</a:t>
            </a:r>
            <a:r>
              <a:rPr lang="it-IT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ISPRA</a:t>
            </a: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con il supporto </a:t>
            </a:r>
            <a:r>
              <a:rPr 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dalle Agenzie Regionali per </a:t>
            </a: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Protezione dell’Ambiente </a:t>
            </a:r>
            <a:r>
              <a:rPr 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della Campania (ARPAC) e del </a:t>
            </a:r>
            <a:r>
              <a:rPr 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Veneto (ARPAV</a:t>
            </a:r>
            <a:r>
              <a:rPr 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).</a:t>
            </a:r>
            <a:endParaRPr lang="it-IT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37424A"/>
              </a:buClr>
              <a:defRPr/>
            </a:pPr>
            <a:endParaRPr lang="it-I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4"/>
          <a:stretch/>
        </p:blipFill>
        <p:spPr>
          <a:xfrm>
            <a:off x="0" y="0"/>
            <a:ext cx="12192000" cy="6869974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540424" y="1462566"/>
            <a:ext cx="11111152" cy="3022348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grpSp>
        <p:nvGrpSpPr>
          <p:cNvPr id="12" name="Gruppo 11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6" name="Titolo 1"/>
          <p:cNvSpPr txBox="1">
            <a:spLocks/>
          </p:cNvSpPr>
          <p:nvPr/>
        </p:nvSpPr>
        <p:spPr>
          <a:xfrm>
            <a:off x="472551" y="930225"/>
            <a:ext cx="10474847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ANALISI DI RISCHIO </a:t>
            </a:r>
            <a:r>
              <a:rPr lang="it-IT" sz="2000" b="1" cap="all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E selezione  </a:t>
            </a:r>
            <a:r>
              <a:rPr lang="it-IT" sz="2000" b="1" cap="all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Best </a:t>
            </a:r>
            <a:r>
              <a:rPr lang="it-IT" sz="2000" b="1" cap="all" dirty="0" err="1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Available</a:t>
            </a:r>
            <a:r>
              <a:rPr lang="it-IT" sz="2000" b="1" cap="all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cap="all" dirty="0" err="1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Techniques</a:t>
            </a:r>
            <a:r>
              <a:rPr lang="it-IT" sz="2000" b="1" cap="all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068" y="1889985"/>
            <a:ext cx="10294989" cy="38877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ANALISI DI RISCHIO: Terminata la procedura di gara per l’affidamento del servizio.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it-IT" sz="20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it-IT" sz="2000" b="1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Best </a:t>
            </a:r>
            <a:r>
              <a:rPr lang="it-IT" sz="2000" b="1" cap="all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Available</a:t>
            </a:r>
            <a:r>
              <a:rPr lang="it-IT" sz="2000" b="1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cap="all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Techniques</a:t>
            </a:r>
            <a:r>
              <a:rPr lang="it-IT" sz="2000" b="1" cap="all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it-IT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Individuazione </a:t>
            </a:r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applicazione delle </a:t>
            </a:r>
            <a:r>
              <a:rPr lang="it-IT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BAT in </a:t>
            </a:r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congruità al regime vincolistico e alle scelte di destinazione </a:t>
            </a:r>
            <a:r>
              <a:rPr lang="it-IT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d’uso -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Sono </a:t>
            </a: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corso, su </a:t>
            </a:r>
            <a:r>
              <a:rPr lang="it-IT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 celle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un totale di circa 3.000 mq), le sperimentazioni della tecnologia di </a:t>
            </a:r>
            <a:r>
              <a:rPr lang="it-IT" sz="2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bio-phytoremediation</a:t>
            </a:r>
            <a:r>
              <a:rPr lang="it-IT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it-IT" sz="18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2878" cy="6858000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10" name="Titolo 1"/>
          <p:cNvSpPr txBox="1">
            <a:spLocks/>
          </p:cNvSpPr>
          <p:nvPr/>
        </p:nvSpPr>
        <p:spPr>
          <a:xfrm>
            <a:off x="1102860" y="1382869"/>
            <a:ext cx="9096115" cy="404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Progettazione interventi di bonifica aree a terra – Avvio gara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1129553" y="2078225"/>
            <a:ext cx="9509893" cy="2310619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200"/>
          </a:p>
        </p:txBody>
      </p:sp>
      <p:sp>
        <p:nvSpPr>
          <p:cNvPr id="16" name="Gallone 81"/>
          <p:cNvSpPr/>
          <p:nvPr/>
        </p:nvSpPr>
        <p:spPr>
          <a:xfrm>
            <a:off x="555122" y="1214708"/>
            <a:ext cx="432886" cy="840731"/>
          </a:xfrm>
          <a:prstGeom prst="chevron">
            <a:avLst/>
          </a:prstGeom>
          <a:solidFill>
            <a:srgbClr val="DE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CC0000"/>
              </a:solidFill>
              <a:latin typeface="DIN-Regular"/>
              <a:cs typeface="DIN-Regular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129553" y="3900570"/>
            <a:ext cx="9509893" cy="2464371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20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455927" y="4131841"/>
            <a:ext cx="5536543" cy="15623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1600" i="1" dirty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Suddivisione in quattro </a:t>
            </a:r>
            <a:r>
              <a:rPr lang="it-IT" sz="1600" i="1" dirty="0" err="1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Macrozone</a:t>
            </a:r>
            <a:r>
              <a:rPr lang="it-IT" sz="1600" i="1" dirty="0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1600" i="1" dirty="0" err="1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Macrozona</a:t>
            </a:r>
            <a:r>
              <a:rPr lang="it-IT" sz="1600" i="1" dirty="0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i="1" dirty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1 – aree a terra bonifiche chimico-fisiche; </a:t>
            </a:r>
            <a:endParaRPr lang="it-IT" sz="1600" i="1" dirty="0" smtClean="0">
              <a:solidFill>
                <a:srgbClr val="DFF16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1600" i="1" dirty="0" err="1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Macrozona</a:t>
            </a:r>
            <a:r>
              <a:rPr lang="it-IT" sz="1600" i="1" dirty="0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i="1" dirty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2 – aree a terra bonifiche biologiche; </a:t>
            </a:r>
            <a:endParaRPr lang="it-IT" sz="1600" i="1" dirty="0" smtClean="0">
              <a:solidFill>
                <a:srgbClr val="DFF16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1600" i="1" dirty="0" err="1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Macrozona</a:t>
            </a:r>
            <a:r>
              <a:rPr lang="it-IT" sz="1600" i="1" dirty="0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i="1" dirty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3 – area colmata; </a:t>
            </a:r>
            <a:endParaRPr lang="it-IT" sz="1600" i="1" dirty="0" smtClean="0">
              <a:solidFill>
                <a:srgbClr val="DFF16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1600" i="1" dirty="0" err="1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Macrozona</a:t>
            </a:r>
            <a:r>
              <a:rPr lang="it-IT" sz="1600" i="1" dirty="0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i="1" dirty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4 – arenili «Nord» e «Sud</a:t>
            </a:r>
            <a:r>
              <a:rPr lang="it-IT" sz="1600" i="1" dirty="0" smtClean="0">
                <a:solidFill>
                  <a:srgbClr val="DFF162"/>
                </a:solidFill>
                <a:latin typeface="Arial" charset="0"/>
                <a:ea typeface="Arial" charset="0"/>
                <a:cs typeface="Arial" charset="0"/>
              </a:rPr>
              <a:t>»</a:t>
            </a:r>
            <a:endParaRPr lang="it-IT" sz="1600" i="1" dirty="0">
              <a:solidFill>
                <a:srgbClr val="DF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455927" y="2392911"/>
            <a:ext cx="8638332" cy="179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DEF162"/>
              </a:buClr>
              <a:buNone/>
              <a:defRPr/>
            </a:pPr>
            <a:r>
              <a:rPr lang="it-IT" sz="1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È </a:t>
            </a:r>
            <a:r>
              <a:rPr lang="it-I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prevista </a:t>
            </a:r>
            <a:r>
              <a:rPr lang="it-IT" sz="1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nei prossimi giorni, dopo l’approvazione dell’ANAC, la </a:t>
            </a:r>
            <a:r>
              <a:rPr lang="it-I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pubblicazione di una gara pubblica per l’affidamento dei servizi di «Progettazione Definitiva, Esecutiva, Direzione Lavori e Coordinamento della Sicurezza in fase esecutiva degli interventi di bonifica e risanamento ambientale delle aree ex Ilva e ex </a:t>
            </a:r>
            <a:r>
              <a:rPr lang="it-IT" sz="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Italsider</a:t>
            </a:r>
            <a:r>
              <a:rPr lang="it-I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della colmata a mare e degli arenili».</a:t>
            </a:r>
          </a:p>
        </p:txBody>
      </p:sp>
    </p:spTree>
    <p:extLst>
      <p:ext uri="{BB962C8B-B14F-4D97-AF65-F5344CB8AC3E}">
        <p14:creationId xmlns:p14="http://schemas.microsoft.com/office/powerpoint/2010/main" val="42573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2878" cy="6858000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540424" y="1462565"/>
            <a:ext cx="11111152" cy="3762577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grpSp>
        <p:nvGrpSpPr>
          <p:cNvPr id="12" name="Gruppo 11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6" name="Titolo 1"/>
          <p:cNvSpPr txBox="1">
            <a:spLocks/>
          </p:cNvSpPr>
          <p:nvPr/>
        </p:nvSpPr>
        <p:spPr>
          <a:xfrm>
            <a:off x="472551" y="930225"/>
            <a:ext cx="10474847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COMPLETAMENTO INTERVENTI DI BONIFICA IN AREA EX ETERNIT</a:t>
            </a:r>
            <a:endParaRPr lang="it-IT" sz="20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068" y="1889985"/>
            <a:ext cx="10294989" cy="38877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Stato attuale</a:t>
            </a:r>
          </a:p>
          <a:p>
            <a:pPr marL="252000" indent="0" algn="just">
              <a:lnSpc>
                <a:spcPct val="250000"/>
              </a:lnSpc>
              <a:spcBef>
                <a:spcPts val="0"/>
              </a:spcBef>
              <a:buNone/>
            </a:pP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 oggi bonificate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(e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certificate da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ASL): </a:t>
            </a:r>
            <a:r>
              <a:rPr lang="it-IT" sz="18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43.444 mq</a:t>
            </a:r>
            <a:endParaRPr lang="it-IT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52000" indent="0" algn="just">
              <a:lnSpc>
                <a:spcPct val="250000"/>
              </a:lnSpc>
              <a:spcBef>
                <a:spcPts val="0"/>
              </a:spcBef>
              <a:buNone/>
            </a:pP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 </a:t>
            </a:r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poste in lavorazione e non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completate: </a:t>
            </a:r>
            <a:r>
              <a:rPr lang="it-IT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55.719 </a:t>
            </a:r>
            <a:r>
              <a:rPr lang="it-IT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mq </a:t>
            </a:r>
            <a:endParaRPr lang="it-IT" sz="1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2000" indent="0" algn="just">
              <a:lnSpc>
                <a:spcPct val="250000"/>
              </a:lnSpc>
              <a:spcBef>
                <a:spcPts val="0"/>
              </a:spcBef>
              <a:buNone/>
            </a:pP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Aree da bonificare completamente: </a:t>
            </a:r>
            <a:r>
              <a:rPr lang="it-IT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56.656 mq</a:t>
            </a:r>
          </a:p>
          <a:p>
            <a:pPr marL="252000" indent="0" algn="just">
              <a:lnSpc>
                <a:spcPct val="250000"/>
              </a:lnSpc>
              <a:spcBef>
                <a:spcPts val="0"/>
              </a:spcBef>
              <a:buNone/>
            </a:pP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Totale da bonificare: </a:t>
            </a:r>
            <a:r>
              <a:rPr lang="it-IT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110.000 mq</a:t>
            </a:r>
            <a:endParaRPr lang="it-IT" sz="1800" b="1" dirty="0">
              <a:solidFill>
                <a:schemeClr val="accent4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ttangolo arrotondato 36"/>
          <p:cNvSpPr/>
          <p:nvPr/>
        </p:nvSpPr>
        <p:spPr>
          <a:xfrm>
            <a:off x="540424" y="1462566"/>
            <a:ext cx="11111152" cy="4893786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72551" y="930225"/>
            <a:ext cx="11834301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INTERVENTI </a:t>
            </a:r>
            <a:r>
              <a:rPr lang="it-IT" sz="20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PRIORITARI </a:t>
            </a:r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GIÀ ESEGUITI DA INVITALIA </a:t>
            </a:r>
            <a:r>
              <a:rPr lang="it-IT" sz="20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- RIMOZIONE BIG-BAGS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2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pic>
        <p:nvPicPr>
          <p:cNvPr id="20" name="Immagine 7" descr="Y:\BAGNOLI\GdL Tecnico\Sopralluoghi\Sopralluogo ex Eternit 15_16.03.16\Ex_Eternit_005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227" y="2953218"/>
            <a:ext cx="4705413" cy="313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138845" y="2907831"/>
            <a:ext cx="2309507" cy="431800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altLang="it-IT" sz="1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6191326" y="2521811"/>
            <a:ext cx="265304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intervento</a:t>
            </a:r>
            <a:endParaRPr lang="it-IT" altLang="it-IT" sz="1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178" y="2950632"/>
            <a:ext cx="4705413" cy="313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/>
          <p:cNvSpPr txBox="1"/>
          <p:nvPr/>
        </p:nvSpPr>
        <p:spPr>
          <a:xfrm>
            <a:off x="929640" y="1963275"/>
            <a:ext cx="104321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7424A"/>
              </a:buClr>
              <a:defRPr/>
            </a:pPr>
            <a:r>
              <a:rPr lang="it-IT" alt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Nell’area </a:t>
            </a:r>
            <a:r>
              <a:rPr lang="it-IT" alt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 Eternit erano </a:t>
            </a:r>
            <a:r>
              <a:rPr lang="it-IT" alt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presenti big-</a:t>
            </a:r>
            <a:r>
              <a:rPr lang="it-IT" altLang="it-I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bags</a:t>
            </a:r>
            <a:r>
              <a:rPr lang="it-IT" altLang="it-I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abbandonati con amianto.</a:t>
            </a:r>
            <a:endParaRPr lang="it-IT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37424A"/>
              </a:buClr>
              <a:defRPr/>
            </a:pPr>
            <a:endParaRPr lang="it-I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967075" y="2512156"/>
            <a:ext cx="265304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18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it-IT" altLang="it-IT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intervento</a:t>
            </a:r>
            <a:endParaRPr lang="it-IT" altLang="it-IT" sz="1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0424" y="1434590"/>
            <a:ext cx="11111152" cy="5296410"/>
          </a:xfrm>
          <a:prstGeom prst="roundRect">
            <a:avLst>
              <a:gd name="adj" fmla="val 6467"/>
            </a:avLst>
          </a:prstGeom>
          <a:solidFill>
            <a:srgbClr val="7F7F7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1600"/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472551" y="930225"/>
            <a:ext cx="11834301" cy="360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COMPLETAMENTO INTERVENTI DI </a:t>
            </a:r>
            <a:r>
              <a:rPr lang="it-IT" sz="20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BONIFICA AREA EX ETERNIT</a:t>
            </a:r>
            <a:endParaRPr lang="it-IT" sz="2000" b="1" dirty="0">
              <a:solidFill>
                <a:srgbClr val="DEF16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-114852" y="-144004"/>
            <a:ext cx="12114916" cy="953762"/>
            <a:chOff x="-114852" y="-144004"/>
            <a:chExt cx="12114916" cy="953762"/>
          </a:xfrm>
        </p:grpSpPr>
        <p:pic>
          <p:nvPicPr>
            <p:cNvPr id="1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52" y="-144004"/>
              <a:ext cx="7632701" cy="95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34" y="174728"/>
              <a:ext cx="863130" cy="527638"/>
            </a:xfrm>
            <a:prstGeom prst="rect">
              <a:avLst/>
            </a:prstGeom>
          </p:spPr>
        </p:pic>
      </p:grpSp>
      <p:sp>
        <p:nvSpPr>
          <p:cNvPr id="12" name="Titolo 2"/>
          <p:cNvSpPr txBox="1">
            <a:spLocks/>
          </p:cNvSpPr>
          <p:nvPr/>
        </p:nvSpPr>
        <p:spPr>
          <a:xfrm>
            <a:off x="5689600" y="376403"/>
            <a:ext cx="4097338" cy="253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1400" dirty="0">
                <a:latin typeface="+mn-lt"/>
              </a:rPr>
              <a:t/>
            </a:r>
            <a:br>
              <a:rPr lang="it-IT" altLang="it-IT" sz="1400" dirty="0">
                <a:latin typeface="+mn-lt"/>
              </a:rPr>
            </a:br>
            <a:endParaRPr lang="it-IT" altLang="it-IT" sz="1400" dirty="0">
              <a:latin typeface="+mn-lt"/>
            </a:endParaRPr>
          </a:p>
        </p:txBody>
      </p:sp>
      <p:sp>
        <p:nvSpPr>
          <p:cNvPr id="14" name="Titolo 2"/>
          <p:cNvSpPr txBox="1">
            <a:spLocks/>
          </p:cNvSpPr>
          <p:nvPr/>
        </p:nvSpPr>
        <p:spPr bwMode="auto">
          <a:xfrm>
            <a:off x="7851514" y="5330376"/>
            <a:ext cx="3806688" cy="123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37424A"/>
              </a:buClr>
              <a:defRPr/>
            </a:pPr>
            <a:r>
              <a:rPr lang="it-IT" sz="1600" b="1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MESSA IN SICUREZZA</a:t>
            </a:r>
          </a:p>
          <a:p>
            <a:pPr eaLnBrk="1" hangingPunct="1">
              <a:spcBef>
                <a:spcPts val="1200"/>
              </a:spcBef>
              <a:buClr>
                <a:srgbClr val="37424A"/>
              </a:buClr>
              <a:defRPr/>
            </a:pPr>
            <a:r>
              <a:rPr lang="it-IT" sz="1600" spc="-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L’area </a:t>
            </a:r>
            <a:r>
              <a:rPr lang="it-IT" sz="1600" spc="-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è sottoposta ad interventi di messa in sicurezza </a:t>
            </a:r>
            <a:r>
              <a:rPr lang="it-IT" sz="1600" spc="-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it-IT" sz="1600" spc="-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monitoraggio delle </a:t>
            </a:r>
            <a:r>
              <a:rPr lang="it-IT" sz="1600" spc="-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fibre.</a:t>
            </a:r>
            <a:endParaRPr lang="it-IT" sz="16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Clr>
                <a:srgbClr val="37424A"/>
              </a:buClr>
              <a:defRPr/>
            </a:pPr>
            <a:r>
              <a:rPr lang="it-IT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 oggi i </a:t>
            </a:r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risultati hanno dato esito negativo.</a:t>
            </a:r>
          </a:p>
        </p:txBody>
      </p:sp>
      <p:pic>
        <p:nvPicPr>
          <p:cNvPr id="21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520" y="1590941"/>
            <a:ext cx="6765480" cy="3595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olo 2"/>
          <p:cNvSpPr txBox="1">
            <a:spLocks/>
          </p:cNvSpPr>
          <p:nvPr/>
        </p:nvSpPr>
        <p:spPr bwMode="auto">
          <a:xfrm>
            <a:off x="749300" y="5342723"/>
            <a:ext cx="7082336" cy="107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37424A"/>
              </a:buClr>
              <a:defRPr/>
            </a:pPr>
            <a:r>
              <a:rPr lang="it-IT" altLang="it-IT" sz="16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BONIFICA INTEGRALE </a:t>
            </a:r>
            <a:r>
              <a:rPr lang="it-IT" altLang="it-IT" sz="1600" dirty="0" smtClean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su </a:t>
            </a:r>
            <a:r>
              <a:rPr lang="it-IT" altLang="it-IT" sz="1600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tutte le aree non oggetto di precedenti interventi</a:t>
            </a:r>
          </a:p>
          <a:p>
            <a:pPr algn="just" eaLnBrk="1" hangingPunct="1">
              <a:spcBef>
                <a:spcPts val="1200"/>
              </a:spcBef>
              <a:spcAft>
                <a:spcPts val="600"/>
              </a:spcAft>
            </a:pPr>
            <a:r>
              <a:rPr lang="it-IT" altLang="it-IT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Superficie </a:t>
            </a:r>
            <a:r>
              <a:rPr lang="it-IT" alt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 intervento: </a:t>
            </a:r>
            <a:r>
              <a:rPr lang="it-IT" altLang="it-IT" sz="16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≈ 126.000 m2 </a:t>
            </a:r>
            <a:r>
              <a:rPr lang="it-IT" alt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(profondità media di rimozione mt 2)</a:t>
            </a:r>
          </a:p>
          <a:p>
            <a:pPr algn="just" eaLnBrk="1" hangingPunct="1">
              <a:spcAft>
                <a:spcPts val="600"/>
              </a:spcAft>
            </a:pPr>
            <a:r>
              <a:rPr lang="it-IT" altLang="it-IT" sz="1600" spc="-4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Costo dell’intervento a base di gara: </a:t>
            </a:r>
            <a:r>
              <a:rPr lang="it-IT" altLang="it-IT" sz="1600" b="1" spc="-40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€ 13.400.000 </a:t>
            </a:r>
            <a:r>
              <a:rPr lang="it-IT" altLang="it-IT" sz="1600" spc="-4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(compresi oneri di sicurezza)</a:t>
            </a:r>
          </a:p>
          <a:p>
            <a:pPr algn="just" eaLnBrk="1" hangingPunct="1">
              <a:spcAft>
                <a:spcPts val="600"/>
              </a:spcAft>
            </a:pPr>
            <a:r>
              <a:rPr lang="it-IT" alt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Tempi stimati di realizzazione dell’intervento: </a:t>
            </a:r>
            <a:r>
              <a:rPr lang="it-IT" altLang="it-IT" sz="1600" b="1" dirty="0">
                <a:solidFill>
                  <a:srgbClr val="DEF162"/>
                </a:solidFill>
                <a:latin typeface="Arial" charset="0"/>
                <a:ea typeface="Arial" charset="0"/>
                <a:cs typeface="Arial" charset="0"/>
              </a:rPr>
              <a:t>465 gg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854520" y="1590941"/>
            <a:ext cx="2752280" cy="6298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019914" y="1595707"/>
            <a:ext cx="2929491" cy="73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it-IT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SOLUZIONE PROPOSTA</a:t>
            </a:r>
          </a:p>
          <a:p>
            <a:pPr>
              <a:spcBef>
                <a:spcPct val="20000"/>
              </a:spcBef>
              <a:defRPr/>
            </a:pPr>
            <a:r>
              <a:rPr lang="it-IT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 INVITALIA</a:t>
            </a:r>
            <a:endParaRPr lang="it-I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946488" y="1590941"/>
            <a:ext cx="3198915" cy="3595432"/>
            <a:chOff x="7946488" y="1590941"/>
            <a:chExt cx="3198915" cy="359543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46488" y="1590941"/>
              <a:ext cx="3198915" cy="3595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45456" y="1627168"/>
              <a:ext cx="1249835" cy="137281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602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708</Words>
  <Application>Microsoft Office PowerPoint</Application>
  <PresentationFormat>Personalizzato</PresentationFormat>
  <Paragraphs>97</Paragraphs>
  <Slides>11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INVITALIA S.p.A.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Spirito Pietro</dc:creator>
  <cp:lastModifiedBy>Onorati Francesca</cp:lastModifiedBy>
  <cp:revision>306</cp:revision>
  <cp:lastPrinted>2017-12-15T14:06:17Z</cp:lastPrinted>
  <dcterms:created xsi:type="dcterms:W3CDTF">2016-09-15T14:52:39Z</dcterms:created>
  <dcterms:modified xsi:type="dcterms:W3CDTF">2017-12-18T13:15:21Z</dcterms:modified>
</cp:coreProperties>
</file>