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</p:sldMasterIdLst>
  <p:notesMasterIdLst>
    <p:notesMasterId r:id="rId16"/>
  </p:notesMasterIdLst>
  <p:handoutMasterIdLst>
    <p:handoutMasterId r:id="rId17"/>
  </p:handoutMasterIdLst>
  <p:sldIdLst>
    <p:sldId id="573" r:id="rId3"/>
    <p:sldId id="710" r:id="rId4"/>
    <p:sldId id="714" r:id="rId5"/>
    <p:sldId id="711" r:id="rId6"/>
    <p:sldId id="712" r:id="rId7"/>
    <p:sldId id="699" r:id="rId8"/>
    <p:sldId id="705" r:id="rId9"/>
    <p:sldId id="704" r:id="rId10"/>
    <p:sldId id="655" r:id="rId11"/>
    <p:sldId id="706" r:id="rId12"/>
    <p:sldId id="707" r:id="rId13"/>
    <p:sldId id="708" r:id="rId14"/>
    <p:sldId id="715" r:id="rId15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bri Andrea" initials="FA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1AC"/>
    <a:srgbClr val="81F477"/>
    <a:srgbClr val="95EA34"/>
    <a:srgbClr val="BAF5AF"/>
    <a:srgbClr val="CCFFCC"/>
    <a:srgbClr val="7F7F7F"/>
    <a:srgbClr val="FFFF66"/>
    <a:srgbClr val="FF3399"/>
    <a:srgbClr val="FF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95471" autoAdjust="0"/>
  </p:normalViewPr>
  <p:slideViewPr>
    <p:cSldViewPr>
      <p:cViewPr varScale="1">
        <p:scale>
          <a:sx n="108" d="100"/>
          <a:sy n="108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439840467682746E-2"/>
          <c:y val="1.5908707080592568E-2"/>
          <c:w val="0.96905739066254382"/>
          <c:h val="0.898870059678830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non visualizzata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numRef>
              <c:f>Foglio1!$A$2:$A$4</c:f>
              <c:numCache>
                <c:formatCode>General</c:formatCode>
                <c:ptCount val="3"/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0</c:v>
                </c:pt>
                <c:pt idx="1">
                  <c:v>280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invertIfNegative val="0"/>
            <c:bubble3D val="0"/>
          </c:dPt>
          <c:dLbls>
            <c:dLbl>
              <c:idx val="2"/>
              <c:layout>
                <c:manualLayout>
                  <c:x val="-1.5954236716653259E-3"/>
                  <c:y val="-0.4454654501206008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~880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Foglio1!$A$2:$A$4</c:f>
              <c:numCache>
                <c:formatCode>General</c:formatCode>
                <c:ptCount val="3"/>
              </c:numCache>
            </c:numRef>
          </c:cat>
          <c:val>
            <c:numRef>
              <c:f>Foglio1!$C$2:$C$4</c:f>
              <c:numCache>
                <c:formatCode>General</c:formatCode>
                <c:ptCount val="3"/>
                <c:pt idx="0">
                  <c:v>145</c:v>
                </c:pt>
                <c:pt idx="1">
                  <c:v>325</c:v>
                </c:pt>
                <c:pt idx="2">
                  <c:v>880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1.5954236716653259E-3"/>
                  <c:y val="-0.1017421089781619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~280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585820567804053E-3"/>
                  <c:y val="-0.1603754037755623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~600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Foglio1!$A$2:$A$4</c:f>
              <c:numCache>
                <c:formatCode>General</c:formatCode>
                <c:ptCount val="3"/>
              </c:numCache>
            </c:numRef>
          </c:cat>
          <c:val>
            <c:numRef>
              <c:f>Foglio1!$D$2:$D$4</c:f>
              <c:numCache>
                <c:formatCode>General</c:formatCode>
                <c:ptCount val="3"/>
                <c:pt idx="0">
                  <c:v>135</c:v>
                </c:pt>
                <c:pt idx="1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05329664"/>
        <c:axId val="305331200"/>
      </c:barChart>
      <c:catAx>
        <c:axId val="30532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chemeClr val="bg1"/>
            </a:solidFill>
          </a:ln>
        </c:spPr>
        <c:crossAx val="305331200"/>
        <c:crosses val="autoZero"/>
        <c:auto val="1"/>
        <c:lblAlgn val="ctr"/>
        <c:lblOffset val="0"/>
        <c:noMultiLvlLbl val="0"/>
      </c:catAx>
      <c:valAx>
        <c:axId val="305331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5329664"/>
        <c:crosses val="autoZero"/>
        <c:crossBetween val="between"/>
      </c:valAx>
      <c:spPr>
        <a:noFill/>
        <a:ln w="2532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DC8DE-6649-4B2C-B059-704FDA20096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it-IT"/>
        </a:p>
      </dgm:t>
    </dgm:pt>
    <dgm:pt modelId="{C443E4FE-0110-4FF5-9677-9F13D38F382B}">
      <dgm:prSet phldrT="[Testo]" custT="1"/>
      <dgm:spPr/>
      <dgm:t>
        <a:bodyPr/>
        <a:lstStyle/>
        <a:p>
          <a:r>
            <a:rPr lang="it-IT" sz="1900" dirty="0" smtClean="0"/>
            <a:t>T</a:t>
          </a:r>
          <a:r>
            <a:rPr lang="it-IT" sz="1100" dirty="0" smtClean="0"/>
            <a:t>0</a:t>
          </a:r>
          <a:r>
            <a:rPr lang="it-IT" sz="1800" dirty="0" smtClean="0"/>
            <a:t> + 120gg</a:t>
          </a:r>
          <a:endParaRPr lang="it-IT" sz="1900" dirty="0"/>
        </a:p>
      </dgm:t>
    </dgm:pt>
    <dgm:pt modelId="{2473F9B4-A81F-47D3-B520-7A2EAA680494}" type="parTrans" cxnId="{7371D75E-BFED-486F-93A5-135F0752D40A}">
      <dgm:prSet/>
      <dgm:spPr/>
      <dgm:t>
        <a:bodyPr/>
        <a:lstStyle/>
        <a:p>
          <a:endParaRPr lang="it-IT"/>
        </a:p>
      </dgm:t>
    </dgm:pt>
    <dgm:pt modelId="{CFB0DFBC-3F24-4217-822C-1B11082C4E05}" type="sibTrans" cxnId="{7371D75E-BFED-486F-93A5-135F0752D40A}">
      <dgm:prSet/>
      <dgm:spPr/>
      <dgm:t>
        <a:bodyPr/>
        <a:lstStyle/>
        <a:p>
          <a:endParaRPr lang="it-IT"/>
        </a:p>
      </dgm:t>
    </dgm:pt>
    <dgm:pt modelId="{1AA9C561-3005-4D78-AC19-CD39C5E26F02}">
      <dgm:prSet phldrT="[Testo]" custT="1"/>
      <dgm:spPr/>
      <dgm:t>
        <a:bodyPr anchor="ctr"/>
        <a:lstStyle/>
        <a:p>
          <a:pPr algn="ctr"/>
          <a:r>
            <a:rPr lang="it-IT" sz="1600" dirty="0" smtClean="0"/>
            <a:t>3</a:t>
          </a:r>
          <a:endParaRPr lang="it-IT" sz="1600" dirty="0"/>
        </a:p>
      </dgm:t>
    </dgm:pt>
    <dgm:pt modelId="{44182E1C-DD6E-4222-9933-A3C8210D788A}" type="parTrans" cxnId="{CE1CCBED-4421-4E3D-97A7-C6B121310298}">
      <dgm:prSet/>
      <dgm:spPr/>
      <dgm:t>
        <a:bodyPr/>
        <a:lstStyle/>
        <a:p>
          <a:endParaRPr lang="it-IT"/>
        </a:p>
      </dgm:t>
    </dgm:pt>
    <dgm:pt modelId="{1569F90B-AE4C-449B-AE21-3B3ADDCE32AB}" type="sibTrans" cxnId="{CE1CCBED-4421-4E3D-97A7-C6B121310298}">
      <dgm:prSet/>
      <dgm:spPr/>
      <dgm:t>
        <a:bodyPr/>
        <a:lstStyle/>
        <a:p>
          <a:endParaRPr lang="it-IT"/>
        </a:p>
      </dgm:t>
    </dgm:pt>
    <dgm:pt modelId="{62AF3C65-47C7-4E28-B65D-6BBE70C933A3}">
      <dgm:prSet phldrT="[Testo]" custT="1"/>
      <dgm:spPr/>
      <dgm:t>
        <a:bodyPr/>
        <a:lstStyle/>
        <a:p>
          <a:r>
            <a:rPr lang="it-IT" sz="1900" dirty="0" smtClean="0"/>
            <a:t>T</a:t>
          </a:r>
          <a:r>
            <a:rPr lang="it-IT" sz="1100" dirty="0" smtClean="0"/>
            <a:t>0</a:t>
          </a:r>
          <a:r>
            <a:rPr lang="it-IT" sz="1900" dirty="0" smtClean="0"/>
            <a:t> + 150gg</a:t>
          </a:r>
          <a:endParaRPr lang="it-IT" sz="1900" dirty="0"/>
        </a:p>
      </dgm:t>
    </dgm:pt>
    <dgm:pt modelId="{64095873-F9F0-4F19-89C0-B20A5456C0B7}" type="parTrans" cxnId="{5218C9DB-25AD-47C8-90D0-B286CE715C72}">
      <dgm:prSet/>
      <dgm:spPr/>
      <dgm:t>
        <a:bodyPr/>
        <a:lstStyle/>
        <a:p>
          <a:endParaRPr lang="it-IT"/>
        </a:p>
      </dgm:t>
    </dgm:pt>
    <dgm:pt modelId="{786C4040-3E19-4BCE-B0B9-E8D2CD69DFD3}" type="sibTrans" cxnId="{5218C9DB-25AD-47C8-90D0-B286CE715C72}">
      <dgm:prSet/>
      <dgm:spPr/>
      <dgm:t>
        <a:bodyPr/>
        <a:lstStyle/>
        <a:p>
          <a:endParaRPr lang="it-IT"/>
        </a:p>
      </dgm:t>
    </dgm:pt>
    <dgm:pt modelId="{C001640B-397B-4FEC-9019-B83617DDB941}">
      <dgm:prSet phldrT="[Testo]" custT="1"/>
      <dgm:spPr/>
      <dgm:t>
        <a:bodyPr anchor="ctr"/>
        <a:lstStyle/>
        <a:p>
          <a:pPr algn="ctr"/>
          <a:r>
            <a:rPr lang="it-IT" sz="1600" dirty="0" smtClean="0"/>
            <a:t>5</a:t>
          </a:r>
          <a:endParaRPr lang="it-IT" sz="1600" dirty="0"/>
        </a:p>
      </dgm:t>
    </dgm:pt>
    <dgm:pt modelId="{B67BBD21-1B0B-4544-8C5B-FE5B0DF01708}" type="parTrans" cxnId="{498003D0-EC1E-4AB0-B234-78832F9B6614}">
      <dgm:prSet/>
      <dgm:spPr/>
      <dgm:t>
        <a:bodyPr/>
        <a:lstStyle/>
        <a:p>
          <a:endParaRPr lang="it-IT"/>
        </a:p>
      </dgm:t>
    </dgm:pt>
    <dgm:pt modelId="{DAC6DDF4-4207-41C6-8200-002C32F3D779}" type="sibTrans" cxnId="{498003D0-EC1E-4AB0-B234-78832F9B6614}">
      <dgm:prSet/>
      <dgm:spPr/>
      <dgm:t>
        <a:bodyPr/>
        <a:lstStyle/>
        <a:p>
          <a:endParaRPr lang="it-IT"/>
        </a:p>
      </dgm:t>
    </dgm:pt>
    <dgm:pt modelId="{01AC263A-D331-4C6E-BAEC-412A8F45BF31}">
      <dgm:prSet phldrT="[Testo]" custT="1"/>
      <dgm:spPr/>
      <dgm:t>
        <a:bodyPr/>
        <a:lstStyle/>
        <a:p>
          <a:r>
            <a:rPr lang="it-IT" sz="1900" dirty="0" smtClean="0"/>
            <a:t>T</a:t>
          </a:r>
          <a:r>
            <a:rPr lang="it-IT" sz="1100" dirty="0" smtClean="0"/>
            <a:t>0</a:t>
          </a:r>
          <a:r>
            <a:rPr lang="it-IT" sz="1900" dirty="0" smtClean="0"/>
            <a:t> + 180gg</a:t>
          </a:r>
          <a:endParaRPr lang="it-IT" sz="1900" dirty="0"/>
        </a:p>
      </dgm:t>
    </dgm:pt>
    <dgm:pt modelId="{5C0DAF97-A847-4FC8-B8A0-28781198B6C0}" type="parTrans" cxnId="{ADB0441F-E90F-4A44-BA3F-535493589C0A}">
      <dgm:prSet/>
      <dgm:spPr/>
      <dgm:t>
        <a:bodyPr/>
        <a:lstStyle/>
        <a:p>
          <a:endParaRPr lang="it-IT"/>
        </a:p>
      </dgm:t>
    </dgm:pt>
    <dgm:pt modelId="{716CA7AE-2112-44D9-832A-2EF511D4A5F2}" type="sibTrans" cxnId="{ADB0441F-E90F-4A44-BA3F-535493589C0A}">
      <dgm:prSet/>
      <dgm:spPr/>
      <dgm:t>
        <a:bodyPr/>
        <a:lstStyle/>
        <a:p>
          <a:endParaRPr lang="it-IT"/>
        </a:p>
      </dgm:t>
    </dgm:pt>
    <dgm:pt modelId="{55325989-FED4-4887-826C-04FF98FD66D1}">
      <dgm:prSet phldrT="[Testo]" custT="1"/>
      <dgm:spPr/>
      <dgm:t>
        <a:bodyPr anchor="ctr"/>
        <a:lstStyle/>
        <a:p>
          <a:pPr algn="ctr"/>
          <a:r>
            <a:rPr lang="it-IT" sz="1600" dirty="0" smtClean="0"/>
            <a:t>7</a:t>
          </a:r>
          <a:endParaRPr lang="it-IT" sz="1600" dirty="0"/>
        </a:p>
      </dgm:t>
    </dgm:pt>
    <dgm:pt modelId="{0AF1FF1F-5F57-4486-8FA9-FB9713BF47B5}" type="parTrans" cxnId="{EE602039-0613-46BF-92A5-056CD68301C7}">
      <dgm:prSet/>
      <dgm:spPr/>
      <dgm:t>
        <a:bodyPr/>
        <a:lstStyle/>
        <a:p>
          <a:endParaRPr lang="it-IT"/>
        </a:p>
      </dgm:t>
    </dgm:pt>
    <dgm:pt modelId="{F10227B8-5B41-4524-93C8-2C1E60B97C03}" type="sibTrans" cxnId="{EE602039-0613-46BF-92A5-056CD68301C7}">
      <dgm:prSet/>
      <dgm:spPr/>
      <dgm:t>
        <a:bodyPr/>
        <a:lstStyle/>
        <a:p>
          <a:endParaRPr lang="it-IT"/>
        </a:p>
      </dgm:t>
    </dgm:pt>
    <dgm:pt modelId="{F40A261F-9DD0-4790-A487-F28EE56814A6}" type="pres">
      <dgm:prSet presAssocID="{1EDDC8DE-6649-4B2C-B059-704FDA20096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27610B7-4343-4774-9589-6D9D4FE4C819}" type="pres">
      <dgm:prSet presAssocID="{C443E4FE-0110-4FF5-9677-9F13D38F382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1F0721-6091-4F0C-8A62-45241399AC68}" type="pres">
      <dgm:prSet presAssocID="{C443E4FE-0110-4FF5-9677-9F13D38F382B}" presName="childText1" presStyleLbl="solidAlignAcc1" presStyleIdx="0" presStyleCnt="3" custScaleY="39996" custLinFactNeighborX="1736" custLinFactNeighborY="-33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D78E1B-8E21-4418-8BF3-599366A03CEC}" type="pres">
      <dgm:prSet presAssocID="{62AF3C65-47C7-4E28-B65D-6BBE70C933A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F51902-A476-4C97-9DDB-2EBB4AD2C74C}" type="pres">
      <dgm:prSet presAssocID="{62AF3C65-47C7-4E28-B65D-6BBE70C933A3}" presName="childText2" presStyleLbl="solidAlignAcc1" presStyleIdx="1" presStyleCnt="3" custScaleY="39996" custLinFactNeighborX="1736" custLinFactNeighborY="-33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444A83-D01E-49DE-AD5D-56192B8979D8}" type="pres">
      <dgm:prSet presAssocID="{01AC263A-D331-4C6E-BAEC-412A8F45BF31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B8B10E-7DCE-4850-84D2-09A142C875F5}" type="pres">
      <dgm:prSet presAssocID="{01AC263A-D331-4C6E-BAEC-412A8F45BF31}" presName="childText3" presStyleLbl="solidAlignAcc1" presStyleIdx="2" presStyleCnt="3" custScaleY="39996" custLinFactNeighborX="1736" custLinFactNeighborY="-33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690256-67BB-4652-84D8-D43BFFE41276}" type="presOf" srcId="{01AC263A-D331-4C6E-BAEC-412A8F45BF31}" destId="{89444A83-D01E-49DE-AD5D-56192B8979D8}" srcOrd="0" destOrd="0" presId="urn:microsoft.com/office/officeart/2009/3/layout/IncreasingArrowsProcess"/>
    <dgm:cxn modelId="{D74DAFE7-B23D-4779-AB9E-6456C87BB4A8}" type="presOf" srcId="{1AA9C561-3005-4D78-AC19-CD39C5E26F02}" destId="{011F0721-6091-4F0C-8A62-45241399AC68}" srcOrd="0" destOrd="0" presId="urn:microsoft.com/office/officeart/2009/3/layout/IncreasingArrowsProcess"/>
    <dgm:cxn modelId="{7371D75E-BFED-486F-93A5-135F0752D40A}" srcId="{1EDDC8DE-6649-4B2C-B059-704FDA20096F}" destId="{C443E4FE-0110-4FF5-9677-9F13D38F382B}" srcOrd="0" destOrd="0" parTransId="{2473F9B4-A81F-47D3-B520-7A2EAA680494}" sibTransId="{CFB0DFBC-3F24-4217-822C-1B11082C4E05}"/>
    <dgm:cxn modelId="{CE1CCBED-4421-4E3D-97A7-C6B121310298}" srcId="{C443E4FE-0110-4FF5-9677-9F13D38F382B}" destId="{1AA9C561-3005-4D78-AC19-CD39C5E26F02}" srcOrd="0" destOrd="0" parTransId="{44182E1C-DD6E-4222-9933-A3C8210D788A}" sibTransId="{1569F90B-AE4C-449B-AE21-3B3ADDCE32AB}"/>
    <dgm:cxn modelId="{E1F725D2-8DA0-4DF5-9BB0-B116667D6BED}" type="presOf" srcId="{55325989-FED4-4887-826C-04FF98FD66D1}" destId="{6AB8B10E-7DCE-4850-84D2-09A142C875F5}" srcOrd="0" destOrd="0" presId="urn:microsoft.com/office/officeart/2009/3/layout/IncreasingArrowsProcess"/>
    <dgm:cxn modelId="{ADB0441F-E90F-4A44-BA3F-535493589C0A}" srcId="{1EDDC8DE-6649-4B2C-B059-704FDA20096F}" destId="{01AC263A-D331-4C6E-BAEC-412A8F45BF31}" srcOrd="2" destOrd="0" parTransId="{5C0DAF97-A847-4FC8-B8A0-28781198B6C0}" sibTransId="{716CA7AE-2112-44D9-832A-2EF511D4A5F2}"/>
    <dgm:cxn modelId="{1A22813C-A8F2-4D2E-A924-A88847B0548F}" type="presOf" srcId="{C443E4FE-0110-4FF5-9677-9F13D38F382B}" destId="{127610B7-4343-4774-9589-6D9D4FE4C819}" srcOrd="0" destOrd="0" presId="urn:microsoft.com/office/officeart/2009/3/layout/IncreasingArrowsProcess"/>
    <dgm:cxn modelId="{333223C1-A26E-409C-848A-667E792C9C0A}" type="presOf" srcId="{1EDDC8DE-6649-4B2C-B059-704FDA20096F}" destId="{F40A261F-9DD0-4790-A487-F28EE56814A6}" srcOrd="0" destOrd="0" presId="urn:microsoft.com/office/officeart/2009/3/layout/IncreasingArrowsProcess"/>
    <dgm:cxn modelId="{E772D1B0-97EB-40DD-BA15-3F2AF441D365}" type="presOf" srcId="{62AF3C65-47C7-4E28-B65D-6BBE70C933A3}" destId="{7ED78E1B-8E21-4418-8BF3-599366A03CEC}" srcOrd="0" destOrd="0" presId="urn:microsoft.com/office/officeart/2009/3/layout/IncreasingArrowsProcess"/>
    <dgm:cxn modelId="{EE602039-0613-46BF-92A5-056CD68301C7}" srcId="{01AC263A-D331-4C6E-BAEC-412A8F45BF31}" destId="{55325989-FED4-4887-826C-04FF98FD66D1}" srcOrd="0" destOrd="0" parTransId="{0AF1FF1F-5F57-4486-8FA9-FB9713BF47B5}" sibTransId="{F10227B8-5B41-4524-93C8-2C1E60B97C03}"/>
    <dgm:cxn modelId="{5218C9DB-25AD-47C8-90D0-B286CE715C72}" srcId="{1EDDC8DE-6649-4B2C-B059-704FDA20096F}" destId="{62AF3C65-47C7-4E28-B65D-6BBE70C933A3}" srcOrd="1" destOrd="0" parTransId="{64095873-F9F0-4F19-89C0-B20A5456C0B7}" sibTransId="{786C4040-3E19-4BCE-B0B9-E8D2CD69DFD3}"/>
    <dgm:cxn modelId="{7B4450E5-DE20-4115-BEF9-57707662FE8A}" type="presOf" srcId="{C001640B-397B-4FEC-9019-B83617DDB941}" destId="{0BF51902-A476-4C97-9DDB-2EBB4AD2C74C}" srcOrd="0" destOrd="0" presId="urn:microsoft.com/office/officeart/2009/3/layout/IncreasingArrowsProcess"/>
    <dgm:cxn modelId="{498003D0-EC1E-4AB0-B234-78832F9B6614}" srcId="{62AF3C65-47C7-4E28-B65D-6BBE70C933A3}" destId="{C001640B-397B-4FEC-9019-B83617DDB941}" srcOrd="0" destOrd="0" parTransId="{B67BBD21-1B0B-4544-8C5B-FE5B0DF01708}" sibTransId="{DAC6DDF4-4207-41C6-8200-002C32F3D779}"/>
    <dgm:cxn modelId="{80A8B6B8-B63E-4734-BCE4-10E01EEA0651}" type="presParOf" srcId="{F40A261F-9DD0-4790-A487-F28EE56814A6}" destId="{127610B7-4343-4774-9589-6D9D4FE4C819}" srcOrd="0" destOrd="0" presId="urn:microsoft.com/office/officeart/2009/3/layout/IncreasingArrowsProcess"/>
    <dgm:cxn modelId="{76EEDBFE-7917-446D-8691-5EAA337F4930}" type="presParOf" srcId="{F40A261F-9DD0-4790-A487-F28EE56814A6}" destId="{011F0721-6091-4F0C-8A62-45241399AC68}" srcOrd="1" destOrd="0" presId="urn:microsoft.com/office/officeart/2009/3/layout/IncreasingArrowsProcess"/>
    <dgm:cxn modelId="{69E31128-6EDE-4698-AD84-1D83A914FFC8}" type="presParOf" srcId="{F40A261F-9DD0-4790-A487-F28EE56814A6}" destId="{7ED78E1B-8E21-4418-8BF3-599366A03CEC}" srcOrd="2" destOrd="0" presId="urn:microsoft.com/office/officeart/2009/3/layout/IncreasingArrowsProcess"/>
    <dgm:cxn modelId="{9BE35B76-808D-4B60-9887-6F46768CED96}" type="presParOf" srcId="{F40A261F-9DD0-4790-A487-F28EE56814A6}" destId="{0BF51902-A476-4C97-9DDB-2EBB4AD2C74C}" srcOrd="3" destOrd="0" presId="urn:microsoft.com/office/officeart/2009/3/layout/IncreasingArrowsProcess"/>
    <dgm:cxn modelId="{360F2635-EED6-4D56-85E9-9002E7CFD72A}" type="presParOf" srcId="{F40A261F-9DD0-4790-A487-F28EE56814A6}" destId="{89444A83-D01E-49DE-AD5D-56192B8979D8}" srcOrd="4" destOrd="0" presId="urn:microsoft.com/office/officeart/2009/3/layout/IncreasingArrowsProcess"/>
    <dgm:cxn modelId="{3482DE5D-163C-4681-8F1D-5A9F7DE18DAF}" type="presParOf" srcId="{F40A261F-9DD0-4790-A487-F28EE56814A6}" destId="{6AB8B10E-7DCE-4850-84D2-09A142C875F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DC8DE-6649-4B2C-B059-704FDA20096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it-IT"/>
        </a:p>
      </dgm:t>
    </dgm:pt>
    <dgm:pt modelId="{C443E4FE-0110-4FF5-9677-9F13D38F382B}">
      <dgm:prSet phldrT="[Testo]" custT="1"/>
      <dgm:spPr/>
      <dgm:t>
        <a:bodyPr/>
        <a:lstStyle/>
        <a:p>
          <a:r>
            <a:rPr lang="it-IT" sz="1900" dirty="0" smtClean="0"/>
            <a:t>T</a:t>
          </a:r>
          <a:r>
            <a:rPr lang="it-IT" sz="1100" dirty="0" smtClean="0"/>
            <a:t>0</a:t>
          </a:r>
          <a:r>
            <a:rPr lang="it-IT" sz="1800" dirty="0" smtClean="0"/>
            <a:t> + 120gg</a:t>
          </a:r>
          <a:endParaRPr lang="it-IT" sz="1900" dirty="0"/>
        </a:p>
      </dgm:t>
    </dgm:pt>
    <dgm:pt modelId="{2473F9B4-A81F-47D3-B520-7A2EAA680494}" type="parTrans" cxnId="{7371D75E-BFED-486F-93A5-135F0752D40A}">
      <dgm:prSet/>
      <dgm:spPr/>
      <dgm:t>
        <a:bodyPr/>
        <a:lstStyle/>
        <a:p>
          <a:endParaRPr lang="it-IT"/>
        </a:p>
      </dgm:t>
    </dgm:pt>
    <dgm:pt modelId="{CFB0DFBC-3F24-4217-822C-1B11082C4E05}" type="sibTrans" cxnId="{7371D75E-BFED-486F-93A5-135F0752D40A}">
      <dgm:prSet/>
      <dgm:spPr/>
      <dgm:t>
        <a:bodyPr/>
        <a:lstStyle/>
        <a:p>
          <a:endParaRPr lang="it-IT"/>
        </a:p>
      </dgm:t>
    </dgm:pt>
    <dgm:pt modelId="{1AA9C561-3005-4D78-AC19-CD39C5E26F02}">
      <dgm:prSet phldrT="[Testo]" custT="1"/>
      <dgm:spPr/>
      <dgm:t>
        <a:bodyPr anchor="ctr"/>
        <a:lstStyle/>
        <a:p>
          <a:pPr algn="ctr"/>
          <a:r>
            <a:rPr lang="it-IT" sz="1600" dirty="0" smtClean="0"/>
            <a:t>2</a:t>
          </a:r>
          <a:endParaRPr lang="it-IT" sz="1600" dirty="0"/>
        </a:p>
      </dgm:t>
    </dgm:pt>
    <dgm:pt modelId="{44182E1C-DD6E-4222-9933-A3C8210D788A}" type="parTrans" cxnId="{CE1CCBED-4421-4E3D-97A7-C6B121310298}">
      <dgm:prSet/>
      <dgm:spPr/>
      <dgm:t>
        <a:bodyPr/>
        <a:lstStyle/>
        <a:p>
          <a:endParaRPr lang="it-IT"/>
        </a:p>
      </dgm:t>
    </dgm:pt>
    <dgm:pt modelId="{1569F90B-AE4C-449B-AE21-3B3ADDCE32AB}" type="sibTrans" cxnId="{CE1CCBED-4421-4E3D-97A7-C6B121310298}">
      <dgm:prSet/>
      <dgm:spPr/>
      <dgm:t>
        <a:bodyPr/>
        <a:lstStyle/>
        <a:p>
          <a:endParaRPr lang="it-IT"/>
        </a:p>
      </dgm:t>
    </dgm:pt>
    <dgm:pt modelId="{01AC263A-D331-4C6E-BAEC-412A8F45BF31}">
      <dgm:prSet phldrT="[Testo]" custT="1"/>
      <dgm:spPr/>
      <dgm:t>
        <a:bodyPr/>
        <a:lstStyle/>
        <a:p>
          <a:r>
            <a:rPr lang="it-IT" sz="1900" dirty="0" smtClean="0"/>
            <a:t>T</a:t>
          </a:r>
          <a:r>
            <a:rPr lang="it-IT" sz="1100" dirty="0" smtClean="0"/>
            <a:t>0</a:t>
          </a:r>
          <a:r>
            <a:rPr lang="it-IT" sz="1900" dirty="0" smtClean="0"/>
            <a:t> + 180gg</a:t>
          </a:r>
          <a:endParaRPr lang="it-IT" sz="1900" dirty="0"/>
        </a:p>
      </dgm:t>
    </dgm:pt>
    <dgm:pt modelId="{5C0DAF97-A847-4FC8-B8A0-28781198B6C0}" type="parTrans" cxnId="{ADB0441F-E90F-4A44-BA3F-535493589C0A}">
      <dgm:prSet/>
      <dgm:spPr/>
      <dgm:t>
        <a:bodyPr/>
        <a:lstStyle/>
        <a:p>
          <a:endParaRPr lang="it-IT"/>
        </a:p>
      </dgm:t>
    </dgm:pt>
    <dgm:pt modelId="{716CA7AE-2112-44D9-832A-2EF511D4A5F2}" type="sibTrans" cxnId="{ADB0441F-E90F-4A44-BA3F-535493589C0A}">
      <dgm:prSet/>
      <dgm:spPr/>
      <dgm:t>
        <a:bodyPr/>
        <a:lstStyle/>
        <a:p>
          <a:endParaRPr lang="it-IT"/>
        </a:p>
      </dgm:t>
    </dgm:pt>
    <dgm:pt modelId="{55325989-FED4-4887-826C-04FF98FD66D1}">
      <dgm:prSet phldrT="[Testo]" custT="1"/>
      <dgm:spPr/>
      <dgm:t>
        <a:bodyPr anchor="ctr"/>
        <a:lstStyle/>
        <a:p>
          <a:pPr algn="ctr"/>
          <a:r>
            <a:rPr lang="it-IT" sz="1600" dirty="0" smtClean="0"/>
            <a:t>4</a:t>
          </a:r>
          <a:endParaRPr lang="it-IT" sz="1600" dirty="0"/>
        </a:p>
      </dgm:t>
    </dgm:pt>
    <dgm:pt modelId="{0AF1FF1F-5F57-4486-8FA9-FB9713BF47B5}" type="parTrans" cxnId="{EE602039-0613-46BF-92A5-056CD68301C7}">
      <dgm:prSet/>
      <dgm:spPr/>
      <dgm:t>
        <a:bodyPr/>
        <a:lstStyle/>
        <a:p>
          <a:endParaRPr lang="it-IT"/>
        </a:p>
      </dgm:t>
    </dgm:pt>
    <dgm:pt modelId="{F10227B8-5B41-4524-93C8-2C1E60B97C03}" type="sibTrans" cxnId="{EE602039-0613-46BF-92A5-056CD68301C7}">
      <dgm:prSet/>
      <dgm:spPr/>
      <dgm:t>
        <a:bodyPr/>
        <a:lstStyle/>
        <a:p>
          <a:endParaRPr lang="it-IT"/>
        </a:p>
      </dgm:t>
    </dgm:pt>
    <dgm:pt modelId="{AAD6183C-4328-4F90-9232-04DDF0B3CA5E}">
      <dgm:prSet phldrT="[Testo]" custT="1"/>
      <dgm:spPr/>
      <dgm:t>
        <a:bodyPr/>
        <a:lstStyle/>
        <a:p>
          <a:r>
            <a:rPr lang="it-IT" sz="1900" dirty="0" smtClean="0"/>
            <a:t>T</a:t>
          </a:r>
          <a:r>
            <a:rPr lang="it-IT" sz="1100" dirty="0" smtClean="0"/>
            <a:t>0</a:t>
          </a:r>
          <a:r>
            <a:rPr lang="it-IT" sz="1900" dirty="0" smtClean="0"/>
            <a:t> + 5gg</a:t>
          </a:r>
          <a:endParaRPr lang="it-IT" sz="1900" dirty="0"/>
        </a:p>
      </dgm:t>
    </dgm:pt>
    <dgm:pt modelId="{A5892F13-1722-46FE-8703-09879851E33E}" type="parTrans" cxnId="{16076E58-D974-4C8B-9FD7-76ECDA033095}">
      <dgm:prSet/>
      <dgm:spPr/>
      <dgm:t>
        <a:bodyPr/>
        <a:lstStyle/>
        <a:p>
          <a:endParaRPr lang="it-IT"/>
        </a:p>
      </dgm:t>
    </dgm:pt>
    <dgm:pt modelId="{668FBFE2-0961-4E43-BDC8-9FCC4F5FCD98}" type="sibTrans" cxnId="{16076E58-D974-4C8B-9FD7-76ECDA033095}">
      <dgm:prSet/>
      <dgm:spPr/>
      <dgm:t>
        <a:bodyPr/>
        <a:lstStyle/>
        <a:p>
          <a:endParaRPr lang="it-IT"/>
        </a:p>
      </dgm:t>
    </dgm:pt>
    <dgm:pt modelId="{F04B4EEE-134C-4073-8406-33C3F87845EA}">
      <dgm:prSet phldrT="[Testo]" custT="1"/>
      <dgm:spPr/>
      <dgm:t>
        <a:bodyPr anchor="ctr"/>
        <a:lstStyle/>
        <a:p>
          <a:pPr algn="ctr"/>
          <a:r>
            <a:rPr lang="it-IT" sz="1900" dirty="0" smtClean="0"/>
            <a:t>1</a:t>
          </a:r>
          <a:endParaRPr lang="it-IT" sz="1900" dirty="0"/>
        </a:p>
      </dgm:t>
    </dgm:pt>
    <dgm:pt modelId="{F44F88FE-DE3A-4880-9E75-C62DD0AC8B83}" type="parTrans" cxnId="{08ABBC8C-1029-44A9-BF2B-EC43BB21D07A}">
      <dgm:prSet/>
      <dgm:spPr/>
      <dgm:t>
        <a:bodyPr/>
        <a:lstStyle/>
        <a:p>
          <a:endParaRPr lang="it-IT"/>
        </a:p>
      </dgm:t>
    </dgm:pt>
    <dgm:pt modelId="{34961A9F-5255-4CB6-9A6F-C848580683A6}" type="sibTrans" cxnId="{08ABBC8C-1029-44A9-BF2B-EC43BB21D07A}">
      <dgm:prSet/>
      <dgm:spPr/>
      <dgm:t>
        <a:bodyPr/>
        <a:lstStyle/>
        <a:p>
          <a:endParaRPr lang="it-IT"/>
        </a:p>
      </dgm:t>
    </dgm:pt>
    <dgm:pt modelId="{F40A261F-9DD0-4790-A487-F28EE56814A6}" type="pres">
      <dgm:prSet presAssocID="{1EDDC8DE-6649-4B2C-B059-704FDA20096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DAF1785A-0E65-4A8E-B744-148771962F39}" type="pres">
      <dgm:prSet presAssocID="{AAD6183C-4328-4F90-9232-04DDF0B3CA5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FC932E-DF06-4AB9-BE2D-3ED9BBA9418A}" type="pres">
      <dgm:prSet presAssocID="{AAD6183C-4328-4F90-9232-04DDF0B3CA5E}" presName="childText1" presStyleLbl="solidAlignAcc1" presStyleIdx="0" presStyleCnt="3" custScaleY="42266" custLinFactNeighborX="593" custLinFactNeighborY="-32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FC75AF-5C04-4FF7-AB79-110B4DF2D61C}" type="pres">
      <dgm:prSet presAssocID="{C443E4FE-0110-4FF5-9677-9F13D38F382B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3CCA98-28E3-4823-BD21-715B56348C49}" type="pres">
      <dgm:prSet presAssocID="{C443E4FE-0110-4FF5-9677-9F13D38F382B}" presName="childText2" presStyleLbl="solidAlignAcc1" presStyleIdx="1" presStyleCnt="3" custScaleY="42266" custLinFactNeighborX="593" custLinFactNeighborY="-32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D05093-952A-4ADA-80F0-959AFA981653}" type="pres">
      <dgm:prSet presAssocID="{01AC263A-D331-4C6E-BAEC-412A8F45BF31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102D2F-9E73-43D7-98F0-973AD6ED2366}" type="pres">
      <dgm:prSet presAssocID="{01AC263A-D331-4C6E-BAEC-412A8F45BF31}" presName="childText3" presStyleLbl="solidAlignAcc1" presStyleIdx="2" presStyleCnt="3" custScaleY="42266" custLinFactNeighborX="593" custLinFactNeighborY="-33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C391A16-F0AB-8A4E-8F12-2616AC462413}" type="presOf" srcId="{1AA9C561-3005-4D78-AC19-CD39C5E26F02}" destId="{C43CCA98-28E3-4823-BD21-715B56348C49}" srcOrd="0" destOrd="0" presId="urn:microsoft.com/office/officeart/2009/3/layout/IncreasingArrowsProcess"/>
    <dgm:cxn modelId="{226996B0-F940-844A-8BEF-AD49E5523DCC}" type="presOf" srcId="{C443E4FE-0110-4FF5-9677-9F13D38F382B}" destId="{BDFC75AF-5C04-4FF7-AB79-110B4DF2D61C}" srcOrd="0" destOrd="0" presId="urn:microsoft.com/office/officeart/2009/3/layout/IncreasingArrowsProcess"/>
    <dgm:cxn modelId="{16076E58-D974-4C8B-9FD7-76ECDA033095}" srcId="{1EDDC8DE-6649-4B2C-B059-704FDA20096F}" destId="{AAD6183C-4328-4F90-9232-04DDF0B3CA5E}" srcOrd="0" destOrd="0" parTransId="{A5892F13-1722-46FE-8703-09879851E33E}" sibTransId="{668FBFE2-0961-4E43-BDC8-9FCC4F5FCD98}"/>
    <dgm:cxn modelId="{B77EDB99-B28F-5E40-9C4D-A5A3FA4EC1D2}" type="presOf" srcId="{01AC263A-D331-4C6E-BAEC-412A8F45BF31}" destId="{20D05093-952A-4ADA-80F0-959AFA981653}" srcOrd="0" destOrd="0" presId="urn:microsoft.com/office/officeart/2009/3/layout/IncreasingArrowsProcess"/>
    <dgm:cxn modelId="{EE602039-0613-46BF-92A5-056CD68301C7}" srcId="{01AC263A-D331-4C6E-BAEC-412A8F45BF31}" destId="{55325989-FED4-4887-826C-04FF98FD66D1}" srcOrd="0" destOrd="0" parTransId="{0AF1FF1F-5F57-4486-8FA9-FB9713BF47B5}" sibTransId="{F10227B8-5B41-4524-93C8-2C1E60B97C03}"/>
    <dgm:cxn modelId="{08ABBC8C-1029-44A9-BF2B-EC43BB21D07A}" srcId="{AAD6183C-4328-4F90-9232-04DDF0B3CA5E}" destId="{F04B4EEE-134C-4073-8406-33C3F87845EA}" srcOrd="0" destOrd="0" parTransId="{F44F88FE-DE3A-4880-9E75-C62DD0AC8B83}" sibTransId="{34961A9F-5255-4CB6-9A6F-C848580683A6}"/>
    <dgm:cxn modelId="{CE1CCBED-4421-4E3D-97A7-C6B121310298}" srcId="{C443E4FE-0110-4FF5-9677-9F13D38F382B}" destId="{1AA9C561-3005-4D78-AC19-CD39C5E26F02}" srcOrd="0" destOrd="0" parTransId="{44182E1C-DD6E-4222-9933-A3C8210D788A}" sibTransId="{1569F90B-AE4C-449B-AE21-3B3ADDCE32AB}"/>
    <dgm:cxn modelId="{ADB0441F-E90F-4A44-BA3F-535493589C0A}" srcId="{1EDDC8DE-6649-4B2C-B059-704FDA20096F}" destId="{01AC263A-D331-4C6E-BAEC-412A8F45BF31}" srcOrd="2" destOrd="0" parTransId="{5C0DAF97-A847-4FC8-B8A0-28781198B6C0}" sibTransId="{716CA7AE-2112-44D9-832A-2EF511D4A5F2}"/>
    <dgm:cxn modelId="{4777DD92-B20F-3C4F-92EF-8BF0B6010594}" type="presOf" srcId="{55325989-FED4-4887-826C-04FF98FD66D1}" destId="{77102D2F-9E73-43D7-98F0-973AD6ED2366}" srcOrd="0" destOrd="0" presId="urn:microsoft.com/office/officeart/2009/3/layout/IncreasingArrowsProcess"/>
    <dgm:cxn modelId="{630F3E1E-46F9-4B4F-B214-628B84D4C1C2}" type="presOf" srcId="{1EDDC8DE-6649-4B2C-B059-704FDA20096F}" destId="{F40A261F-9DD0-4790-A487-F28EE56814A6}" srcOrd="0" destOrd="0" presId="urn:microsoft.com/office/officeart/2009/3/layout/IncreasingArrowsProcess"/>
    <dgm:cxn modelId="{F30691E6-129E-8249-947C-A8F77ADAAA22}" type="presOf" srcId="{F04B4EEE-134C-4073-8406-33C3F87845EA}" destId="{AFFC932E-DF06-4AB9-BE2D-3ED9BBA9418A}" srcOrd="0" destOrd="0" presId="urn:microsoft.com/office/officeart/2009/3/layout/IncreasingArrowsProcess"/>
    <dgm:cxn modelId="{AE2830C0-7ACD-F04F-9866-229617B68A39}" type="presOf" srcId="{AAD6183C-4328-4F90-9232-04DDF0B3CA5E}" destId="{DAF1785A-0E65-4A8E-B744-148771962F39}" srcOrd="0" destOrd="0" presId="urn:microsoft.com/office/officeart/2009/3/layout/IncreasingArrowsProcess"/>
    <dgm:cxn modelId="{7371D75E-BFED-486F-93A5-135F0752D40A}" srcId="{1EDDC8DE-6649-4B2C-B059-704FDA20096F}" destId="{C443E4FE-0110-4FF5-9677-9F13D38F382B}" srcOrd="1" destOrd="0" parTransId="{2473F9B4-A81F-47D3-B520-7A2EAA680494}" sibTransId="{CFB0DFBC-3F24-4217-822C-1B11082C4E05}"/>
    <dgm:cxn modelId="{3139D87B-5F71-5445-B9A4-692886D1C86A}" type="presParOf" srcId="{F40A261F-9DD0-4790-A487-F28EE56814A6}" destId="{DAF1785A-0E65-4A8E-B744-148771962F39}" srcOrd="0" destOrd="0" presId="urn:microsoft.com/office/officeart/2009/3/layout/IncreasingArrowsProcess"/>
    <dgm:cxn modelId="{E19EDDE4-5797-684D-945D-0C1CC714758F}" type="presParOf" srcId="{F40A261F-9DD0-4790-A487-F28EE56814A6}" destId="{AFFC932E-DF06-4AB9-BE2D-3ED9BBA9418A}" srcOrd="1" destOrd="0" presId="urn:microsoft.com/office/officeart/2009/3/layout/IncreasingArrowsProcess"/>
    <dgm:cxn modelId="{E7236F42-93CA-6A4E-B2B3-1437723322C9}" type="presParOf" srcId="{F40A261F-9DD0-4790-A487-F28EE56814A6}" destId="{BDFC75AF-5C04-4FF7-AB79-110B4DF2D61C}" srcOrd="2" destOrd="0" presId="urn:microsoft.com/office/officeart/2009/3/layout/IncreasingArrowsProcess"/>
    <dgm:cxn modelId="{CCAC444F-4FA5-3948-9BE9-64EE255661FD}" type="presParOf" srcId="{F40A261F-9DD0-4790-A487-F28EE56814A6}" destId="{C43CCA98-28E3-4823-BD21-715B56348C49}" srcOrd="3" destOrd="0" presId="urn:microsoft.com/office/officeart/2009/3/layout/IncreasingArrowsProcess"/>
    <dgm:cxn modelId="{DDEA1C9D-5197-DE4C-8B32-B5BA62AF0048}" type="presParOf" srcId="{F40A261F-9DD0-4790-A487-F28EE56814A6}" destId="{20D05093-952A-4ADA-80F0-959AFA981653}" srcOrd="4" destOrd="0" presId="urn:microsoft.com/office/officeart/2009/3/layout/IncreasingArrowsProcess"/>
    <dgm:cxn modelId="{1E54F01A-2AD6-B749-8CEC-600FF0F51239}" type="presParOf" srcId="{F40A261F-9DD0-4790-A487-F28EE56814A6}" destId="{77102D2F-9E73-43D7-98F0-973AD6ED236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610B7-4343-4774-9589-6D9D4FE4C819}">
      <dsp:nvSpPr>
        <dsp:cNvPr id="0" name=""/>
        <dsp:cNvSpPr/>
      </dsp:nvSpPr>
      <dsp:spPr>
        <a:xfrm>
          <a:off x="17027" y="533983"/>
          <a:ext cx="5871564" cy="8551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3575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T</a:t>
          </a:r>
          <a:r>
            <a:rPr lang="it-IT" sz="1100" kern="1200" dirty="0" smtClean="0"/>
            <a:t>0</a:t>
          </a:r>
          <a:r>
            <a:rPr lang="it-IT" sz="1800" kern="1200" dirty="0" smtClean="0"/>
            <a:t> + 120gg</a:t>
          </a:r>
          <a:endParaRPr lang="it-IT" sz="1900" kern="1200" dirty="0"/>
        </a:p>
      </dsp:txBody>
      <dsp:txXfrm>
        <a:off x="17027" y="747764"/>
        <a:ext cx="5657783" cy="427561"/>
      </dsp:txXfrm>
    </dsp:sp>
    <dsp:sp modelId="{011F0721-6091-4F0C-8A62-45241399AC68}">
      <dsp:nvSpPr>
        <dsp:cNvPr id="0" name=""/>
        <dsp:cNvSpPr/>
      </dsp:nvSpPr>
      <dsp:spPr>
        <a:xfrm>
          <a:off x="48422" y="1128948"/>
          <a:ext cx="1808441" cy="658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3</a:t>
          </a:r>
          <a:endParaRPr lang="it-IT" sz="1600" kern="1200" dirty="0"/>
        </a:p>
      </dsp:txBody>
      <dsp:txXfrm>
        <a:off x="48422" y="1128948"/>
        <a:ext cx="1808441" cy="658847"/>
      </dsp:txXfrm>
    </dsp:sp>
    <dsp:sp modelId="{7ED78E1B-8E21-4418-8BF3-599366A03CEC}">
      <dsp:nvSpPr>
        <dsp:cNvPr id="0" name=""/>
        <dsp:cNvSpPr/>
      </dsp:nvSpPr>
      <dsp:spPr>
        <a:xfrm>
          <a:off x="1825469" y="819024"/>
          <a:ext cx="4063122" cy="8551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3575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T</a:t>
          </a:r>
          <a:r>
            <a:rPr lang="it-IT" sz="1100" kern="1200" dirty="0" smtClean="0"/>
            <a:t>0</a:t>
          </a:r>
          <a:r>
            <a:rPr lang="it-IT" sz="1900" kern="1200" dirty="0" smtClean="0"/>
            <a:t> + 150gg</a:t>
          </a:r>
          <a:endParaRPr lang="it-IT" sz="1900" kern="1200" dirty="0"/>
        </a:p>
      </dsp:txBody>
      <dsp:txXfrm>
        <a:off x="1825469" y="1032805"/>
        <a:ext cx="3849341" cy="427561"/>
      </dsp:txXfrm>
    </dsp:sp>
    <dsp:sp modelId="{0BF51902-A476-4C97-9DDB-2EBB4AD2C74C}">
      <dsp:nvSpPr>
        <dsp:cNvPr id="0" name=""/>
        <dsp:cNvSpPr/>
      </dsp:nvSpPr>
      <dsp:spPr>
        <a:xfrm>
          <a:off x="1856864" y="1413990"/>
          <a:ext cx="1808441" cy="658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5</a:t>
          </a:r>
          <a:endParaRPr lang="it-IT" sz="1600" kern="1200" dirty="0"/>
        </a:p>
      </dsp:txBody>
      <dsp:txXfrm>
        <a:off x="1856864" y="1413990"/>
        <a:ext cx="1808441" cy="658847"/>
      </dsp:txXfrm>
    </dsp:sp>
    <dsp:sp modelId="{89444A83-D01E-49DE-AD5D-56192B8979D8}">
      <dsp:nvSpPr>
        <dsp:cNvPr id="0" name=""/>
        <dsp:cNvSpPr/>
      </dsp:nvSpPr>
      <dsp:spPr>
        <a:xfrm>
          <a:off x="3633911" y="1104065"/>
          <a:ext cx="2254680" cy="8551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3575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T</a:t>
          </a:r>
          <a:r>
            <a:rPr lang="it-IT" sz="1100" kern="1200" dirty="0" smtClean="0"/>
            <a:t>0</a:t>
          </a:r>
          <a:r>
            <a:rPr lang="it-IT" sz="1900" kern="1200" dirty="0" smtClean="0"/>
            <a:t> + 180gg</a:t>
          </a:r>
          <a:endParaRPr lang="it-IT" sz="1900" kern="1200" dirty="0"/>
        </a:p>
      </dsp:txBody>
      <dsp:txXfrm>
        <a:off x="3633911" y="1317846"/>
        <a:ext cx="2040899" cy="427561"/>
      </dsp:txXfrm>
    </dsp:sp>
    <dsp:sp modelId="{6AB8B10E-7DCE-4850-84D2-09A142C875F5}">
      <dsp:nvSpPr>
        <dsp:cNvPr id="0" name=""/>
        <dsp:cNvSpPr/>
      </dsp:nvSpPr>
      <dsp:spPr>
        <a:xfrm>
          <a:off x="3665306" y="1699974"/>
          <a:ext cx="1808441" cy="649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7</a:t>
          </a:r>
          <a:endParaRPr lang="it-IT" sz="1600" kern="1200" dirty="0"/>
        </a:p>
      </dsp:txBody>
      <dsp:txXfrm>
        <a:off x="3665306" y="1699974"/>
        <a:ext cx="1808441" cy="649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1785A-0E65-4A8E-B744-148771962F39}">
      <dsp:nvSpPr>
        <dsp:cNvPr id="0" name=""/>
        <dsp:cNvSpPr/>
      </dsp:nvSpPr>
      <dsp:spPr>
        <a:xfrm>
          <a:off x="150215" y="262621"/>
          <a:ext cx="6401410" cy="93228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480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T</a:t>
          </a:r>
          <a:r>
            <a:rPr lang="it-IT" sz="1100" kern="1200" dirty="0" smtClean="0"/>
            <a:t>0</a:t>
          </a:r>
          <a:r>
            <a:rPr lang="it-IT" sz="1900" kern="1200" dirty="0" smtClean="0"/>
            <a:t> + 5gg</a:t>
          </a:r>
          <a:endParaRPr lang="it-IT" sz="1900" kern="1200" dirty="0"/>
        </a:p>
      </dsp:txBody>
      <dsp:txXfrm>
        <a:off x="150215" y="495693"/>
        <a:ext cx="6168338" cy="466145"/>
      </dsp:txXfrm>
    </dsp:sp>
    <dsp:sp modelId="{AFFC932E-DF06-4AB9-BE2D-3ED9BBA9418A}">
      <dsp:nvSpPr>
        <dsp:cNvPr id="0" name=""/>
        <dsp:cNvSpPr/>
      </dsp:nvSpPr>
      <dsp:spPr>
        <a:xfrm>
          <a:off x="161907" y="915102"/>
          <a:ext cx="1971634" cy="759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1</a:t>
          </a:r>
          <a:endParaRPr lang="it-IT" sz="1900" kern="1200" dirty="0"/>
        </a:p>
      </dsp:txBody>
      <dsp:txXfrm>
        <a:off x="161907" y="915102"/>
        <a:ext cx="1971634" cy="759068"/>
      </dsp:txXfrm>
    </dsp:sp>
    <dsp:sp modelId="{BDFC75AF-5C04-4FF7-AB79-110B4DF2D61C}">
      <dsp:nvSpPr>
        <dsp:cNvPr id="0" name=""/>
        <dsp:cNvSpPr/>
      </dsp:nvSpPr>
      <dsp:spPr>
        <a:xfrm>
          <a:off x="2121850" y="573385"/>
          <a:ext cx="4429775" cy="93228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480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T</a:t>
          </a:r>
          <a:r>
            <a:rPr lang="it-IT" sz="1100" kern="1200" dirty="0" smtClean="0"/>
            <a:t>0</a:t>
          </a:r>
          <a:r>
            <a:rPr lang="it-IT" sz="1800" kern="1200" dirty="0" smtClean="0"/>
            <a:t> + 120gg</a:t>
          </a:r>
          <a:endParaRPr lang="it-IT" sz="1900" kern="1200" dirty="0"/>
        </a:p>
      </dsp:txBody>
      <dsp:txXfrm>
        <a:off x="2121850" y="806457"/>
        <a:ext cx="4196703" cy="466145"/>
      </dsp:txXfrm>
    </dsp:sp>
    <dsp:sp modelId="{C43CCA98-28E3-4823-BD21-715B56348C49}">
      <dsp:nvSpPr>
        <dsp:cNvPr id="0" name=""/>
        <dsp:cNvSpPr/>
      </dsp:nvSpPr>
      <dsp:spPr>
        <a:xfrm>
          <a:off x="2133542" y="1225865"/>
          <a:ext cx="1971634" cy="759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2</a:t>
          </a:r>
          <a:endParaRPr lang="it-IT" sz="1600" kern="1200" dirty="0"/>
        </a:p>
      </dsp:txBody>
      <dsp:txXfrm>
        <a:off x="2133542" y="1225865"/>
        <a:ext cx="1971634" cy="759068"/>
      </dsp:txXfrm>
    </dsp:sp>
    <dsp:sp modelId="{20D05093-952A-4ADA-80F0-959AFA981653}">
      <dsp:nvSpPr>
        <dsp:cNvPr id="0" name=""/>
        <dsp:cNvSpPr/>
      </dsp:nvSpPr>
      <dsp:spPr>
        <a:xfrm>
          <a:off x="4093484" y="884148"/>
          <a:ext cx="2458141" cy="93228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480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T</a:t>
          </a:r>
          <a:r>
            <a:rPr lang="it-IT" sz="1100" kern="1200" dirty="0" smtClean="0"/>
            <a:t>0</a:t>
          </a:r>
          <a:r>
            <a:rPr lang="it-IT" sz="1900" kern="1200" dirty="0" smtClean="0"/>
            <a:t> + 180gg</a:t>
          </a:r>
          <a:endParaRPr lang="it-IT" sz="1900" kern="1200" dirty="0"/>
        </a:p>
      </dsp:txBody>
      <dsp:txXfrm>
        <a:off x="4093484" y="1117220"/>
        <a:ext cx="2225069" cy="466145"/>
      </dsp:txXfrm>
    </dsp:sp>
    <dsp:sp modelId="{77102D2F-9E73-43D7-98F0-973AD6ED2366}">
      <dsp:nvSpPr>
        <dsp:cNvPr id="0" name=""/>
        <dsp:cNvSpPr/>
      </dsp:nvSpPr>
      <dsp:spPr>
        <a:xfrm>
          <a:off x="4105176" y="1529035"/>
          <a:ext cx="1971634" cy="747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4</a:t>
          </a:r>
          <a:endParaRPr lang="it-IT" sz="1600" kern="1200" dirty="0"/>
        </a:p>
      </dsp:txBody>
      <dsp:txXfrm>
        <a:off x="4105176" y="1529035"/>
        <a:ext cx="1971634" cy="747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9" y="9"/>
            <a:ext cx="2945659" cy="496413"/>
          </a:xfrm>
          <a:prstGeom prst="rect">
            <a:avLst/>
          </a:prstGeom>
        </p:spPr>
        <p:txBody>
          <a:bodyPr vert="horz" lIns="92488" tIns="46242" rIns="92488" bIns="4624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7" y="9"/>
            <a:ext cx="2945659" cy="496413"/>
          </a:xfrm>
          <a:prstGeom prst="rect">
            <a:avLst/>
          </a:prstGeom>
        </p:spPr>
        <p:txBody>
          <a:bodyPr vert="horz" lIns="92488" tIns="46242" rIns="92488" bIns="46242" rtlCol="0"/>
          <a:lstStyle>
            <a:lvl1pPr algn="r">
              <a:defRPr sz="1200"/>
            </a:lvl1pPr>
          </a:lstStyle>
          <a:p>
            <a:fld id="{4A39EB4E-787E-4CDC-8DE0-F341825B388D}" type="datetimeFigureOut">
              <a:rPr lang="it-IT" smtClean="0"/>
              <a:pPr/>
              <a:t>26/07/2017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9" y="9430100"/>
            <a:ext cx="2945659" cy="496413"/>
          </a:xfrm>
          <a:prstGeom prst="rect">
            <a:avLst/>
          </a:prstGeom>
        </p:spPr>
        <p:txBody>
          <a:bodyPr vert="horz" lIns="92488" tIns="46242" rIns="92488" bIns="4624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7" y="9430100"/>
            <a:ext cx="2945659" cy="496413"/>
          </a:xfrm>
          <a:prstGeom prst="rect">
            <a:avLst/>
          </a:prstGeom>
        </p:spPr>
        <p:txBody>
          <a:bodyPr vert="horz" lIns="92488" tIns="46242" rIns="92488" bIns="46242" rtlCol="0" anchor="b"/>
          <a:lstStyle>
            <a:lvl1pPr algn="r">
              <a:defRPr sz="1200"/>
            </a:lvl1pPr>
          </a:lstStyle>
          <a:p>
            <a:fld id="{48174249-0D47-4EF1-A0BF-BDAC7A65FE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4129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9" y="9"/>
            <a:ext cx="2945659" cy="496413"/>
          </a:xfrm>
          <a:prstGeom prst="rect">
            <a:avLst/>
          </a:prstGeom>
        </p:spPr>
        <p:txBody>
          <a:bodyPr vert="horz" lIns="92488" tIns="46242" rIns="92488" bIns="4624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7" y="9"/>
            <a:ext cx="2945659" cy="496413"/>
          </a:xfrm>
          <a:prstGeom prst="rect">
            <a:avLst/>
          </a:prstGeom>
        </p:spPr>
        <p:txBody>
          <a:bodyPr vert="horz" lIns="92488" tIns="46242" rIns="92488" bIns="46242" rtlCol="0"/>
          <a:lstStyle>
            <a:lvl1pPr algn="r">
              <a:defRPr sz="1200"/>
            </a:lvl1pPr>
          </a:lstStyle>
          <a:p>
            <a:fld id="{A225FF4D-7C1C-4E15-A3BD-03B43BB1DA21}" type="datetimeFigureOut">
              <a:rPr lang="it-IT" smtClean="0"/>
              <a:pPr/>
              <a:t>26/07/2017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8" tIns="46242" rIns="92488" bIns="4624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18"/>
            <a:ext cx="5438140" cy="4467703"/>
          </a:xfrm>
          <a:prstGeom prst="rect">
            <a:avLst/>
          </a:prstGeom>
        </p:spPr>
        <p:txBody>
          <a:bodyPr vert="horz" lIns="92488" tIns="46242" rIns="92488" bIns="46242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9" y="9430100"/>
            <a:ext cx="2945659" cy="496413"/>
          </a:xfrm>
          <a:prstGeom prst="rect">
            <a:avLst/>
          </a:prstGeom>
        </p:spPr>
        <p:txBody>
          <a:bodyPr vert="horz" lIns="92488" tIns="46242" rIns="92488" bIns="4624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7" y="9430100"/>
            <a:ext cx="2945659" cy="496413"/>
          </a:xfrm>
          <a:prstGeom prst="rect">
            <a:avLst/>
          </a:prstGeom>
        </p:spPr>
        <p:txBody>
          <a:bodyPr vert="horz" lIns="92488" tIns="46242" rIns="92488" bIns="46242" rtlCol="0" anchor="b"/>
          <a:lstStyle>
            <a:lvl1pPr algn="r">
              <a:defRPr sz="1200"/>
            </a:lvl1pPr>
          </a:lstStyle>
          <a:p>
            <a:fld id="{783BD5B6-09B4-48E3-B4F6-6763278BE0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9941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3BD5B6-09B4-48E3-B4F6-6763278BE07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52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574121-A466-4CBA-BEC0-2DD5DDD94617}" type="datetime1">
              <a:rPr lang="it-IT" smtClean="0"/>
              <a:t>26/07/2017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51A6B4-D2AF-493B-B0E9-22A44FBAF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3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979C7C-EF64-4B02-9CAB-68899A85C479}" type="datetime1">
              <a:rPr lang="it-IT" smtClean="0"/>
              <a:t>26/07/2017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3CF943-0DD9-4D96-9D95-6D79E11BCF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51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47EC95-9425-42D6-985E-A75F10F3C407}" type="datetime1">
              <a:rPr lang="it-IT" smtClean="0"/>
              <a:t>26/07/2017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1036DB-3C04-488E-99FD-8F32A698B1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89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515B32-877B-40FD-9CF8-5FA7D7CCF300}" type="datetime1">
              <a:rPr lang="it-IT" smtClean="0"/>
              <a:t>26/07/2017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51A6B4-D2AF-493B-B0E9-22A44FBAF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355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5607C4-7A59-432D-9E9F-015504739E05}" type="datetime1">
              <a:rPr lang="it-IT" smtClean="0"/>
              <a:t>26/07/2017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979D54-CFA2-42B9-97DF-C8CC0C6E9E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703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873C17-0D1E-444D-9366-DD56353617CB}" type="datetime1">
              <a:rPr lang="it-IT" smtClean="0"/>
              <a:t>26/07/2017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95C684-990A-44AC-B68E-2BDE9AA8D9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449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B79890-BD3B-450C-A1E8-20AC263C3C20}" type="datetime1">
              <a:rPr lang="it-IT" smtClean="0"/>
              <a:t>26/07/2017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C170CA-CFA1-4F41-B316-46FA561594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08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6361B2-1232-4751-B884-091E19FF1EFD}" type="datetime1">
              <a:rPr lang="it-IT" smtClean="0"/>
              <a:t>26/07/2017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1EC269-848B-4A99-8757-FBDB0A8369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729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E79A10-69F1-405D-9653-0630F4E3D8D8}" type="datetime1">
              <a:rPr lang="it-IT" smtClean="0"/>
              <a:t>26/07/2017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6967DD-3FBE-4D65-BDB4-0C02725634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943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10C253-6DB4-4184-B6DC-77B8A98F55AD}" type="datetime1">
              <a:rPr lang="it-IT" smtClean="0"/>
              <a:t>26/07/2017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F84B5D-49D9-404F-A01E-CDE588A529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152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751BF1-268F-4389-B2D0-0D52047446BF}" type="datetime1">
              <a:rPr lang="it-IT" smtClean="0"/>
              <a:t>26/07/2017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EBB472-41CF-417B-A622-5A6E2E7670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3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6D7714-6677-4492-B5DB-370E20A132AD}" type="datetime1">
              <a:rPr lang="it-IT" smtClean="0"/>
              <a:t>26/07/2017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979D54-CFA2-42B9-97DF-C8CC0C6E9E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30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DC29B3-CC79-4D54-BCA0-995867D49CDA}" type="datetime1">
              <a:rPr lang="it-IT" smtClean="0"/>
              <a:t>26/07/2017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AC80B5-F140-4FF9-8B53-2D601C2845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90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634467-9196-49E8-B1F5-48819E4022DF}" type="datetime1">
              <a:rPr lang="it-IT" smtClean="0"/>
              <a:t>26/07/2017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3CF943-0DD9-4D96-9D95-6D79E11BCF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311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EFCC0C-F9A8-4531-9FFA-148E9D271C22}" type="datetime1">
              <a:rPr lang="it-IT" smtClean="0"/>
              <a:t>26/07/2017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1036DB-3C04-488E-99FD-8F32A698B1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64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A902161-9F70-4934-8B04-FD9B0C2911D8}" type="datetime1">
              <a:rPr lang="it-IT" smtClean="0"/>
              <a:t>26/07/2017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95C684-990A-44AC-B68E-2BDE9AA8D9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1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CA757C-12EF-42D5-8D66-3183523434BA}" type="datetime1">
              <a:rPr lang="it-IT" smtClean="0"/>
              <a:t>26/07/2017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C170CA-CFA1-4F41-B316-46FA561594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48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6C80EA-F7EF-4751-9EE4-40E0E679A840}" type="datetime1">
              <a:rPr lang="it-IT" smtClean="0"/>
              <a:t>26/07/2017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1EC269-848B-4A99-8757-FBDB0A8369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63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2EE3A3-8ADD-43D0-81BD-B57957C965D2}" type="datetime1">
              <a:rPr lang="it-IT" smtClean="0"/>
              <a:t>26/07/2017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6967DD-3FBE-4D65-BDB4-0C02725634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38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C35CA1-AE88-4898-A612-7C72369194F3}" type="datetime1">
              <a:rPr lang="it-IT" smtClean="0"/>
              <a:t>26/07/2017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F84B5D-49D9-404F-A01E-CDE588A529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1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574FFB-D63C-4AD4-BE70-936C2658E793}" type="datetime1">
              <a:rPr lang="it-IT" smtClean="0"/>
              <a:t>26/07/2017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EBB472-41CF-417B-A622-5A6E2E7670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82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405268-BA25-4E92-B627-FF614566116D}" type="datetime1">
              <a:rPr lang="it-IT" smtClean="0"/>
              <a:t>26/07/2017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AC80B5-F140-4FF9-8B53-2D601C2845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14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03BB1DE-940B-40C3-82D6-EAC4CE296B3F}" type="datetime1">
              <a:rPr lang="it-IT" smtClean="0"/>
              <a:t>26/07/2017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2F800F6-2569-4D25-8230-D23DDDBDCF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64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73C9E2E-988E-44AF-9ECF-B42EBF67A6C6}" type="datetime1">
              <a:rPr lang="it-IT" smtClean="0"/>
              <a:t>26/07/2017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2F800F6-2569-4D25-8230-D23DDDBDCF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3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6.emf"/><Relationship Id="rId10" Type="http://schemas.microsoft.com/office/2007/relationships/diagramDrawing" Target="../diagrams/drawing2.xml"/><Relationship Id="rId4" Type="http://schemas.openxmlformats.org/officeDocument/2006/relationships/image" Target="../media/image5.emf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emf"/><Relationship Id="rId4" Type="http://schemas.openxmlformats.org/officeDocument/2006/relationships/diagramData" Target="../diagrams/data1.xm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627784" y="2276872"/>
            <a:ext cx="6516216" cy="3024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915816" y="2915082"/>
            <a:ext cx="6228184" cy="196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it-IT" altLang="it-IT" sz="2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it-IT" altLang="it-IT" sz="1200" b="1" dirty="0">
              <a:solidFill>
                <a:prstClr val="white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it-IT" altLang="it-IT" sz="800" dirty="0" smtClean="0">
              <a:solidFill>
                <a:prstClr val="white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it-IT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FIRMA ACCORDI DI PROGRAMMA PER COFINANZIAMENTO CONTRATTI DI SVILUPPO CAMPANIA E CALABRIA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CONFERENZA STAMPA</a:t>
            </a:r>
            <a:endParaRPr lang="it-IT" altLang="it-IT" sz="2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74" y="2564904"/>
            <a:ext cx="1177934" cy="7200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564904"/>
            <a:ext cx="1232594" cy="8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1116013" y="1988840"/>
            <a:ext cx="6811962" cy="41052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 algn="just"/>
            <a:endParaRPr lang="it-IT" sz="12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 algn="just"/>
            <a:endParaRPr lang="it-IT" sz="1200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79D54-CFA2-42B9-97DF-C8CC0C6E9E95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13" name="Immagin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86" y="252293"/>
            <a:ext cx="676997" cy="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648" y="188641"/>
            <a:ext cx="1169349" cy="456046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295128" y="1124744"/>
            <a:ext cx="7848872" cy="5256584"/>
          </a:xfrm>
          <a:prstGeom prst="rect">
            <a:avLst/>
          </a:prstGeom>
          <a:solidFill>
            <a:srgbClr val="7F7F7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75656" y="2258174"/>
            <a:ext cx="7183965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it-IT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it-IT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Contratti </a:t>
            </a:r>
            <a:r>
              <a:rPr lang="it-I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 </a:t>
            </a:r>
            <a:r>
              <a:rPr lang="it-IT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Sviluppo </a:t>
            </a:r>
          </a:p>
          <a:p>
            <a:pPr algn="just">
              <a:spcAft>
                <a:spcPts val="1000"/>
              </a:spcAft>
            </a:pP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~</a:t>
            </a:r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280</a:t>
            </a:r>
            <a:r>
              <a:rPr lang="it-IT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Mln </a:t>
            </a:r>
            <a:r>
              <a:rPr lang="it-IT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€ 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di investimenti complessivi 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attivabili</a:t>
            </a:r>
          </a:p>
          <a:p>
            <a:pPr algn="just">
              <a:spcAft>
                <a:spcPts val="1000"/>
              </a:spcAft>
            </a:pPr>
            <a:r>
              <a:rPr 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Settori </a:t>
            </a:r>
            <a:r>
              <a:rPr lang="it-IT" sz="16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agroalimentare e turismo</a:t>
            </a:r>
            <a:endParaRPr lang="it-IT" sz="16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475656" y="1279361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Contratti </a:t>
            </a:r>
            <a:r>
              <a:rPr lang="it-IT" sz="2400" cap="all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di Sviluppo </a:t>
            </a:r>
            <a:r>
              <a:rPr lang="it-IT" sz="2400" cap="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finanziabili </a:t>
            </a:r>
          </a:p>
          <a:p>
            <a:r>
              <a:rPr lang="it-IT" sz="2400" cap="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in CALABRIA</a:t>
            </a:r>
            <a:endParaRPr lang="it-IT" sz="2400" cap="all" dirty="0">
              <a:solidFill>
                <a:schemeClr val="accent3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95128" y="1124743"/>
            <a:ext cx="7848872" cy="5287965"/>
          </a:xfrm>
          <a:prstGeom prst="rect">
            <a:avLst/>
          </a:prstGeom>
          <a:solidFill>
            <a:srgbClr val="7F7F7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295128" y="125428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  Contratti </a:t>
            </a:r>
            <a:r>
              <a:rPr lang="it-IT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di sviluppo finanziati in </a:t>
            </a:r>
            <a:r>
              <a:rPr lang="it-IT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Calabria </a:t>
            </a:r>
            <a:r>
              <a:rPr lang="it-IT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– dati di sintesi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84B5D-49D9-404F-A01E-CDE588A52919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pic>
        <p:nvPicPr>
          <p:cNvPr id="12" name="Immagin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86" y="252293"/>
            <a:ext cx="676997" cy="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648" y="188641"/>
            <a:ext cx="1169349" cy="456046"/>
          </a:xfrm>
          <a:prstGeom prst="rect">
            <a:avLst/>
          </a:prstGeom>
        </p:spPr>
      </p:pic>
      <p:sp>
        <p:nvSpPr>
          <p:cNvPr id="17" name="Segnaposto numero diapositiva 1"/>
          <p:cNvSpPr txBox="1">
            <a:spLocks/>
          </p:cNvSpPr>
          <p:nvPr/>
        </p:nvSpPr>
        <p:spPr>
          <a:xfrm>
            <a:off x="7464704" y="6651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9F84B5D-49D9-404F-A01E-CDE588A52919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547664" y="1835262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bg1"/>
                </a:solidFill>
              </a:rPr>
              <a:t>Al 24 luglio 2017 i contratti di sviluppo finanziati sono </a:t>
            </a:r>
            <a:r>
              <a:rPr lang="it-IT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5</a:t>
            </a:r>
            <a:r>
              <a:rPr lang="it-IT" sz="1600" b="1" dirty="0" smtClean="0">
                <a:solidFill>
                  <a:schemeClr val="bg1"/>
                </a:solidFill>
              </a:rPr>
              <a:t>*. </a:t>
            </a:r>
            <a:endParaRPr lang="it-IT" sz="1600" dirty="0" smtClean="0">
              <a:solidFill>
                <a:schemeClr val="bg1"/>
              </a:solidFill>
            </a:endParaRPr>
          </a:p>
          <a:p>
            <a:pPr algn="just"/>
            <a:endParaRPr lang="it-IT" sz="1600" dirty="0" smtClean="0">
              <a:solidFill>
                <a:schemeClr val="bg1"/>
              </a:solidFill>
            </a:endParaRPr>
          </a:p>
          <a:p>
            <a:pPr algn="just"/>
            <a:r>
              <a:rPr lang="it-IT" sz="1600" dirty="0" smtClean="0">
                <a:solidFill>
                  <a:schemeClr val="bg1"/>
                </a:solidFill>
              </a:rPr>
              <a:t>Gli </a:t>
            </a:r>
            <a:r>
              <a:rPr lang="it-IT" sz="1600" b="1" dirty="0" smtClean="0">
                <a:solidFill>
                  <a:schemeClr val="bg1"/>
                </a:solidFill>
              </a:rPr>
              <a:t>investimenti previsti </a:t>
            </a:r>
            <a:r>
              <a:rPr lang="it-IT" sz="1600" dirty="0" smtClean="0">
                <a:solidFill>
                  <a:schemeClr val="bg1"/>
                </a:solidFill>
              </a:rPr>
              <a:t>sono pari a </a:t>
            </a:r>
            <a:r>
              <a:rPr lang="it-I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133 </a:t>
            </a:r>
            <a:r>
              <a:rPr lang="it-IT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Mil</a:t>
            </a:r>
            <a:r>
              <a:rPr lang="it-I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€</a:t>
            </a:r>
            <a:r>
              <a:rPr lang="it-IT" sz="16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it-IT" sz="1600" b="1" dirty="0" smtClean="0">
              <a:solidFill>
                <a:schemeClr val="bg1"/>
              </a:solidFill>
            </a:endParaRPr>
          </a:p>
          <a:p>
            <a:pPr algn="just"/>
            <a:r>
              <a:rPr lang="it-IT" sz="1600" dirty="0" smtClean="0">
                <a:solidFill>
                  <a:schemeClr val="bg1"/>
                </a:solidFill>
              </a:rPr>
              <a:t>Le </a:t>
            </a:r>
            <a:r>
              <a:rPr lang="it-IT" sz="1600" b="1" dirty="0" smtClean="0">
                <a:solidFill>
                  <a:schemeClr val="bg1"/>
                </a:solidFill>
              </a:rPr>
              <a:t>agevolazioni concesse </a:t>
            </a:r>
            <a:r>
              <a:rPr lang="it-IT" sz="1600" dirty="0" smtClean="0">
                <a:solidFill>
                  <a:schemeClr val="bg1"/>
                </a:solidFill>
              </a:rPr>
              <a:t> sono pari a </a:t>
            </a:r>
            <a:r>
              <a:rPr lang="it-IT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76,6 </a:t>
            </a:r>
            <a:r>
              <a:rPr lang="it-IT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Mil</a:t>
            </a:r>
            <a:r>
              <a:rPr lang="it-IT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€</a:t>
            </a:r>
            <a:r>
              <a:rPr lang="it-IT" sz="16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it-IT" sz="1600" dirty="0">
              <a:solidFill>
                <a:schemeClr val="bg1"/>
              </a:solidFill>
            </a:endParaRPr>
          </a:p>
          <a:p>
            <a:pPr algn="just"/>
            <a:r>
              <a:rPr lang="it-IT" sz="1600" dirty="0" smtClean="0">
                <a:solidFill>
                  <a:schemeClr val="bg1"/>
                </a:solidFill>
              </a:rPr>
              <a:t>L’</a:t>
            </a:r>
            <a:r>
              <a:rPr lang="it-IT" sz="1600" b="1" dirty="0" smtClean="0">
                <a:solidFill>
                  <a:schemeClr val="bg1"/>
                </a:solidFill>
              </a:rPr>
              <a:t>occupazione</a:t>
            </a:r>
            <a:r>
              <a:rPr lang="it-IT" sz="1600" dirty="0" smtClean="0">
                <a:solidFill>
                  <a:schemeClr val="bg1"/>
                </a:solidFill>
              </a:rPr>
              <a:t> salvaguardata e/o creata è pari a quasi </a:t>
            </a:r>
            <a:r>
              <a:rPr lang="it-IT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2.100</a:t>
            </a:r>
            <a:r>
              <a:rPr lang="it-IT" sz="1600" b="1" dirty="0" smtClean="0">
                <a:solidFill>
                  <a:schemeClr val="bg1"/>
                </a:solidFill>
              </a:rPr>
              <a:t> addetti</a:t>
            </a:r>
            <a:r>
              <a:rPr lang="it-IT" sz="1600" dirty="0" smtClean="0">
                <a:solidFill>
                  <a:schemeClr val="bg1"/>
                </a:solidFill>
              </a:rPr>
              <a:t>.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547664" y="5164077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i="1" dirty="0" smtClean="0">
                <a:solidFill>
                  <a:schemeClr val="bg1"/>
                </a:solidFill>
              </a:rPr>
              <a:t>* Ulteriori 3 CDS prevedono </a:t>
            </a:r>
            <a:r>
              <a:rPr lang="it-IT" sz="1200" b="1" i="1" dirty="0" smtClean="0">
                <a:solidFill>
                  <a:schemeClr val="bg1"/>
                </a:solidFill>
              </a:rPr>
              <a:t>programmi multiregionali</a:t>
            </a:r>
            <a:r>
              <a:rPr lang="it-IT" sz="1200" i="1" dirty="0" smtClean="0">
                <a:solidFill>
                  <a:schemeClr val="bg1"/>
                </a:solidFill>
              </a:rPr>
              <a:t> parte dei quali interessano la regione Calabria per un totale di investimenti pari a 164 mil.€ e agevolazioni pari a 67 mil.€. </a:t>
            </a:r>
            <a:endParaRPr lang="it-IT" sz="1200" i="1" dirty="0">
              <a:solidFill>
                <a:schemeClr val="bg1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584" y="1906463"/>
            <a:ext cx="2626826" cy="30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1295128" y="1124744"/>
            <a:ext cx="7848872" cy="5256584"/>
          </a:xfrm>
          <a:prstGeom prst="rect">
            <a:avLst/>
          </a:prstGeom>
          <a:solidFill>
            <a:srgbClr val="7F7F7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84B5D-49D9-404F-A01E-CDE588A52919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1237216"/>
            <a:ext cx="6981329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it-IT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Accordo di Programma Quadro MISE –  </a:t>
            </a:r>
            <a:r>
              <a:rPr lang="it-IT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tempistica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it-IT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it-IT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Il finanziamento dei </a:t>
            </a:r>
            <a:r>
              <a:rPr lang="it-IT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7 contratti di sviluppo </a:t>
            </a:r>
            <a:r>
              <a:rPr lang="it-IT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prevede la seguente </a:t>
            </a:r>
            <a:r>
              <a:rPr lang="it-IT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tempistica:</a:t>
            </a:r>
          </a:p>
          <a:p>
            <a:pPr algn="just">
              <a:spcAft>
                <a:spcPts val="1000"/>
              </a:spcAft>
            </a:pPr>
            <a:r>
              <a:rPr lang="it-IT" sz="16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To= 26 luglio 2017 firma </a:t>
            </a:r>
            <a:r>
              <a:rPr lang="it-IT" sz="1600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ADP</a:t>
            </a:r>
            <a:endParaRPr lang="it-IT" sz="1600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1" name="Immagin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86" y="252293"/>
            <a:ext cx="676997" cy="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648" y="188641"/>
            <a:ext cx="1169349" cy="456046"/>
          </a:xfrm>
          <a:prstGeom prst="rect">
            <a:avLst/>
          </a:prstGeom>
        </p:spPr>
      </p:pic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202282228"/>
              </p:ext>
            </p:extLst>
          </p:nvPr>
        </p:nvGraphicFramePr>
        <p:xfrm>
          <a:off x="1470558" y="2924945"/>
          <a:ext cx="6701842" cy="312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604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1295128" y="1135666"/>
            <a:ext cx="7848872" cy="5256584"/>
          </a:xfrm>
          <a:prstGeom prst="rect">
            <a:avLst/>
          </a:prstGeom>
          <a:solidFill>
            <a:srgbClr val="7F7F7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>
              <a:solidFill>
                <a:prstClr val="white"/>
              </a:solidFill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567762" y="1305613"/>
            <a:ext cx="7605613" cy="68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533400" indent="-520700"/>
            <a:r>
              <a:rPr lang="it-IT" sz="2400" dirty="0">
                <a:solidFill>
                  <a:srgbClr val="9BBB59">
                    <a:lumMod val="60000"/>
                    <a:lumOff val="40000"/>
                  </a:srgbClr>
                </a:solidFill>
              </a:rPr>
              <a:t>IL </a:t>
            </a:r>
            <a:r>
              <a:rPr lang="it-IT" sz="2400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CONTRATTO </a:t>
            </a:r>
            <a:r>
              <a:rPr lang="it-IT" sz="2400" dirty="0">
                <a:solidFill>
                  <a:srgbClr val="9BBB59">
                    <a:lumMod val="60000"/>
                    <a:lumOff val="40000"/>
                  </a:srgbClr>
                </a:solidFill>
              </a:rPr>
              <a:t>DI </a:t>
            </a:r>
            <a:r>
              <a:rPr lang="it-IT" sz="2400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SVILUPPO: </a:t>
            </a:r>
            <a:r>
              <a:rPr lang="it-IT" sz="2400" dirty="0">
                <a:solidFill>
                  <a:srgbClr val="9BBB59">
                    <a:lumMod val="60000"/>
                    <a:lumOff val="40000"/>
                  </a:srgbClr>
                </a:solidFill>
              </a:rPr>
              <a:t>I </a:t>
            </a:r>
            <a:r>
              <a:rPr lang="it-IT" sz="2400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RISULTATI NAZIONALI </a:t>
            </a:r>
            <a:endParaRPr lang="it-IT" sz="1600" cap="all" dirty="0" smtClean="0">
              <a:solidFill>
                <a:srgbClr val="9BBB59">
                  <a:lumMod val="60000"/>
                  <a:lumOff val="40000"/>
                </a:srgbClr>
              </a:solidFill>
            </a:endParaRPr>
          </a:p>
          <a:p>
            <a:pPr marL="454025" indent="-441325"/>
            <a:endParaRPr lang="it-IT" sz="1600" dirty="0" smtClean="0">
              <a:solidFill>
                <a:prstClr val="white"/>
              </a:solidFill>
            </a:endParaRPr>
          </a:p>
          <a:p>
            <a:pPr marL="454025" indent="-441325">
              <a:buFont typeface="Arial" charset="0"/>
              <a:buChar char="•"/>
            </a:pPr>
            <a:endParaRPr lang="it-IT" sz="1800" dirty="0">
              <a:solidFill>
                <a:srgbClr val="9BBB59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32" name="Immagin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86" y="252293"/>
            <a:ext cx="676997" cy="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648" y="188641"/>
            <a:ext cx="1169349" cy="45604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691777" y="2132856"/>
            <a:ext cx="363952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prstClr val="black"/>
                </a:solidFill>
              </a:rPr>
              <a:t>Contratti di sviluppo finanziati: 98</a:t>
            </a:r>
            <a:endParaRPr lang="it-IT" sz="1600" b="1" dirty="0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96061" y="2924944"/>
            <a:ext cx="3645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3051175" algn="r"/>
              </a:tabLst>
            </a:pPr>
            <a:r>
              <a:rPr lang="it-IT" sz="1400" b="1" dirty="0" smtClean="0">
                <a:solidFill>
                  <a:prstClr val="black"/>
                </a:solidFill>
              </a:rPr>
              <a:t>Investimenti:	3.441 mil.€      </a:t>
            </a:r>
            <a:endParaRPr lang="it-IT" sz="1400" b="1" dirty="0">
              <a:solidFill>
                <a:prstClr val="black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01669" y="3798076"/>
            <a:ext cx="363952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3051175" algn="r"/>
              </a:tabLst>
            </a:pPr>
            <a:r>
              <a:rPr lang="it-IT" sz="1400" b="1" dirty="0" smtClean="0">
                <a:solidFill>
                  <a:prstClr val="black"/>
                </a:solidFill>
              </a:rPr>
              <a:t>Agevolazioni concesse:	1.753 mil.€      </a:t>
            </a:r>
            <a:endParaRPr lang="it-IT" sz="1400" b="1" dirty="0">
              <a:solidFill>
                <a:prstClr val="black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102" y="2118411"/>
            <a:ext cx="3330309" cy="397488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882465" y="1856801"/>
            <a:ext cx="2799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u="sng" dirty="0" smtClean="0">
                <a:solidFill>
                  <a:prstClr val="white"/>
                </a:solidFill>
              </a:rPr>
              <a:t>Distribuzione degli investimenti attivati</a:t>
            </a:r>
            <a:endParaRPr lang="it-IT" sz="1100" u="sng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01669" y="4454782"/>
            <a:ext cx="363952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3051175" algn="r"/>
              </a:tabLst>
            </a:pPr>
            <a:r>
              <a:rPr lang="it-IT" sz="1400" b="1" dirty="0" smtClean="0">
                <a:solidFill>
                  <a:prstClr val="black"/>
                </a:solidFill>
              </a:rPr>
              <a:t>Investimenti per il Sud:	69%</a:t>
            </a:r>
            <a:endParaRPr lang="it-IT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1295128" y="1124744"/>
            <a:ext cx="7848872" cy="5256584"/>
          </a:xfrm>
          <a:prstGeom prst="rect">
            <a:avLst/>
          </a:prstGeom>
          <a:solidFill>
            <a:srgbClr val="7F7F7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538387" y="1450863"/>
            <a:ext cx="7273056" cy="46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533400" indent="-520700"/>
            <a:r>
              <a:rPr lang="it-IT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CONTESTO DI RIFERIMENTO </a:t>
            </a:r>
          </a:p>
          <a:p>
            <a:pPr marL="533400" indent="-520700"/>
            <a:endParaRPr lang="it-IT" sz="1600" dirty="0">
              <a:solidFill>
                <a:schemeClr val="bg1"/>
              </a:solidFill>
            </a:endParaRPr>
          </a:p>
          <a:p>
            <a:pPr marL="454025" indent="-441325">
              <a:buFontTx/>
              <a:buChar char="-"/>
            </a:pPr>
            <a:r>
              <a:rPr lang="it-IT" sz="2400" dirty="0">
                <a:solidFill>
                  <a:schemeClr val="bg1"/>
                </a:solidFill>
              </a:rPr>
              <a:t>Il Mise ha attuato un processo di </a:t>
            </a:r>
            <a:r>
              <a:rPr lang="it-IT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semplificazione degli incentivi </a:t>
            </a:r>
            <a:r>
              <a:rPr lang="it-IT" sz="2400" dirty="0">
                <a:solidFill>
                  <a:schemeClr val="bg1"/>
                </a:solidFill>
              </a:rPr>
              <a:t>eliminando quelli a bando e rendendoli automatici </a:t>
            </a:r>
            <a:r>
              <a:rPr lang="it-IT" sz="2400" dirty="0" smtClean="0">
                <a:solidFill>
                  <a:schemeClr val="bg1"/>
                </a:solidFill>
              </a:rPr>
              <a:t>e, quindi, </a:t>
            </a:r>
            <a:r>
              <a:rPr lang="it-IT" sz="2400" dirty="0">
                <a:solidFill>
                  <a:schemeClr val="bg1"/>
                </a:solidFill>
              </a:rPr>
              <a:t>direttamente attivabili </a:t>
            </a:r>
            <a:r>
              <a:rPr lang="it-IT" sz="2400" dirty="0" smtClean="0">
                <a:solidFill>
                  <a:schemeClr val="bg1"/>
                </a:solidFill>
              </a:rPr>
              <a:t>(Industria </a:t>
            </a:r>
            <a:r>
              <a:rPr lang="it-IT" sz="2400" dirty="0">
                <a:solidFill>
                  <a:schemeClr val="bg1"/>
                </a:solidFill>
              </a:rPr>
              <a:t>4.0)</a:t>
            </a:r>
          </a:p>
          <a:p>
            <a:pPr marL="454025" indent="-441325">
              <a:buFontTx/>
              <a:buChar char="-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454025" indent="-441325">
              <a:buFontTx/>
              <a:buChar char="-"/>
            </a:pPr>
            <a:r>
              <a:rPr lang="it-IT" sz="2400" dirty="0">
                <a:solidFill>
                  <a:schemeClr val="bg1"/>
                </a:solidFill>
              </a:rPr>
              <a:t>Lo strumento dei Contratto di sviluppo rimane fondamentale per </a:t>
            </a:r>
            <a:r>
              <a:rPr lang="it-IT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stimolare gli investimenti produttivi strategici ed innovativi di grandi </a:t>
            </a:r>
            <a:r>
              <a:rPr lang="it-IT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dimensioni</a:t>
            </a:r>
            <a:endParaRPr lang="it-IT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2" name="Immagin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86" y="252293"/>
            <a:ext cx="676997" cy="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648" y="188641"/>
            <a:ext cx="1169349" cy="4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1295128" y="1124744"/>
            <a:ext cx="7848872" cy="5256584"/>
          </a:xfrm>
          <a:prstGeom prst="rect">
            <a:avLst/>
          </a:prstGeom>
          <a:solidFill>
            <a:srgbClr val="7F7F7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538387" y="1450863"/>
            <a:ext cx="7273056" cy="46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indent="12700"/>
            <a:r>
              <a:rPr lang="it-IT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IL NUOVO CONTRATTO DI </a:t>
            </a:r>
            <a:r>
              <a:rPr lang="it-IT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SVILUPPO</a:t>
            </a:r>
            <a:br>
              <a:rPr lang="it-IT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it-IT" sz="1800" dirty="0">
                <a:solidFill>
                  <a:schemeClr val="bg1"/>
                </a:solidFill>
              </a:rPr>
              <a:t>Per aumentarne efficacia e impatto, a novembre 2016, Contratti di sviluppo sono stati rivisti, semplificati e resi ancora più operativi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533400" indent="-520700"/>
            <a:endParaRPr lang="it-IT" sz="1600" dirty="0">
              <a:solidFill>
                <a:schemeClr val="bg1"/>
              </a:solidFill>
            </a:endParaRPr>
          </a:p>
          <a:p>
            <a:pPr marL="454025" indent="-441325">
              <a:buFontTx/>
              <a:buChar char="-"/>
            </a:pPr>
            <a:r>
              <a:rPr lang="it-IT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Ridotti </a:t>
            </a:r>
            <a:r>
              <a:rPr lang="it-IT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 tempi </a:t>
            </a:r>
            <a:r>
              <a:rPr lang="it-IT" sz="2400" dirty="0">
                <a:solidFill>
                  <a:schemeClr val="bg1"/>
                </a:solidFill>
              </a:rPr>
              <a:t>di istruttoria e di </a:t>
            </a:r>
            <a:r>
              <a:rPr lang="it-IT" sz="2400" dirty="0" smtClean="0">
                <a:solidFill>
                  <a:schemeClr val="bg1"/>
                </a:solidFill>
              </a:rPr>
              <a:t>approvazione</a:t>
            </a:r>
          </a:p>
          <a:p>
            <a:pPr marL="454025" indent="-441325">
              <a:buFontTx/>
              <a:buChar char="-"/>
            </a:pPr>
            <a:endParaRPr lang="it-IT" dirty="0" smtClean="0">
              <a:solidFill>
                <a:schemeClr val="bg1"/>
              </a:solidFill>
            </a:endParaRPr>
          </a:p>
          <a:p>
            <a:pPr marL="454025" indent="-441325">
              <a:buFontTx/>
              <a:buChar char="-"/>
            </a:pPr>
            <a:r>
              <a:rPr lang="it-IT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Corsia </a:t>
            </a:r>
            <a:r>
              <a:rPr lang="it-IT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semplificata </a:t>
            </a:r>
            <a:r>
              <a:rPr lang="it-IT" sz="2400" dirty="0">
                <a:solidFill>
                  <a:schemeClr val="bg1"/>
                </a:solidFill>
              </a:rPr>
              <a:t>(</a:t>
            </a:r>
            <a:r>
              <a:rPr lang="it-IT" sz="2400" i="1" dirty="0">
                <a:solidFill>
                  <a:schemeClr val="bg1"/>
                </a:solidFill>
              </a:rPr>
              <a:t>fast </a:t>
            </a:r>
            <a:r>
              <a:rPr lang="it-IT" sz="2400" i="1" dirty="0" err="1">
                <a:solidFill>
                  <a:schemeClr val="bg1"/>
                </a:solidFill>
              </a:rPr>
              <a:t>track</a:t>
            </a:r>
            <a:r>
              <a:rPr lang="it-IT" sz="2400" dirty="0">
                <a:solidFill>
                  <a:schemeClr val="bg1"/>
                </a:solidFill>
              </a:rPr>
              <a:t>) </a:t>
            </a:r>
            <a:r>
              <a:rPr lang="it-IT" dirty="0">
                <a:solidFill>
                  <a:schemeClr val="bg1"/>
                </a:solidFill>
              </a:rPr>
              <a:t>per i </a:t>
            </a:r>
            <a:r>
              <a:rPr lang="it-IT" dirty="0" smtClean="0">
                <a:solidFill>
                  <a:schemeClr val="bg1"/>
                </a:solidFill>
              </a:rPr>
              <a:t>progetti che</a:t>
            </a:r>
            <a:r>
              <a:rPr lang="it-IT" sz="2400" dirty="0" smtClean="0">
                <a:solidFill>
                  <a:schemeClr val="bg1"/>
                </a:solidFill>
              </a:rPr>
              <a:t>:</a:t>
            </a:r>
            <a:endParaRPr lang="it-IT" sz="2400" dirty="0">
              <a:solidFill>
                <a:schemeClr val="bg1"/>
              </a:solidFill>
            </a:endParaRPr>
          </a:p>
          <a:p>
            <a:pPr marL="720725" lvl="1" indent="-273050">
              <a:spcBef>
                <a:spcPts val="600"/>
              </a:spcBef>
              <a:buFont typeface="Arial" charset="0"/>
              <a:buChar char="•"/>
            </a:pPr>
            <a:r>
              <a:rPr lang="it-IT" sz="1800" dirty="0" smtClean="0">
                <a:solidFill>
                  <a:schemeClr val="bg1"/>
                </a:solidFill>
              </a:rPr>
              <a:t>Rivestono </a:t>
            </a:r>
            <a:r>
              <a:rPr lang="it-IT" sz="1800" dirty="0">
                <a:solidFill>
                  <a:schemeClr val="bg1"/>
                </a:solidFill>
              </a:rPr>
              <a:t>una </a:t>
            </a:r>
            <a:r>
              <a:rPr lang="it-IT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particolare rilevanza strategica </a:t>
            </a:r>
            <a:r>
              <a:rPr lang="it-IT" sz="1800" dirty="0" smtClean="0">
                <a:solidFill>
                  <a:schemeClr val="bg1"/>
                </a:solidFill>
              </a:rPr>
              <a:t>e </a:t>
            </a:r>
            <a:r>
              <a:rPr lang="it-IT" sz="1800" dirty="0">
                <a:solidFill>
                  <a:schemeClr val="bg1"/>
                </a:solidFill>
              </a:rPr>
              <a:t>che hanno </a:t>
            </a:r>
            <a:r>
              <a:rPr lang="it-IT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investimenti pari o superiori a </a:t>
            </a:r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50</a:t>
            </a:r>
            <a:r>
              <a:rPr lang="it-IT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Mln € </a:t>
            </a:r>
            <a:r>
              <a:rPr lang="it-IT" sz="1800" dirty="0">
                <a:solidFill>
                  <a:schemeClr val="bg1"/>
                </a:solidFill>
              </a:rPr>
              <a:t>(ovvero 20 </a:t>
            </a:r>
            <a:r>
              <a:rPr lang="it-IT" sz="1800" dirty="0" smtClean="0">
                <a:solidFill>
                  <a:schemeClr val="bg1"/>
                </a:solidFill>
              </a:rPr>
              <a:t>Mln € se </a:t>
            </a:r>
            <a:r>
              <a:rPr lang="it-IT" sz="1800" dirty="0">
                <a:solidFill>
                  <a:schemeClr val="bg1"/>
                </a:solidFill>
              </a:rPr>
              <a:t>relativi al </a:t>
            </a:r>
            <a:r>
              <a:rPr lang="it-IT" sz="1800" dirty="0" smtClean="0">
                <a:solidFill>
                  <a:schemeClr val="bg1"/>
                </a:solidFill>
              </a:rPr>
              <a:t>settore della </a:t>
            </a:r>
            <a:r>
              <a:rPr lang="it-IT" sz="1800" dirty="0">
                <a:solidFill>
                  <a:schemeClr val="bg1"/>
                </a:solidFill>
              </a:rPr>
              <a:t>trasformazione e commercializzazione dei prodotti </a:t>
            </a:r>
            <a:r>
              <a:rPr lang="it-IT" sz="1800" dirty="0" smtClean="0">
                <a:solidFill>
                  <a:schemeClr val="bg1"/>
                </a:solidFill>
              </a:rPr>
              <a:t>agricoli)</a:t>
            </a:r>
          </a:p>
          <a:p>
            <a:pPr marL="720725" lvl="1" indent="-273050">
              <a:spcBef>
                <a:spcPts val="600"/>
              </a:spcBef>
              <a:buFont typeface="Arial" charset="0"/>
              <a:buChar char="•"/>
            </a:pPr>
            <a:r>
              <a:rPr lang="it-IT" sz="1800" dirty="0" smtClean="0">
                <a:solidFill>
                  <a:schemeClr val="bg1"/>
                </a:solidFill>
              </a:rPr>
              <a:t>Rientrano </a:t>
            </a:r>
            <a:r>
              <a:rPr lang="it-IT" sz="1800" dirty="0">
                <a:solidFill>
                  <a:schemeClr val="bg1"/>
                </a:solidFill>
              </a:rPr>
              <a:t>nel </a:t>
            </a:r>
            <a:r>
              <a:rPr lang="it-IT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piano Industria </a:t>
            </a:r>
            <a:r>
              <a:rPr lang="it-IT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4.0</a:t>
            </a:r>
          </a:p>
          <a:p>
            <a:pPr marL="720725" lvl="1" indent="-273050">
              <a:spcBef>
                <a:spcPts val="600"/>
              </a:spcBef>
              <a:buFont typeface="Arial" charset="0"/>
              <a:buChar char="•"/>
            </a:pPr>
            <a:r>
              <a:rPr lang="it-IT" sz="1800" dirty="0" smtClean="0">
                <a:solidFill>
                  <a:schemeClr val="bg1"/>
                </a:solidFill>
              </a:rPr>
              <a:t>Prevedono </a:t>
            </a:r>
            <a:r>
              <a:rPr lang="it-IT" sz="1800" dirty="0">
                <a:solidFill>
                  <a:schemeClr val="bg1"/>
                </a:solidFill>
              </a:rPr>
              <a:t>un </a:t>
            </a:r>
            <a:r>
              <a:rPr lang="it-IT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rilevante incremento </a:t>
            </a:r>
            <a:r>
              <a:rPr lang="it-IT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occupazionale</a:t>
            </a:r>
          </a:p>
          <a:p>
            <a:pPr marL="720725" lvl="1" indent="-273050">
              <a:spcBef>
                <a:spcPts val="600"/>
              </a:spcBef>
              <a:buFont typeface="Arial" charset="0"/>
              <a:buChar char="•"/>
            </a:pPr>
            <a:r>
              <a:rPr lang="it-IT" sz="1800" dirty="0" smtClean="0">
                <a:solidFill>
                  <a:schemeClr val="bg1"/>
                </a:solidFill>
              </a:rPr>
              <a:t>Favoriscono l’attrazione di </a:t>
            </a:r>
            <a:r>
              <a:rPr lang="it-IT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investimenti diretti esteri </a:t>
            </a:r>
            <a:endParaRPr lang="it-IT" sz="1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2" name="Immagin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86" y="252293"/>
            <a:ext cx="676997" cy="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648" y="188641"/>
            <a:ext cx="1169349" cy="4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1295128" y="1124744"/>
            <a:ext cx="7848872" cy="5256584"/>
          </a:xfrm>
          <a:prstGeom prst="rect">
            <a:avLst/>
          </a:prstGeom>
          <a:solidFill>
            <a:srgbClr val="7F7F7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538386" y="1450863"/>
            <a:ext cx="7605613" cy="46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533400" indent="-520700"/>
            <a:r>
              <a:rPr lang="it-IT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IL NUOVO CONTRATTO DI </a:t>
            </a:r>
            <a:r>
              <a:rPr lang="it-IT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SVILUPPO: I RISULTATI</a:t>
            </a:r>
            <a:endParaRPr lang="it-IT" sz="1600" cap="al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4025" indent="-441325"/>
            <a:endParaRPr lang="it-IT" sz="1600" dirty="0" smtClean="0">
              <a:solidFill>
                <a:schemeClr val="bg1"/>
              </a:solidFill>
            </a:endParaRPr>
          </a:p>
        </p:txBody>
      </p:sp>
      <p:pic>
        <p:nvPicPr>
          <p:cNvPr id="32" name="Immagin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86" y="252293"/>
            <a:ext cx="676997" cy="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648" y="188641"/>
            <a:ext cx="1169349" cy="456046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00166" y="2923568"/>
            <a:ext cx="5646738" cy="346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panose="020F050202020403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06553" y="2942618"/>
            <a:ext cx="690895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N.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</a:rPr>
              <a:t>CdS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979741" y="2942618"/>
            <a:ext cx="1327223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Investimenti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35566" y="2942618"/>
            <a:ext cx="1352934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Agevolazioni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22178" y="3317268"/>
            <a:ext cx="9618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Anno 2016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6103" y="3279168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23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22644" y="3279168"/>
            <a:ext cx="38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960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13041" y="3279168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      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27391" y="3279168"/>
            <a:ext cx="577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464194" y="3279168"/>
            <a:ext cx="38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492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19653" y="3279168"/>
            <a:ext cx="6347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         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449891" y="3279168"/>
            <a:ext cx="577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22178" y="3652231"/>
            <a:ext cx="10708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Anno 2017*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16103" y="3614131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16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22644" y="3614131"/>
            <a:ext cx="38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469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713041" y="3614131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 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27391" y="3614131"/>
            <a:ext cx="577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64194" y="3614131"/>
            <a:ext cx="38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230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19653" y="3614131"/>
            <a:ext cx="6347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        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49891" y="3614131"/>
            <a:ext cx="577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612653" y="3998306"/>
            <a:ext cx="10740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* dati al 26 luglio</a:t>
            </a:r>
            <a:endPara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3362011" y="2567968"/>
            <a:ext cx="51362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Contratti di Sviluppo approvati 2016/2017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3300166" y="2548918"/>
            <a:ext cx="0" cy="1392238"/>
          </a:xfrm>
          <a:prstGeom prst="line">
            <a:avLst/>
          </a:prstGeom>
          <a:noFill/>
          <a:ln w="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3300166" y="2548918"/>
            <a:ext cx="9525" cy="1392238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8937378" y="2558443"/>
            <a:ext cx="0" cy="1382713"/>
          </a:xfrm>
          <a:prstGeom prst="line">
            <a:avLst/>
          </a:prstGeom>
          <a:noFill/>
          <a:ln w="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8937378" y="2558443"/>
            <a:ext cx="9525" cy="1382713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4587628" y="2933093"/>
            <a:ext cx="9525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6695828" y="2933093"/>
            <a:ext cx="0" cy="1008063"/>
          </a:xfrm>
          <a:prstGeom prst="line">
            <a:avLst/>
          </a:prstGeom>
          <a:noFill/>
          <a:ln w="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6695828" y="2933093"/>
            <a:ext cx="9525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1584078" y="3260118"/>
            <a:ext cx="9525" cy="681038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3309691" y="2548918"/>
            <a:ext cx="5637213" cy="0"/>
          </a:xfrm>
          <a:prstGeom prst="line">
            <a:avLst/>
          </a:prstGeom>
          <a:noFill/>
          <a:ln w="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3309691" y="2548918"/>
            <a:ext cx="5637213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3309691" y="2923568"/>
            <a:ext cx="56372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3309691" y="2923568"/>
            <a:ext cx="5637213" cy="95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1593603" y="3260118"/>
            <a:ext cx="73533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1593603" y="3595081"/>
            <a:ext cx="7353300" cy="9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1593603" y="3931631"/>
            <a:ext cx="73533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1538387" y="4366776"/>
            <a:ext cx="745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partire dal 2017 con il nuovo contratto di sviluppo c'è stata una forte accelerazione degli investimenti approvati e dei loro effetti sui territori (16 Contratti di Sviluppo negli ultimi 6 mesi).</a:t>
            </a:r>
          </a:p>
          <a:p>
            <a:pPr algn="just"/>
            <a:endParaRPr lang="it-IT" sz="20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Gli accordi di programma con Calabria e Campania produrranno ulteriori effetti moltiplicatori.</a:t>
            </a:r>
            <a:endParaRPr lang="it-IT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1295128" y="1124744"/>
            <a:ext cx="7848872" cy="5256584"/>
          </a:xfrm>
          <a:prstGeom prst="rect">
            <a:avLst/>
          </a:prstGeom>
          <a:solidFill>
            <a:srgbClr val="7F7F7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538387" y="1450863"/>
            <a:ext cx="7273056" cy="46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sz="2400" cap="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Gli Accordi </a:t>
            </a:r>
            <a:r>
              <a:rPr lang="it-IT" sz="2400" cap="al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 </a:t>
            </a:r>
            <a:r>
              <a:rPr lang="it-IT" sz="2400" cap="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programma QUADRO Campania - Calabria</a:t>
            </a:r>
            <a:endParaRPr lang="it-IT" sz="1600" cap="al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it-IT" sz="1600" dirty="0" smtClean="0">
              <a:solidFill>
                <a:schemeClr val="bg1"/>
              </a:solidFill>
            </a:endParaRPr>
          </a:p>
        </p:txBody>
      </p:sp>
      <p:pic>
        <p:nvPicPr>
          <p:cNvPr id="32" name="Immagin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86" y="252293"/>
            <a:ext cx="676997" cy="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648" y="188641"/>
            <a:ext cx="1169349" cy="456046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1674406" y="2260530"/>
            <a:ext cx="285859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chemeClr val="bg1"/>
                </a:solidFill>
              </a:rPr>
              <a:t>Dati in Mln €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 bwMode="auto">
          <a:xfrm>
            <a:off x="6325139" y="2372987"/>
            <a:ext cx="7318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21" name="Grafico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63605"/>
              </p:ext>
            </p:extLst>
          </p:nvPr>
        </p:nvGraphicFramePr>
        <p:xfrm>
          <a:off x="2170570" y="1881554"/>
          <a:ext cx="6854266" cy="397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CasellaDiTesto 39"/>
          <p:cNvSpPr txBox="1"/>
          <p:nvPr/>
        </p:nvSpPr>
        <p:spPr>
          <a:xfrm>
            <a:off x="3051482" y="5583552"/>
            <a:ext cx="721351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it-IT" sz="1600" dirty="0" smtClean="0">
                <a:solidFill>
                  <a:schemeClr val="bg1"/>
                </a:solidFill>
              </a:rPr>
              <a:t>Calabria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629575" y="5184734"/>
            <a:ext cx="65562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</a:rPr>
              <a:t>pubblici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5131852" y="5583552"/>
            <a:ext cx="827150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it-IT" sz="1600" dirty="0" smtClean="0">
                <a:solidFill>
                  <a:schemeClr val="bg1"/>
                </a:solidFill>
              </a:rPr>
              <a:t>Campania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6969606" y="5568970"/>
            <a:ext cx="1697580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it-IT" sz="1600" dirty="0" smtClean="0">
                <a:solidFill>
                  <a:schemeClr val="bg1"/>
                </a:solidFill>
              </a:rPr>
              <a:t>Totale investimenti</a:t>
            </a:r>
          </a:p>
          <a:p>
            <a:pPr algn="ctr">
              <a:defRPr/>
            </a:pPr>
            <a:r>
              <a:rPr lang="it-IT" sz="1600" dirty="0" smtClean="0">
                <a:solidFill>
                  <a:schemeClr val="bg1"/>
                </a:solidFill>
              </a:rPr>
              <a:t>Pubblici e Privati </a:t>
            </a:r>
          </a:p>
          <a:p>
            <a:pPr algn="ctr">
              <a:defRPr/>
            </a:pPr>
            <a:r>
              <a:rPr lang="it-IT" sz="1600" dirty="0" smtClean="0">
                <a:solidFill>
                  <a:schemeClr val="bg1"/>
                </a:solidFill>
              </a:rPr>
              <a:t>Campania e Calabria</a:t>
            </a:r>
            <a:endParaRPr lang="it-IT" sz="1600" dirty="0">
              <a:solidFill>
                <a:schemeClr val="bg1"/>
              </a:solidFill>
            </a:endParaRPr>
          </a:p>
        </p:txBody>
      </p:sp>
      <p:cxnSp>
        <p:nvCxnSpPr>
          <p:cNvPr id="44" name="Connettore 1 43"/>
          <p:cNvCxnSpPr/>
          <p:nvPr/>
        </p:nvCxnSpPr>
        <p:spPr bwMode="auto">
          <a:xfrm>
            <a:off x="4067119" y="4515795"/>
            <a:ext cx="7954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45" name="CasellaDiTesto 44"/>
          <p:cNvSpPr txBox="1"/>
          <p:nvPr/>
        </p:nvSpPr>
        <p:spPr>
          <a:xfrm>
            <a:off x="1629575" y="4573172"/>
            <a:ext cx="527260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</a:rPr>
              <a:t>privati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567164" y="4080729"/>
            <a:ext cx="1029128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</a:rPr>
              <a:t>Investimenti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20696" y="4660360"/>
            <a:ext cx="31258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it-IT" sz="1600" dirty="0" smtClean="0"/>
              <a:t>135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427567" y="2717260"/>
            <a:ext cx="31258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it-IT" sz="1600" dirty="0" smtClean="0"/>
              <a:t>275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31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1295128" y="1124744"/>
            <a:ext cx="7848872" cy="5256584"/>
          </a:xfrm>
          <a:prstGeom prst="rect">
            <a:avLst/>
          </a:prstGeom>
          <a:solidFill>
            <a:srgbClr val="7F7F7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538387" y="1450863"/>
            <a:ext cx="7273056" cy="46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sz="2400" cap="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L’Accordo </a:t>
            </a:r>
            <a:r>
              <a:rPr lang="it-IT" sz="2400" cap="al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 </a:t>
            </a:r>
            <a:r>
              <a:rPr lang="it-IT" sz="2400" cap="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programma QUADRO</a:t>
            </a:r>
            <a:endParaRPr lang="it-IT" sz="1600" cap="al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L’Accordo di programma favorisce l’attrazione di nuove iniziative imprenditoriali e il consolidamento di quelle già esistenti attraverso il cofinanziamento dei Contratti di Sviluppo.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38387" y="2996952"/>
            <a:ext cx="727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L’Accordo di programma quadro per la </a:t>
            </a:r>
            <a:r>
              <a:rPr lang="it-IT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Campania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just"/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 </a:t>
            </a:r>
            <a:r>
              <a:rPr 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una dotazione finanziaria pari a </a:t>
            </a:r>
            <a:r>
              <a:rPr lang="it-IT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325</a:t>
            </a:r>
            <a:r>
              <a:rPr lang="it-IT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M</a:t>
            </a:r>
            <a:r>
              <a:rPr lang="it-IT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ln €</a:t>
            </a:r>
            <a:endParaRPr lang="it-IT" dirty="0"/>
          </a:p>
          <a:p>
            <a:pPr algn="just"/>
            <a:endParaRPr lang="it-IT" sz="16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583036" y="4248891"/>
            <a:ext cx="72730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L’Accordo di programma quadro </a:t>
            </a:r>
            <a:r>
              <a:rPr lang="it-IT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Calabria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just"/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 </a:t>
            </a:r>
            <a:r>
              <a:rPr 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una dotazione finanziaria pari a </a:t>
            </a:r>
            <a:r>
              <a:rPr lang="it-IT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145 </a:t>
            </a:r>
            <a:r>
              <a:rPr lang="it-IT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Mln €</a:t>
            </a:r>
            <a:endParaRPr lang="it-IT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it-IT" dirty="0"/>
          </a:p>
        </p:txBody>
      </p:sp>
      <p:pic>
        <p:nvPicPr>
          <p:cNvPr id="32" name="Immagin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86" y="252293"/>
            <a:ext cx="676997" cy="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648" y="188641"/>
            <a:ext cx="1169349" cy="4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1116013" y="1988840"/>
            <a:ext cx="6811962" cy="41052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 algn="just"/>
            <a:endParaRPr lang="it-IT" sz="12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 algn="just"/>
            <a:endParaRPr lang="it-IT" sz="1200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79D54-CFA2-42B9-97DF-C8CC0C6E9E9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13" name="Immagin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86" y="252293"/>
            <a:ext cx="676997" cy="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648" y="188641"/>
            <a:ext cx="1169349" cy="456046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295128" y="1124744"/>
            <a:ext cx="7848872" cy="5256584"/>
          </a:xfrm>
          <a:prstGeom prst="rect">
            <a:avLst/>
          </a:prstGeom>
          <a:solidFill>
            <a:srgbClr val="7F7F7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75656" y="2258174"/>
            <a:ext cx="7183965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it-IT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r>
              <a:rPr lang="it-IT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Contratti di </a:t>
            </a:r>
            <a:r>
              <a:rPr lang="it-IT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Sviluppo </a:t>
            </a:r>
          </a:p>
          <a:p>
            <a:pPr algn="just">
              <a:spcAft>
                <a:spcPts val="1000"/>
              </a:spcAft>
            </a:pP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~</a:t>
            </a:r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600</a:t>
            </a:r>
            <a:r>
              <a:rPr lang="it-IT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Mln </a:t>
            </a:r>
            <a:r>
              <a:rPr lang="it-IT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€ 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 investimenti complessivi 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attivabili</a:t>
            </a:r>
            <a:endParaRPr lang="it-IT" sz="16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spcAft>
                <a:spcPts val="1000"/>
              </a:spcAft>
            </a:pPr>
            <a:r>
              <a:rPr lang="it-IT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Nei settori </a:t>
            </a:r>
            <a:r>
              <a:rPr lang="it-IT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automotive</a:t>
            </a:r>
            <a:r>
              <a:rPr lang="it-IT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autotrasporto e </a:t>
            </a:r>
            <a:r>
              <a:rPr lang="it-IT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cantieristica, legno e carta, </a:t>
            </a:r>
            <a:r>
              <a:rPr lang="it-IT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agroalimentare e agroindustria, ICT e </a:t>
            </a:r>
            <a:r>
              <a:rPr lang="it-IT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turismo.</a:t>
            </a:r>
          </a:p>
          <a:p>
            <a:pPr marL="285750" indent="-285750" algn="just">
              <a:spcAft>
                <a:spcPts val="1000"/>
              </a:spcAft>
              <a:buFont typeface="Arial" charset="0"/>
              <a:buChar char="•"/>
            </a:pPr>
            <a:r>
              <a:rPr lang="it-IT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r>
              <a:rPr 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iniziative relative a domande già presentate 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che favoriscono lo sviluppo di filiere produttive di eccellenza;</a:t>
            </a:r>
            <a:endParaRPr lang="it-IT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just">
              <a:spcAft>
                <a:spcPts val="1000"/>
              </a:spcAft>
              <a:buFont typeface="Arial" charset="0"/>
              <a:buChar char="•"/>
            </a:pPr>
            <a:r>
              <a:rPr lang="it-IT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it-IT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iniziative relative a nuove domande, ritenute di particolare 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strategicità (Industria 4.0, investimenti esteri, impatti occupazionali rilevanti), </a:t>
            </a:r>
            <a:r>
              <a:rPr 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che prevedono Accordi di Programma e/o Accordi di 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Sviluppo.</a:t>
            </a:r>
            <a:endParaRPr lang="it-IT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475656" y="1279361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Contratti </a:t>
            </a:r>
            <a:r>
              <a:rPr lang="it-IT" sz="2400" cap="all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di Sviluppo </a:t>
            </a:r>
            <a:r>
              <a:rPr lang="it-IT" sz="2400" cap="all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finanziabili </a:t>
            </a:r>
          </a:p>
          <a:p>
            <a:r>
              <a:rPr lang="it-IT" sz="2400" cap="all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in Campania</a:t>
            </a:r>
            <a:endParaRPr lang="it-IT" sz="2400" cap="all" dirty="0">
              <a:solidFill>
                <a:schemeClr val="accent3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95128" y="1124743"/>
            <a:ext cx="7848872" cy="5287965"/>
          </a:xfrm>
          <a:prstGeom prst="rect">
            <a:avLst/>
          </a:prstGeom>
          <a:solidFill>
            <a:srgbClr val="7F7F7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295128" y="125428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  Contratti </a:t>
            </a:r>
            <a:r>
              <a:rPr lang="it-IT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di sviluppo finanziati in Campania – dati di sintesi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04330" y="1849243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 30 giugno 2017 i contratti di sviluppo finanziati sono </a:t>
            </a:r>
            <a:r>
              <a:rPr lang="it-IT" sz="1600" b="1" dirty="0" smtClean="0">
                <a:solidFill>
                  <a:srgbClr val="BAF5AF"/>
                </a:solidFill>
                <a:latin typeface="Arial" charset="0"/>
                <a:ea typeface="Arial" charset="0"/>
                <a:cs typeface="Arial" charset="0"/>
              </a:rPr>
              <a:t>41*</a:t>
            </a:r>
            <a:r>
              <a:rPr lang="it-IT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it-IT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Gli </a:t>
            </a:r>
            <a:r>
              <a:rPr lang="it-IT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investimenti previsti 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sono pari a </a:t>
            </a:r>
            <a:r>
              <a:rPr lang="it-IT" sz="1600" b="1" dirty="0" smtClean="0">
                <a:solidFill>
                  <a:srgbClr val="BAF5AF"/>
                </a:solidFill>
                <a:latin typeface="Arial" charset="0"/>
                <a:ea typeface="Arial" charset="0"/>
                <a:cs typeface="Arial" charset="0"/>
              </a:rPr>
              <a:t>1.290 Mln €</a:t>
            </a:r>
            <a:r>
              <a:rPr lang="it-IT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it-IT" alt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 </a:t>
            </a:r>
            <a:r>
              <a:rPr lang="it-IT" alt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 iniziative finanziate importanti gruppi multinazionali: </a:t>
            </a:r>
            <a:r>
              <a:rPr lang="it-IT" altLang="it-IT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Rolls</a:t>
            </a:r>
            <a:r>
              <a:rPr lang="it-IT" alt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altLang="it-IT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Royce</a:t>
            </a:r>
            <a:r>
              <a:rPr lang="it-IT" alt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Unilever, </a:t>
            </a:r>
            <a:r>
              <a:rPr lang="it-IT" alt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Ferrarelle, Nestlé, GE Avio, Denso, La Doria.</a:t>
            </a:r>
            <a:endParaRPr lang="it-IT" altLang="it-IT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it-IT" sz="16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 </a:t>
            </a:r>
            <a:r>
              <a:rPr lang="it-IT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agevolazioni concesse 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sono pari a </a:t>
            </a:r>
            <a:r>
              <a:rPr lang="it-IT" sz="1600" b="1" dirty="0" smtClean="0">
                <a:solidFill>
                  <a:srgbClr val="BAF5AF"/>
                </a:solidFill>
                <a:latin typeface="Arial" charset="0"/>
                <a:ea typeface="Arial" charset="0"/>
                <a:cs typeface="Arial" charset="0"/>
              </a:rPr>
              <a:t>689 Mln </a:t>
            </a:r>
            <a:r>
              <a:rPr lang="it-IT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€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just"/>
            <a:endParaRPr lang="it-IT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L’</a:t>
            </a:r>
            <a:r>
              <a:rPr lang="it-IT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occupazione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salvaguardata e/o creata è pari a quasi </a:t>
            </a:r>
            <a:r>
              <a:rPr lang="it-IT" sz="1600" b="1" dirty="0" smtClean="0">
                <a:solidFill>
                  <a:srgbClr val="BAF5AF"/>
                </a:solidFill>
                <a:latin typeface="Arial" charset="0"/>
                <a:ea typeface="Arial" charset="0"/>
                <a:cs typeface="Arial" charset="0"/>
              </a:rPr>
              <a:t>20.000 addett</a:t>
            </a:r>
            <a:r>
              <a:rPr lang="it-IT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it-IT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84B5D-49D9-404F-A01E-CDE588A52919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5" y="1769430"/>
            <a:ext cx="3808584" cy="361880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635333" y="595104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i="1" dirty="0" smtClean="0">
                <a:solidFill>
                  <a:schemeClr val="bg1"/>
                </a:solidFill>
              </a:rPr>
              <a:t>* Ulteriori 5 CDS prevedono </a:t>
            </a:r>
            <a:r>
              <a:rPr lang="it-IT" sz="1200" b="1" i="1" dirty="0" smtClean="0">
                <a:solidFill>
                  <a:schemeClr val="bg1"/>
                </a:solidFill>
              </a:rPr>
              <a:t>progetti multiregionali</a:t>
            </a:r>
            <a:r>
              <a:rPr lang="it-IT" sz="1200" i="1" dirty="0" smtClean="0">
                <a:solidFill>
                  <a:schemeClr val="bg1"/>
                </a:solidFill>
              </a:rPr>
              <a:t> parte delle quali interessano la regione Campania per un totale di investimenti pari a €/MLN 217 e agevolazioni pari a €/MLN 111. </a:t>
            </a:r>
            <a:endParaRPr lang="it-IT" sz="1200" i="1" dirty="0">
              <a:solidFill>
                <a:schemeClr val="bg1"/>
              </a:solidFill>
            </a:endParaRPr>
          </a:p>
        </p:txBody>
      </p:sp>
      <p:pic>
        <p:nvPicPr>
          <p:cNvPr id="12" name="Immagin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86" y="252293"/>
            <a:ext cx="676997" cy="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648" y="188641"/>
            <a:ext cx="1169349" cy="4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1295128" y="1124744"/>
            <a:ext cx="7848872" cy="5256584"/>
          </a:xfrm>
          <a:prstGeom prst="rect">
            <a:avLst/>
          </a:prstGeom>
          <a:solidFill>
            <a:srgbClr val="7F7F7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10931553"/>
              </p:ext>
            </p:extLst>
          </p:nvPr>
        </p:nvGraphicFramePr>
        <p:xfrm>
          <a:off x="1611377" y="2996951"/>
          <a:ext cx="5905620" cy="343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84B5D-49D9-404F-A01E-CDE588A52919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1237216"/>
            <a:ext cx="698132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it-IT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Accordo di Programma Quadro </a:t>
            </a:r>
            <a:r>
              <a:rPr lang="it-IT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Campania</a:t>
            </a:r>
            <a:endParaRPr lang="it-IT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spcAft>
                <a:spcPts val="1000"/>
              </a:spcAft>
            </a:pPr>
            <a:r>
              <a:rPr 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Il finanziamento dei 15 contratti di sviluppo prevede la seguente </a:t>
            </a:r>
            <a:r>
              <a:rPr lang="it-IT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tempistica:</a:t>
            </a:r>
          </a:p>
          <a:p>
            <a:pPr algn="just">
              <a:spcAft>
                <a:spcPts val="1000"/>
              </a:spcAft>
            </a:pPr>
            <a:r>
              <a:rPr 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To= 26 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giugno 2017 </a:t>
            </a:r>
            <a:r>
              <a:rPr lang="it-IT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firma ADP</a:t>
            </a:r>
          </a:p>
          <a:p>
            <a:pPr algn="just">
              <a:spcAft>
                <a:spcPts val="1000"/>
              </a:spcAft>
            </a:pPr>
            <a:endParaRPr lang="it-IT" dirty="0"/>
          </a:p>
        </p:txBody>
      </p:sp>
      <p:pic>
        <p:nvPicPr>
          <p:cNvPr id="11" name="Immagine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86" y="252293"/>
            <a:ext cx="676997" cy="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7648" y="188641"/>
            <a:ext cx="1169349" cy="4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13923</TotalTime>
  <Words>642</Words>
  <Application>Microsoft Office PowerPoint</Application>
  <PresentationFormat>Presentazione su schermo (4:3)</PresentationFormat>
  <Paragraphs>128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INVITALIA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Calzoni Massimo</dc:creator>
  <cp:lastModifiedBy>Wanda Porrani</cp:lastModifiedBy>
  <cp:revision>1471</cp:revision>
  <cp:lastPrinted>2017-07-26T09:37:17Z</cp:lastPrinted>
  <dcterms:created xsi:type="dcterms:W3CDTF">2013-07-02T08:11:59Z</dcterms:created>
  <dcterms:modified xsi:type="dcterms:W3CDTF">2017-07-26T09:37:58Z</dcterms:modified>
</cp:coreProperties>
</file>