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02" r:id="rId4"/>
    <p:sldId id="306" r:id="rId5"/>
    <p:sldId id="329" r:id="rId6"/>
    <p:sldId id="334" r:id="rId7"/>
    <p:sldId id="336" r:id="rId8"/>
    <p:sldId id="337" r:id="rId9"/>
    <p:sldId id="340" r:id="rId10"/>
    <p:sldId id="341" r:id="rId11"/>
    <p:sldId id="342" r:id="rId12"/>
    <p:sldId id="331" r:id="rId13"/>
    <p:sldId id="344" r:id="rId14"/>
  </p:sldIdLst>
  <p:sldSz cx="9144000" cy="6858000" type="screen4x3"/>
  <p:notesSz cx="7023100" cy="93091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050"/>
    <a:srgbClr val="262626"/>
    <a:srgbClr val="FF9933"/>
    <a:srgbClr val="D52B1E"/>
    <a:srgbClr val="EA2839"/>
    <a:srgbClr val="818A8F"/>
    <a:srgbClr val="F8F8F8"/>
    <a:srgbClr val="DDDDDD"/>
    <a:srgbClr val="374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0" autoAdjust="0"/>
    <p:restoredTop sz="94780" autoAdjust="0"/>
  </p:normalViewPr>
  <p:slideViewPr>
    <p:cSldViewPr>
      <p:cViewPr varScale="1">
        <p:scale>
          <a:sx n="83" d="100"/>
          <a:sy n="83" d="100"/>
        </p:scale>
        <p:origin x="-1104" y="-90"/>
      </p:cViewPr>
      <p:guideLst>
        <p:guide orient="horz" pos="1071"/>
        <p:guide pos="1202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8E3B59E-B059-8E4D-B830-D7CCD47BBB73}" type="datetimeFigureOut">
              <a:rPr lang="it-IT"/>
              <a:pPr>
                <a:defRPr/>
              </a:pPr>
              <a:t>22/12/2016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A0D604C-50A7-CD42-80BE-76146A13E1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3854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4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4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42375"/>
            <a:ext cx="3044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C4D342-6518-4F47-95CF-8546A72FFA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582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976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831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48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233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132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406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188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819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5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079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il marchio_INVITAL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6947" b="14084"/>
          <a:stretch>
            <a:fillRect/>
          </a:stretch>
        </p:blipFill>
        <p:spPr bwMode="auto">
          <a:xfrm>
            <a:off x="1365250" y="692150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spect="1" noChangeArrowheads="1"/>
          </p:cNvSpPr>
          <p:nvPr userDrawn="1"/>
        </p:nvSpPr>
        <p:spPr bwMode="auto">
          <a:xfrm>
            <a:off x="1816100" y="1436688"/>
            <a:ext cx="25019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altLang="zh-CN" sz="900" smtClean="0">
                <a:solidFill>
                  <a:srgbClr val="818A8F"/>
                </a:solidFill>
                <a:ea typeface="SimSun" pitchFamily="2" charset="-122"/>
              </a:rPr>
              <a:t>Agenzia nazionale per l’attrazione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zh-CN" sz="900" smtClean="0">
                <a:solidFill>
                  <a:srgbClr val="818A8F"/>
                </a:solidFill>
                <a:ea typeface="SimSun" pitchFamily="2" charset="-122"/>
              </a:rPr>
              <a:t>degli investimenti e lo sviluppo d’impresa SpA</a:t>
            </a:r>
            <a:endParaRPr lang="it-IT" altLang="it-IT" sz="900" smtClean="0">
              <a:solidFill>
                <a:srgbClr val="818A8F"/>
              </a:solidFill>
            </a:endParaRPr>
          </a:p>
        </p:txBody>
      </p:sp>
      <p:sp>
        <p:nvSpPr>
          <p:cNvPr id="5" name="Freeform 20"/>
          <p:cNvSpPr>
            <a:spLocks noEditPoints="1"/>
          </p:cNvSpPr>
          <p:nvPr userDrawn="1"/>
        </p:nvSpPr>
        <p:spPr bwMode="auto">
          <a:xfrm>
            <a:off x="879475" y="2185988"/>
            <a:ext cx="15875" cy="1355725"/>
          </a:xfrm>
          <a:custGeom>
            <a:avLst/>
            <a:gdLst>
              <a:gd name="T0" fmla="*/ 0 w 10"/>
              <a:gd name="T1" fmla="*/ 2147483646 h 854"/>
              <a:gd name="T2" fmla="*/ 0 w 10"/>
              <a:gd name="T3" fmla="*/ 2147483646 h 854"/>
              <a:gd name="T4" fmla="*/ 2147483646 w 10"/>
              <a:gd name="T5" fmla="*/ 2147483646 h 854"/>
              <a:gd name="T6" fmla="*/ 2147483646 w 10"/>
              <a:gd name="T7" fmla="*/ 2147483646 h 854"/>
              <a:gd name="T8" fmla="*/ 0 w 10"/>
              <a:gd name="T9" fmla="*/ 2147483646 h 854"/>
              <a:gd name="T10" fmla="*/ 0 w 10"/>
              <a:gd name="T11" fmla="*/ 2147483646 h 854"/>
              <a:gd name="T12" fmla="*/ 0 w 10"/>
              <a:gd name="T13" fmla="*/ 2147483646 h 854"/>
              <a:gd name="T14" fmla="*/ 0 w 10"/>
              <a:gd name="T15" fmla="*/ 2147483646 h 854"/>
              <a:gd name="T16" fmla="*/ 2147483646 w 10"/>
              <a:gd name="T17" fmla="*/ 2147483646 h 854"/>
              <a:gd name="T18" fmla="*/ 2147483646 w 10"/>
              <a:gd name="T19" fmla="*/ 2147483646 h 854"/>
              <a:gd name="T20" fmla="*/ 0 w 10"/>
              <a:gd name="T21" fmla="*/ 2147483646 h 854"/>
              <a:gd name="T22" fmla="*/ 0 w 10"/>
              <a:gd name="T23" fmla="*/ 2147483646 h 854"/>
              <a:gd name="T24" fmla="*/ 0 w 10"/>
              <a:gd name="T25" fmla="*/ 2147483646 h 854"/>
              <a:gd name="T26" fmla="*/ 0 w 10"/>
              <a:gd name="T27" fmla="*/ 2147483646 h 854"/>
              <a:gd name="T28" fmla="*/ 2147483646 w 10"/>
              <a:gd name="T29" fmla="*/ 2147483646 h 854"/>
              <a:gd name="T30" fmla="*/ 2147483646 w 10"/>
              <a:gd name="T31" fmla="*/ 2147483646 h 854"/>
              <a:gd name="T32" fmla="*/ 0 w 10"/>
              <a:gd name="T33" fmla="*/ 2147483646 h 854"/>
              <a:gd name="T34" fmla="*/ 0 w 10"/>
              <a:gd name="T35" fmla="*/ 2147483646 h 854"/>
              <a:gd name="T36" fmla="*/ 0 w 10"/>
              <a:gd name="T37" fmla="*/ 2147483646 h 854"/>
              <a:gd name="T38" fmla="*/ 0 w 10"/>
              <a:gd name="T39" fmla="*/ 2147483646 h 854"/>
              <a:gd name="T40" fmla="*/ 2147483646 w 10"/>
              <a:gd name="T41" fmla="*/ 2147483646 h 854"/>
              <a:gd name="T42" fmla="*/ 2147483646 w 10"/>
              <a:gd name="T43" fmla="*/ 2147483646 h 854"/>
              <a:gd name="T44" fmla="*/ 0 w 10"/>
              <a:gd name="T45" fmla="*/ 2147483646 h 854"/>
              <a:gd name="T46" fmla="*/ 0 w 10"/>
              <a:gd name="T47" fmla="*/ 2147483646 h 854"/>
              <a:gd name="T48" fmla="*/ 0 w 10"/>
              <a:gd name="T49" fmla="*/ 2147483646 h 854"/>
              <a:gd name="T50" fmla="*/ 0 w 10"/>
              <a:gd name="T51" fmla="*/ 2147483646 h 854"/>
              <a:gd name="T52" fmla="*/ 2147483646 w 10"/>
              <a:gd name="T53" fmla="*/ 2147483646 h 854"/>
              <a:gd name="T54" fmla="*/ 2147483646 w 10"/>
              <a:gd name="T55" fmla="*/ 2147483646 h 854"/>
              <a:gd name="T56" fmla="*/ 0 w 10"/>
              <a:gd name="T57" fmla="*/ 2147483646 h 854"/>
              <a:gd name="T58" fmla="*/ 0 w 10"/>
              <a:gd name="T59" fmla="*/ 2147483646 h 854"/>
              <a:gd name="T60" fmla="*/ 0 w 10"/>
              <a:gd name="T61" fmla="*/ 2147483646 h 854"/>
              <a:gd name="T62" fmla="*/ 0 w 10"/>
              <a:gd name="T63" fmla="*/ 0 h 854"/>
              <a:gd name="T64" fmla="*/ 2147483646 w 10"/>
              <a:gd name="T65" fmla="*/ 0 h 854"/>
              <a:gd name="T66" fmla="*/ 2147483646 w 10"/>
              <a:gd name="T67" fmla="*/ 2147483646 h 854"/>
              <a:gd name="T68" fmla="*/ 0 w 10"/>
              <a:gd name="T69" fmla="*/ 2147483646 h 854"/>
              <a:gd name="T70" fmla="*/ 0 w 10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Freeform 21"/>
          <p:cNvSpPr>
            <a:spLocks noEditPoints="1"/>
          </p:cNvSpPr>
          <p:nvPr userDrawn="1"/>
        </p:nvSpPr>
        <p:spPr bwMode="auto">
          <a:xfrm>
            <a:off x="784225" y="2185988"/>
            <a:ext cx="15875" cy="1355725"/>
          </a:xfrm>
          <a:custGeom>
            <a:avLst/>
            <a:gdLst>
              <a:gd name="T0" fmla="*/ 0 w 10"/>
              <a:gd name="T1" fmla="*/ 2147483646 h 854"/>
              <a:gd name="T2" fmla="*/ 0 w 10"/>
              <a:gd name="T3" fmla="*/ 2147483646 h 854"/>
              <a:gd name="T4" fmla="*/ 2147483646 w 10"/>
              <a:gd name="T5" fmla="*/ 2147483646 h 854"/>
              <a:gd name="T6" fmla="*/ 2147483646 w 10"/>
              <a:gd name="T7" fmla="*/ 2147483646 h 854"/>
              <a:gd name="T8" fmla="*/ 0 w 10"/>
              <a:gd name="T9" fmla="*/ 2147483646 h 854"/>
              <a:gd name="T10" fmla="*/ 0 w 10"/>
              <a:gd name="T11" fmla="*/ 2147483646 h 854"/>
              <a:gd name="T12" fmla="*/ 0 w 10"/>
              <a:gd name="T13" fmla="*/ 2147483646 h 854"/>
              <a:gd name="T14" fmla="*/ 0 w 10"/>
              <a:gd name="T15" fmla="*/ 2147483646 h 854"/>
              <a:gd name="T16" fmla="*/ 2147483646 w 10"/>
              <a:gd name="T17" fmla="*/ 2147483646 h 854"/>
              <a:gd name="T18" fmla="*/ 2147483646 w 10"/>
              <a:gd name="T19" fmla="*/ 2147483646 h 854"/>
              <a:gd name="T20" fmla="*/ 0 w 10"/>
              <a:gd name="T21" fmla="*/ 2147483646 h 854"/>
              <a:gd name="T22" fmla="*/ 0 w 10"/>
              <a:gd name="T23" fmla="*/ 2147483646 h 854"/>
              <a:gd name="T24" fmla="*/ 0 w 10"/>
              <a:gd name="T25" fmla="*/ 2147483646 h 854"/>
              <a:gd name="T26" fmla="*/ 0 w 10"/>
              <a:gd name="T27" fmla="*/ 2147483646 h 854"/>
              <a:gd name="T28" fmla="*/ 2147483646 w 10"/>
              <a:gd name="T29" fmla="*/ 2147483646 h 854"/>
              <a:gd name="T30" fmla="*/ 2147483646 w 10"/>
              <a:gd name="T31" fmla="*/ 2147483646 h 854"/>
              <a:gd name="T32" fmla="*/ 0 w 10"/>
              <a:gd name="T33" fmla="*/ 2147483646 h 854"/>
              <a:gd name="T34" fmla="*/ 0 w 10"/>
              <a:gd name="T35" fmla="*/ 2147483646 h 854"/>
              <a:gd name="T36" fmla="*/ 0 w 10"/>
              <a:gd name="T37" fmla="*/ 2147483646 h 854"/>
              <a:gd name="T38" fmla="*/ 0 w 10"/>
              <a:gd name="T39" fmla="*/ 2147483646 h 854"/>
              <a:gd name="T40" fmla="*/ 2147483646 w 10"/>
              <a:gd name="T41" fmla="*/ 2147483646 h 854"/>
              <a:gd name="T42" fmla="*/ 2147483646 w 10"/>
              <a:gd name="T43" fmla="*/ 2147483646 h 854"/>
              <a:gd name="T44" fmla="*/ 0 w 10"/>
              <a:gd name="T45" fmla="*/ 2147483646 h 854"/>
              <a:gd name="T46" fmla="*/ 0 w 10"/>
              <a:gd name="T47" fmla="*/ 2147483646 h 854"/>
              <a:gd name="T48" fmla="*/ 0 w 10"/>
              <a:gd name="T49" fmla="*/ 2147483646 h 854"/>
              <a:gd name="T50" fmla="*/ 0 w 10"/>
              <a:gd name="T51" fmla="*/ 2147483646 h 854"/>
              <a:gd name="T52" fmla="*/ 2147483646 w 10"/>
              <a:gd name="T53" fmla="*/ 2147483646 h 854"/>
              <a:gd name="T54" fmla="*/ 2147483646 w 10"/>
              <a:gd name="T55" fmla="*/ 2147483646 h 854"/>
              <a:gd name="T56" fmla="*/ 0 w 10"/>
              <a:gd name="T57" fmla="*/ 2147483646 h 854"/>
              <a:gd name="T58" fmla="*/ 0 w 10"/>
              <a:gd name="T59" fmla="*/ 2147483646 h 854"/>
              <a:gd name="T60" fmla="*/ 0 w 10"/>
              <a:gd name="T61" fmla="*/ 2147483646 h 854"/>
              <a:gd name="T62" fmla="*/ 0 w 10"/>
              <a:gd name="T63" fmla="*/ 0 h 854"/>
              <a:gd name="T64" fmla="*/ 2147483646 w 10"/>
              <a:gd name="T65" fmla="*/ 0 h 854"/>
              <a:gd name="T66" fmla="*/ 2147483646 w 10"/>
              <a:gd name="T67" fmla="*/ 2147483646 h 854"/>
              <a:gd name="T68" fmla="*/ 0 w 10"/>
              <a:gd name="T69" fmla="*/ 2147483646 h 854"/>
              <a:gd name="T70" fmla="*/ 0 w 10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Freeform 22"/>
          <p:cNvSpPr>
            <a:spLocks noEditPoints="1"/>
          </p:cNvSpPr>
          <p:nvPr userDrawn="1"/>
        </p:nvSpPr>
        <p:spPr bwMode="auto">
          <a:xfrm>
            <a:off x="685800" y="1947863"/>
            <a:ext cx="15875" cy="1355725"/>
          </a:xfrm>
          <a:custGeom>
            <a:avLst/>
            <a:gdLst>
              <a:gd name="T0" fmla="*/ 0 w 10"/>
              <a:gd name="T1" fmla="*/ 2147483646 h 854"/>
              <a:gd name="T2" fmla="*/ 0 w 10"/>
              <a:gd name="T3" fmla="*/ 2147483646 h 854"/>
              <a:gd name="T4" fmla="*/ 2147483646 w 10"/>
              <a:gd name="T5" fmla="*/ 2147483646 h 854"/>
              <a:gd name="T6" fmla="*/ 2147483646 w 10"/>
              <a:gd name="T7" fmla="*/ 2147483646 h 854"/>
              <a:gd name="T8" fmla="*/ 0 w 10"/>
              <a:gd name="T9" fmla="*/ 2147483646 h 854"/>
              <a:gd name="T10" fmla="*/ 0 w 10"/>
              <a:gd name="T11" fmla="*/ 2147483646 h 854"/>
              <a:gd name="T12" fmla="*/ 0 w 10"/>
              <a:gd name="T13" fmla="*/ 2147483646 h 854"/>
              <a:gd name="T14" fmla="*/ 0 w 10"/>
              <a:gd name="T15" fmla="*/ 2147483646 h 854"/>
              <a:gd name="T16" fmla="*/ 2147483646 w 10"/>
              <a:gd name="T17" fmla="*/ 2147483646 h 854"/>
              <a:gd name="T18" fmla="*/ 2147483646 w 10"/>
              <a:gd name="T19" fmla="*/ 2147483646 h 854"/>
              <a:gd name="T20" fmla="*/ 0 w 10"/>
              <a:gd name="T21" fmla="*/ 2147483646 h 854"/>
              <a:gd name="T22" fmla="*/ 0 w 10"/>
              <a:gd name="T23" fmla="*/ 2147483646 h 854"/>
              <a:gd name="T24" fmla="*/ 0 w 10"/>
              <a:gd name="T25" fmla="*/ 2147483646 h 854"/>
              <a:gd name="T26" fmla="*/ 0 w 10"/>
              <a:gd name="T27" fmla="*/ 2147483646 h 854"/>
              <a:gd name="T28" fmla="*/ 2147483646 w 10"/>
              <a:gd name="T29" fmla="*/ 2147483646 h 854"/>
              <a:gd name="T30" fmla="*/ 2147483646 w 10"/>
              <a:gd name="T31" fmla="*/ 2147483646 h 854"/>
              <a:gd name="T32" fmla="*/ 0 w 10"/>
              <a:gd name="T33" fmla="*/ 2147483646 h 854"/>
              <a:gd name="T34" fmla="*/ 0 w 10"/>
              <a:gd name="T35" fmla="*/ 2147483646 h 854"/>
              <a:gd name="T36" fmla="*/ 0 w 10"/>
              <a:gd name="T37" fmla="*/ 2147483646 h 854"/>
              <a:gd name="T38" fmla="*/ 0 w 10"/>
              <a:gd name="T39" fmla="*/ 2147483646 h 854"/>
              <a:gd name="T40" fmla="*/ 2147483646 w 10"/>
              <a:gd name="T41" fmla="*/ 2147483646 h 854"/>
              <a:gd name="T42" fmla="*/ 2147483646 w 10"/>
              <a:gd name="T43" fmla="*/ 2147483646 h 854"/>
              <a:gd name="T44" fmla="*/ 0 w 10"/>
              <a:gd name="T45" fmla="*/ 2147483646 h 854"/>
              <a:gd name="T46" fmla="*/ 0 w 10"/>
              <a:gd name="T47" fmla="*/ 2147483646 h 854"/>
              <a:gd name="T48" fmla="*/ 0 w 10"/>
              <a:gd name="T49" fmla="*/ 2147483646 h 854"/>
              <a:gd name="T50" fmla="*/ 0 w 10"/>
              <a:gd name="T51" fmla="*/ 2147483646 h 854"/>
              <a:gd name="T52" fmla="*/ 2147483646 w 10"/>
              <a:gd name="T53" fmla="*/ 2147483646 h 854"/>
              <a:gd name="T54" fmla="*/ 2147483646 w 10"/>
              <a:gd name="T55" fmla="*/ 2147483646 h 854"/>
              <a:gd name="T56" fmla="*/ 0 w 10"/>
              <a:gd name="T57" fmla="*/ 2147483646 h 854"/>
              <a:gd name="T58" fmla="*/ 0 w 10"/>
              <a:gd name="T59" fmla="*/ 2147483646 h 854"/>
              <a:gd name="T60" fmla="*/ 0 w 10"/>
              <a:gd name="T61" fmla="*/ 2147483646 h 854"/>
              <a:gd name="T62" fmla="*/ 0 w 10"/>
              <a:gd name="T63" fmla="*/ 0 h 854"/>
              <a:gd name="T64" fmla="*/ 2147483646 w 10"/>
              <a:gd name="T65" fmla="*/ 0 h 854"/>
              <a:gd name="T66" fmla="*/ 2147483646 w 10"/>
              <a:gd name="T67" fmla="*/ 2147483646 h 854"/>
              <a:gd name="T68" fmla="*/ 0 w 10"/>
              <a:gd name="T69" fmla="*/ 2147483646 h 854"/>
              <a:gd name="T70" fmla="*/ 0 w 10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Freeform 23"/>
          <p:cNvSpPr>
            <a:spLocks noEditPoints="1"/>
          </p:cNvSpPr>
          <p:nvPr userDrawn="1"/>
        </p:nvSpPr>
        <p:spPr bwMode="auto">
          <a:xfrm>
            <a:off x="587375" y="1947863"/>
            <a:ext cx="15875" cy="1355725"/>
          </a:xfrm>
          <a:custGeom>
            <a:avLst/>
            <a:gdLst>
              <a:gd name="T0" fmla="*/ 0 w 10"/>
              <a:gd name="T1" fmla="*/ 2147483646 h 854"/>
              <a:gd name="T2" fmla="*/ 0 w 10"/>
              <a:gd name="T3" fmla="*/ 2147483646 h 854"/>
              <a:gd name="T4" fmla="*/ 2147483646 w 10"/>
              <a:gd name="T5" fmla="*/ 2147483646 h 854"/>
              <a:gd name="T6" fmla="*/ 2147483646 w 10"/>
              <a:gd name="T7" fmla="*/ 2147483646 h 854"/>
              <a:gd name="T8" fmla="*/ 0 w 10"/>
              <a:gd name="T9" fmla="*/ 2147483646 h 854"/>
              <a:gd name="T10" fmla="*/ 0 w 10"/>
              <a:gd name="T11" fmla="*/ 2147483646 h 854"/>
              <a:gd name="T12" fmla="*/ 0 w 10"/>
              <a:gd name="T13" fmla="*/ 2147483646 h 854"/>
              <a:gd name="T14" fmla="*/ 0 w 10"/>
              <a:gd name="T15" fmla="*/ 2147483646 h 854"/>
              <a:gd name="T16" fmla="*/ 2147483646 w 10"/>
              <a:gd name="T17" fmla="*/ 2147483646 h 854"/>
              <a:gd name="T18" fmla="*/ 2147483646 w 10"/>
              <a:gd name="T19" fmla="*/ 2147483646 h 854"/>
              <a:gd name="T20" fmla="*/ 0 w 10"/>
              <a:gd name="T21" fmla="*/ 2147483646 h 854"/>
              <a:gd name="T22" fmla="*/ 0 w 10"/>
              <a:gd name="T23" fmla="*/ 2147483646 h 854"/>
              <a:gd name="T24" fmla="*/ 0 w 10"/>
              <a:gd name="T25" fmla="*/ 2147483646 h 854"/>
              <a:gd name="T26" fmla="*/ 0 w 10"/>
              <a:gd name="T27" fmla="*/ 2147483646 h 854"/>
              <a:gd name="T28" fmla="*/ 2147483646 w 10"/>
              <a:gd name="T29" fmla="*/ 2147483646 h 854"/>
              <a:gd name="T30" fmla="*/ 2147483646 w 10"/>
              <a:gd name="T31" fmla="*/ 2147483646 h 854"/>
              <a:gd name="T32" fmla="*/ 0 w 10"/>
              <a:gd name="T33" fmla="*/ 2147483646 h 854"/>
              <a:gd name="T34" fmla="*/ 0 w 10"/>
              <a:gd name="T35" fmla="*/ 2147483646 h 854"/>
              <a:gd name="T36" fmla="*/ 0 w 10"/>
              <a:gd name="T37" fmla="*/ 2147483646 h 854"/>
              <a:gd name="T38" fmla="*/ 0 w 10"/>
              <a:gd name="T39" fmla="*/ 2147483646 h 854"/>
              <a:gd name="T40" fmla="*/ 2147483646 w 10"/>
              <a:gd name="T41" fmla="*/ 2147483646 h 854"/>
              <a:gd name="T42" fmla="*/ 2147483646 w 10"/>
              <a:gd name="T43" fmla="*/ 2147483646 h 854"/>
              <a:gd name="T44" fmla="*/ 0 w 10"/>
              <a:gd name="T45" fmla="*/ 2147483646 h 854"/>
              <a:gd name="T46" fmla="*/ 0 w 10"/>
              <a:gd name="T47" fmla="*/ 2147483646 h 854"/>
              <a:gd name="T48" fmla="*/ 0 w 10"/>
              <a:gd name="T49" fmla="*/ 2147483646 h 854"/>
              <a:gd name="T50" fmla="*/ 0 w 10"/>
              <a:gd name="T51" fmla="*/ 2147483646 h 854"/>
              <a:gd name="T52" fmla="*/ 2147483646 w 10"/>
              <a:gd name="T53" fmla="*/ 2147483646 h 854"/>
              <a:gd name="T54" fmla="*/ 2147483646 w 10"/>
              <a:gd name="T55" fmla="*/ 2147483646 h 854"/>
              <a:gd name="T56" fmla="*/ 0 w 10"/>
              <a:gd name="T57" fmla="*/ 2147483646 h 854"/>
              <a:gd name="T58" fmla="*/ 0 w 10"/>
              <a:gd name="T59" fmla="*/ 2147483646 h 854"/>
              <a:gd name="T60" fmla="*/ 0 w 10"/>
              <a:gd name="T61" fmla="*/ 2147483646 h 854"/>
              <a:gd name="T62" fmla="*/ 0 w 10"/>
              <a:gd name="T63" fmla="*/ 0 h 854"/>
              <a:gd name="T64" fmla="*/ 2147483646 w 10"/>
              <a:gd name="T65" fmla="*/ 0 h 854"/>
              <a:gd name="T66" fmla="*/ 2147483646 w 10"/>
              <a:gd name="T67" fmla="*/ 2147483646 h 854"/>
              <a:gd name="T68" fmla="*/ 0 w 10"/>
              <a:gd name="T69" fmla="*/ 2147483646 h 854"/>
              <a:gd name="T70" fmla="*/ 0 w 10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Freeform 24"/>
          <p:cNvSpPr>
            <a:spLocks noEditPoints="1"/>
          </p:cNvSpPr>
          <p:nvPr userDrawn="1"/>
        </p:nvSpPr>
        <p:spPr bwMode="auto">
          <a:xfrm>
            <a:off x="488950" y="1947863"/>
            <a:ext cx="15875" cy="1117600"/>
          </a:xfrm>
          <a:custGeom>
            <a:avLst/>
            <a:gdLst>
              <a:gd name="T0" fmla="*/ 0 w 10"/>
              <a:gd name="T1" fmla="*/ 2147483646 h 704"/>
              <a:gd name="T2" fmla="*/ 0 w 10"/>
              <a:gd name="T3" fmla="*/ 2147483646 h 704"/>
              <a:gd name="T4" fmla="*/ 2147483646 w 10"/>
              <a:gd name="T5" fmla="*/ 2147483646 h 704"/>
              <a:gd name="T6" fmla="*/ 2147483646 w 10"/>
              <a:gd name="T7" fmla="*/ 2147483646 h 704"/>
              <a:gd name="T8" fmla="*/ 0 w 10"/>
              <a:gd name="T9" fmla="*/ 2147483646 h 704"/>
              <a:gd name="T10" fmla="*/ 0 w 10"/>
              <a:gd name="T11" fmla="*/ 2147483646 h 704"/>
              <a:gd name="T12" fmla="*/ 0 w 10"/>
              <a:gd name="T13" fmla="*/ 2147483646 h 704"/>
              <a:gd name="T14" fmla="*/ 0 w 10"/>
              <a:gd name="T15" fmla="*/ 2147483646 h 704"/>
              <a:gd name="T16" fmla="*/ 2147483646 w 10"/>
              <a:gd name="T17" fmla="*/ 2147483646 h 704"/>
              <a:gd name="T18" fmla="*/ 2147483646 w 10"/>
              <a:gd name="T19" fmla="*/ 2147483646 h 704"/>
              <a:gd name="T20" fmla="*/ 0 w 10"/>
              <a:gd name="T21" fmla="*/ 2147483646 h 704"/>
              <a:gd name="T22" fmla="*/ 0 w 10"/>
              <a:gd name="T23" fmla="*/ 2147483646 h 704"/>
              <a:gd name="T24" fmla="*/ 0 w 10"/>
              <a:gd name="T25" fmla="*/ 2147483646 h 704"/>
              <a:gd name="T26" fmla="*/ 0 w 10"/>
              <a:gd name="T27" fmla="*/ 2147483646 h 704"/>
              <a:gd name="T28" fmla="*/ 2147483646 w 10"/>
              <a:gd name="T29" fmla="*/ 2147483646 h 704"/>
              <a:gd name="T30" fmla="*/ 2147483646 w 10"/>
              <a:gd name="T31" fmla="*/ 2147483646 h 704"/>
              <a:gd name="T32" fmla="*/ 0 w 10"/>
              <a:gd name="T33" fmla="*/ 2147483646 h 704"/>
              <a:gd name="T34" fmla="*/ 0 w 10"/>
              <a:gd name="T35" fmla="*/ 2147483646 h 704"/>
              <a:gd name="T36" fmla="*/ 0 w 10"/>
              <a:gd name="T37" fmla="*/ 2147483646 h 704"/>
              <a:gd name="T38" fmla="*/ 0 w 10"/>
              <a:gd name="T39" fmla="*/ 2147483646 h 704"/>
              <a:gd name="T40" fmla="*/ 2147483646 w 10"/>
              <a:gd name="T41" fmla="*/ 2147483646 h 704"/>
              <a:gd name="T42" fmla="*/ 2147483646 w 10"/>
              <a:gd name="T43" fmla="*/ 2147483646 h 704"/>
              <a:gd name="T44" fmla="*/ 0 w 10"/>
              <a:gd name="T45" fmla="*/ 2147483646 h 704"/>
              <a:gd name="T46" fmla="*/ 0 w 10"/>
              <a:gd name="T47" fmla="*/ 2147483646 h 704"/>
              <a:gd name="T48" fmla="*/ 0 w 10"/>
              <a:gd name="T49" fmla="*/ 2147483646 h 704"/>
              <a:gd name="T50" fmla="*/ 0 w 10"/>
              <a:gd name="T51" fmla="*/ 0 h 704"/>
              <a:gd name="T52" fmla="*/ 2147483646 w 10"/>
              <a:gd name="T53" fmla="*/ 0 h 704"/>
              <a:gd name="T54" fmla="*/ 2147483646 w 10"/>
              <a:gd name="T55" fmla="*/ 2147483646 h 704"/>
              <a:gd name="T56" fmla="*/ 0 w 10"/>
              <a:gd name="T57" fmla="*/ 2147483646 h 704"/>
              <a:gd name="T58" fmla="*/ 0 w 10"/>
              <a:gd name="T59" fmla="*/ 2147483646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Freeform 25"/>
          <p:cNvSpPr>
            <a:spLocks noEditPoints="1"/>
          </p:cNvSpPr>
          <p:nvPr userDrawn="1"/>
        </p:nvSpPr>
        <p:spPr bwMode="auto">
          <a:xfrm>
            <a:off x="390525" y="1947863"/>
            <a:ext cx="19050" cy="1117600"/>
          </a:xfrm>
          <a:custGeom>
            <a:avLst/>
            <a:gdLst>
              <a:gd name="T0" fmla="*/ 0 w 12"/>
              <a:gd name="T1" fmla="*/ 2147483646 h 704"/>
              <a:gd name="T2" fmla="*/ 0 w 12"/>
              <a:gd name="T3" fmla="*/ 2147483646 h 704"/>
              <a:gd name="T4" fmla="*/ 2147483646 w 12"/>
              <a:gd name="T5" fmla="*/ 2147483646 h 704"/>
              <a:gd name="T6" fmla="*/ 2147483646 w 12"/>
              <a:gd name="T7" fmla="*/ 2147483646 h 704"/>
              <a:gd name="T8" fmla="*/ 0 w 12"/>
              <a:gd name="T9" fmla="*/ 2147483646 h 704"/>
              <a:gd name="T10" fmla="*/ 0 w 12"/>
              <a:gd name="T11" fmla="*/ 2147483646 h 704"/>
              <a:gd name="T12" fmla="*/ 0 w 12"/>
              <a:gd name="T13" fmla="*/ 2147483646 h 704"/>
              <a:gd name="T14" fmla="*/ 0 w 12"/>
              <a:gd name="T15" fmla="*/ 2147483646 h 704"/>
              <a:gd name="T16" fmla="*/ 2147483646 w 12"/>
              <a:gd name="T17" fmla="*/ 2147483646 h 704"/>
              <a:gd name="T18" fmla="*/ 2147483646 w 12"/>
              <a:gd name="T19" fmla="*/ 2147483646 h 704"/>
              <a:gd name="T20" fmla="*/ 0 w 12"/>
              <a:gd name="T21" fmla="*/ 2147483646 h 704"/>
              <a:gd name="T22" fmla="*/ 0 w 12"/>
              <a:gd name="T23" fmla="*/ 2147483646 h 704"/>
              <a:gd name="T24" fmla="*/ 0 w 12"/>
              <a:gd name="T25" fmla="*/ 2147483646 h 704"/>
              <a:gd name="T26" fmla="*/ 0 w 12"/>
              <a:gd name="T27" fmla="*/ 2147483646 h 704"/>
              <a:gd name="T28" fmla="*/ 2147483646 w 12"/>
              <a:gd name="T29" fmla="*/ 2147483646 h 704"/>
              <a:gd name="T30" fmla="*/ 2147483646 w 12"/>
              <a:gd name="T31" fmla="*/ 2147483646 h 704"/>
              <a:gd name="T32" fmla="*/ 0 w 12"/>
              <a:gd name="T33" fmla="*/ 2147483646 h 704"/>
              <a:gd name="T34" fmla="*/ 0 w 12"/>
              <a:gd name="T35" fmla="*/ 2147483646 h 704"/>
              <a:gd name="T36" fmla="*/ 0 w 12"/>
              <a:gd name="T37" fmla="*/ 2147483646 h 704"/>
              <a:gd name="T38" fmla="*/ 0 w 12"/>
              <a:gd name="T39" fmla="*/ 2147483646 h 704"/>
              <a:gd name="T40" fmla="*/ 2147483646 w 12"/>
              <a:gd name="T41" fmla="*/ 2147483646 h 704"/>
              <a:gd name="T42" fmla="*/ 2147483646 w 12"/>
              <a:gd name="T43" fmla="*/ 2147483646 h 704"/>
              <a:gd name="T44" fmla="*/ 0 w 12"/>
              <a:gd name="T45" fmla="*/ 2147483646 h 704"/>
              <a:gd name="T46" fmla="*/ 0 w 12"/>
              <a:gd name="T47" fmla="*/ 2147483646 h 704"/>
              <a:gd name="T48" fmla="*/ 0 w 12"/>
              <a:gd name="T49" fmla="*/ 2147483646 h 704"/>
              <a:gd name="T50" fmla="*/ 0 w 12"/>
              <a:gd name="T51" fmla="*/ 0 h 704"/>
              <a:gd name="T52" fmla="*/ 2147483646 w 12"/>
              <a:gd name="T53" fmla="*/ 0 h 704"/>
              <a:gd name="T54" fmla="*/ 2147483646 w 12"/>
              <a:gd name="T55" fmla="*/ 2147483646 h 704"/>
              <a:gd name="T56" fmla="*/ 0 w 12"/>
              <a:gd name="T57" fmla="*/ 2147483646 h 704"/>
              <a:gd name="T58" fmla="*/ 0 w 12"/>
              <a:gd name="T59" fmla="*/ 2147483646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4"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Freeform 26"/>
          <p:cNvSpPr>
            <a:spLocks noEditPoints="1"/>
          </p:cNvSpPr>
          <p:nvPr userDrawn="1"/>
        </p:nvSpPr>
        <p:spPr bwMode="auto">
          <a:xfrm>
            <a:off x="295275" y="1947863"/>
            <a:ext cx="15875" cy="882650"/>
          </a:xfrm>
          <a:custGeom>
            <a:avLst/>
            <a:gdLst>
              <a:gd name="T0" fmla="*/ 0 w 10"/>
              <a:gd name="T1" fmla="*/ 2147483646 h 556"/>
              <a:gd name="T2" fmla="*/ 0 w 10"/>
              <a:gd name="T3" fmla="*/ 2147483646 h 556"/>
              <a:gd name="T4" fmla="*/ 2147483646 w 10"/>
              <a:gd name="T5" fmla="*/ 2147483646 h 556"/>
              <a:gd name="T6" fmla="*/ 2147483646 w 10"/>
              <a:gd name="T7" fmla="*/ 2147483646 h 556"/>
              <a:gd name="T8" fmla="*/ 0 w 10"/>
              <a:gd name="T9" fmla="*/ 2147483646 h 556"/>
              <a:gd name="T10" fmla="*/ 0 w 10"/>
              <a:gd name="T11" fmla="*/ 2147483646 h 556"/>
              <a:gd name="T12" fmla="*/ 0 w 10"/>
              <a:gd name="T13" fmla="*/ 2147483646 h 556"/>
              <a:gd name="T14" fmla="*/ 0 w 10"/>
              <a:gd name="T15" fmla="*/ 2147483646 h 556"/>
              <a:gd name="T16" fmla="*/ 2147483646 w 10"/>
              <a:gd name="T17" fmla="*/ 2147483646 h 556"/>
              <a:gd name="T18" fmla="*/ 2147483646 w 10"/>
              <a:gd name="T19" fmla="*/ 2147483646 h 556"/>
              <a:gd name="T20" fmla="*/ 0 w 10"/>
              <a:gd name="T21" fmla="*/ 2147483646 h 556"/>
              <a:gd name="T22" fmla="*/ 0 w 10"/>
              <a:gd name="T23" fmla="*/ 2147483646 h 556"/>
              <a:gd name="T24" fmla="*/ 0 w 10"/>
              <a:gd name="T25" fmla="*/ 2147483646 h 556"/>
              <a:gd name="T26" fmla="*/ 0 w 10"/>
              <a:gd name="T27" fmla="*/ 2147483646 h 556"/>
              <a:gd name="T28" fmla="*/ 2147483646 w 10"/>
              <a:gd name="T29" fmla="*/ 2147483646 h 556"/>
              <a:gd name="T30" fmla="*/ 2147483646 w 10"/>
              <a:gd name="T31" fmla="*/ 2147483646 h 556"/>
              <a:gd name="T32" fmla="*/ 0 w 10"/>
              <a:gd name="T33" fmla="*/ 2147483646 h 556"/>
              <a:gd name="T34" fmla="*/ 0 w 10"/>
              <a:gd name="T35" fmla="*/ 2147483646 h 556"/>
              <a:gd name="T36" fmla="*/ 0 w 10"/>
              <a:gd name="T37" fmla="*/ 2147483646 h 556"/>
              <a:gd name="T38" fmla="*/ 0 w 10"/>
              <a:gd name="T39" fmla="*/ 0 h 556"/>
              <a:gd name="T40" fmla="*/ 2147483646 w 10"/>
              <a:gd name="T41" fmla="*/ 0 h 556"/>
              <a:gd name="T42" fmla="*/ 2147483646 w 10"/>
              <a:gd name="T43" fmla="*/ 2147483646 h 556"/>
              <a:gd name="T44" fmla="*/ 0 w 10"/>
              <a:gd name="T45" fmla="*/ 2147483646 h 556"/>
              <a:gd name="T46" fmla="*/ 0 w 10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Freeform 27"/>
          <p:cNvSpPr>
            <a:spLocks noEditPoints="1"/>
          </p:cNvSpPr>
          <p:nvPr userDrawn="1"/>
        </p:nvSpPr>
        <p:spPr bwMode="auto">
          <a:xfrm>
            <a:off x="196850" y="1947863"/>
            <a:ext cx="15875" cy="882650"/>
          </a:xfrm>
          <a:custGeom>
            <a:avLst/>
            <a:gdLst>
              <a:gd name="T0" fmla="*/ 0 w 10"/>
              <a:gd name="T1" fmla="*/ 2147483646 h 556"/>
              <a:gd name="T2" fmla="*/ 0 w 10"/>
              <a:gd name="T3" fmla="*/ 2147483646 h 556"/>
              <a:gd name="T4" fmla="*/ 2147483646 w 10"/>
              <a:gd name="T5" fmla="*/ 2147483646 h 556"/>
              <a:gd name="T6" fmla="*/ 2147483646 w 10"/>
              <a:gd name="T7" fmla="*/ 2147483646 h 556"/>
              <a:gd name="T8" fmla="*/ 0 w 10"/>
              <a:gd name="T9" fmla="*/ 2147483646 h 556"/>
              <a:gd name="T10" fmla="*/ 0 w 10"/>
              <a:gd name="T11" fmla="*/ 2147483646 h 556"/>
              <a:gd name="T12" fmla="*/ 0 w 10"/>
              <a:gd name="T13" fmla="*/ 2147483646 h 556"/>
              <a:gd name="T14" fmla="*/ 0 w 10"/>
              <a:gd name="T15" fmla="*/ 2147483646 h 556"/>
              <a:gd name="T16" fmla="*/ 2147483646 w 10"/>
              <a:gd name="T17" fmla="*/ 2147483646 h 556"/>
              <a:gd name="T18" fmla="*/ 2147483646 w 10"/>
              <a:gd name="T19" fmla="*/ 2147483646 h 556"/>
              <a:gd name="T20" fmla="*/ 0 w 10"/>
              <a:gd name="T21" fmla="*/ 2147483646 h 556"/>
              <a:gd name="T22" fmla="*/ 0 w 10"/>
              <a:gd name="T23" fmla="*/ 2147483646 h 556"/>
              <a:gd name="T24" fmla="*/ 0 w 10"/>
              <a:gd name="T25" fmla="*/ 2147483646 h 556"/>
              <a:gd name="T26" fmla="*/ 0 w 10"/>
              <a:gd name="T27" fmla="*/ 2147483646 h 556"/>
              <a:gd name="T28" fmla="*/ 2147483646 w 10"/>
              <a:gd name="T29" fmla="*/ 2147483646 h 556"/>
              <a:gd name="T30" fmla="*/ 2147483646 w 10"/>
              <a:gd name="T31" fmla="*/ 2147483646 h 556"/>
              <a:gd name="T32" fmla="*/ 0 w 10"/>
              <a:gd name="T33" fmla="*/ 2147483646 h 556"/>
              <a:gd name="T34" fmla="*/ 0 w 10"/>
              <a:gd name="T35" fmla="*/ 2147483646 h 556"/>
              <a:gd name="T36" fmla="*/ 0 w 10"/>
              <a:gd name="T37" fmla="*/ 2147483646 h 556"/>
              <a:gd name="T38" fmla="*/ 0 w 10"/>
              <a:gd name="T39" fmla="*/ 0 h 556"/>
              <a:gd name="T40" fmla="*/ 2147483646 w 10"/>
              <a:gd name="T41" fmla="*/ 0 h 556"/>
              <a:gd name="T42" fmla="*/ 2147483646 w 10"/>
              <a:gd name="T43" fmla="*/ 2147483646 h 556"/>
              <a:gd name="T44" fmla="*/ 0 w 10"/>
              <a:gd name="T45" fmla="*/ 2147483646 h 556"/>
              <a:gd name="T46" fmla="*/ 0 w 10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Freeform 28"/>
          <p:cNvSpPr>
            <a:spLocks noEditPoints="1"/>
          </p:cNvSpPr>
          <p:nvPr userDrawn="1"/>
        </p:nvSpPr>
        <p:spPr bwMode="auto">
          <a:xfrm>
            <a:off x="98425" y="1947863"/>
            <a:ext cx="15875" cy="644525"/>
          </a:xfrm>
          <a:custGeom>
            <a:avLst/>
            <a:gdLst>
              <a:gd name="T0" fmla="*/ 0 w 10"/>
              <a:gd name="T1" fmla="*/ 2147483646 h 406"/>
              <a:gd name="T2" fmla="*/ 0 w 10"/>
              <a:gd name="T3" fmla="*/ 2147483646 h 406"/>
              <a:gd name="T4" fmla="*/ 2147483646 w 10"/>
              <a:gd name="T5" fmla="*/ 2147483646 h 406"/>
              <a:gd name="T6" fmla="*/ 2147483646 w 10"/>
              <a:gd name="T7" fmla="*/ 2147483646 h 406"/>
              <a:gd name="T8" fmla="*/ 0 w 10"/>
              <a:gd name="T9" fmla="*/ 2147483646 h 406"/>
              <a:gd name="T10" fmla="*/ 0 w 10"/>
              <a:gd name="T11" fmla="*/ 2147483646 h 406"/>
              <a:gd name="T12" fmla="*/ 0 w 10"/>
              <a:gd name="T13" fmla="*/ 2147483646 h 406"/>
              <a:gd name="T14" fmla="*/ 0 w 10"/>
              <a:gd name="T15" fmla="*/ 2147483646 h 406"/>
              <a:gd name="T16" fmla="*/ 2147483646 w 10"/>
              <a:gd name="T17" fmla="*/ 2147483646 h 406"/>
              <a:gd name="T18" fmla="*/ 2147483646 w 10"/>
              <a:gd name="T19" fmla="*/ 2147483646 h 406"/>
              <a:gd name="T20" fmla="*/ 0 w 10"/>
              <a:gd name="T21" fmla="*/ 2147483646 h 406"/>
              <a:gd name="T22" fmla="*/ 0 w 10"/>
              <a:gd name="T23" fmla="*/ 2147483646 h 406"/>
              <a:gd name="T24" fmla="*/ 0 w 10"/>
              <a:gd name="T25" fmla="*/ 2147483646 h 406"/>
              <a:gd name="T26" fmla="*/ 0 w 10"/>
              <a:gd name="T27" fmla="*/ 0 h 406"/>
              <a:gd name="T28" fmla="*/ 2147483646 w 10"/>
              <a:gd name="T29" fmla="*/ 0 h 406"/>
              <a:gd name="T30" fmla="*/ 2147483646 w 10"/>
              <a:gd name="T31" fmla="*/ 2147483646 h 406"/>
              <a:gd name="T32" fmla="*/ 0 w 10"/>
              <a:gd name="T33" fmla="*/ 2147483646 h 406"/>
              <a:gd name="T34" fmla="*/ 0 w 10"/>
              <a:gd name="T35" fmla="*/ 2147483646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Freeform 29"/>
          <p:cNvSpPr>
            <a:spLocks noEditPoints="1"/>
          </p:cNvSpPr>
          <p:nvPr userDrawn="1"/>
        </p:nvSpPr>
        <p:spPr bwMode="auto">
          <a:xfrm>
            <a:off x="0" y="995363"/>
            <a:ext cx="603250" cy="1358900"/>
          </a:xfrm>
          <a:custGeom>
            <a:avLst/>
            <a:gdLst>
              <a:gd name="T0" fmla="*/ 0 w 380"/>
              <a:gd name="T1" fmla="*/ 2147483646 h 856"/>
              <a:gd name="T2" fmla="*/ 2147483646 w 380"/>
              <a:gd name="T3" fmla="*/ 2147483646 h 856"/>
              <a:gd name="T4" fmla="*/ 0 w 380"/>
              <a:gd name="T5" fmla="*/ 2147483646 h 856"/>
              <a:gd name="T6" fmla="*/ 0 w 380"/>
              <a:gd name="T7" fmla="*/ 2147483646 h 856"/>
              <a:gd name="T8" fmla="*/ 2147483646 w 380"/>
              <a:gd name="T9" fmla="*/ 2147483646 h 856"/>
              <a:gd name="T10" fmla="*/ 0 w 380"/>
              <a:gd name="T11" fmla="*/ 2147483646 h 856"/>
              <a:gd name="T12" fmla="*/ 2147483646 w 380"/>
              <a:gd name="T13" fmla="*/ 2147483646 h 856"/>
              <a:gd name="T14" fmla="*/ 2147483646 w 380"/>
              <a:gd name="T15" fmla="*/ 2147483646 h 856"/>
              <a:gd name="T16" fmla="*/ 2147483646 w 380"/>
              <a:gd name="T17" fmla="*/ 2147483646 h 856"/>
              <a:gd name="T18" fmla="*/ 2147483646 w 380"/>
              <a:gd name="T19" fmla="*/ 2147483646 h 856"/>
              <a:gd name="T20" fmla="*/ 2147483646 w 380"/>
              <a:gd name="T21" fmla="*/ 2147483646 h 856"/>
              <a:gd name="T22" fmla="*/ 2147483646 w 380"/>
              <a:gd name="T23" fmla="*/ 2147483646 h 856"/>
              <a:gd name="T24" fmla="*/ 2147483646 w 380"/>
              <a:gd name="T25" fmla="*/ 2147483646 h 856"/>
              <a:gd name="T26" fmla="*/ 2147483646 w 380"/>
              <a:gd name="T27" fmla="*/ 2147483646 h 856"/>
              <a:gd name="T28" fmla="*/ 2147483646 w 380"/>
              <a:gd name="T29" fmla="*/ 2147483646 h 856"/>
              <a:gd name="T30" fmla="*/ 2147483646 w 380"/>
              <a:gd name="T31" fmla="*/ 2147483646 h 856"/>
              <a:gd name="T32" fmla="*/ 2147483646 w 380"/>
              <a:gd name="T33" fmla="*/ 2147483646 h 856"/>
              <a:gd name="T34" fmla="*/ 2147483646 w 380"/>
              <a:gd name="T35" fmla="*/ 2147483646 h 856"/>
              <a:gd name="T36" fmla="*/ 2147483646 w 380"/>
              <a:gd name="T37" fmla="*/ 2147483646 h 856"/>
              <a:gd name="T38" fmla="*/ 2147483646 w 380"/>
              <a:gd name="T39" fmla="*/ 2147483646 h 856"/>
              <a:gd name="T40" fmla="*/ 2147483646 w 380"/>
              <a:gd name="T41" fmla="*/ 2147483646 h 856"/>
              <a:gd name="T42" fmla="*/ 2147483646 w 380"/>
              <a:gd name="T43" fmla="*/ 2147483646 h 856"/>
              <a:gd name="T44" fmla="*/ 2147483646 w 380"/>
              <a:gd name="T45" fmla="*/ 2147483646 h 856"/>
              <a:gd name="T46" fmla="*/ 2147483646 w 380"/>
              <a:gd name="T47" fmla="*/ 2147483646 h 856"/>
              <a:gd name="T48" fmla="*/ 0 w 380"/>
              <a:gd name="T49" fmla="*/ 2147483646 h 856"/>
              <a:gd name="T50" fmla="*/ 2147483646 w 380"/>
              <a:gd name="T51" fmla="*/ 2147483646 h 856"/>
              <a:gd name="T52" fmla="*/ 0 w 380"/>
              <a:gd name="T53" fmla="*/ 2147483646 h 856"/>
              <a:gd name="T54" fmla="*/ 2147483646 w 380"/>
              <a:gd name="T55" fmla="*/ 2147483646 h 856"/>
              <a:gd name="T56" fmla="*/ 2147483646 w 380"/>
              <a:gd name="T57" fmla="*/ 2147483646 h 856"/>
              <a:gd name="T58" fmla="*/ 2147483646 w 380"/>
              <a:gd name="T59" fmla="*/ 2147483646 h 856"/>
              <a:gd name="T60" fmla="*/ 2147483646 w 380"/>
              <a:gd name="T61" fmla="*/ 2147483646 h 856"/>
              <a:gd name="T62" fmla="*/ 2147483646 w 380"/>
              <a:gd name="T63" fmla="*/ 2147483646 h 856"/>
              <a:gd name="T64" fmla="*/ 2147483646 w 380"/>
              <a:gd name="T65" fmla="*/ 2147483646 h 856"/>
              <a:gd name="T66" fmla="*/ 2147483646 w 380"/>
              <a:gd name="T67" fmla="*/ 2147483646 h 856"/>
              <a:gd name="T68" fmla="*/ 2147483646 w 380"/>
              <a:gd name="T69" fmla="*/ 2147483646 h 856"/>
              <a:gd name="T70" fmla="*/ 2147483646 w 380"/>
              <a:gd name="T71" fmla="*/ 2147483646 h 856"/>
              <a:gd name="T72" fmla="*/ 2147483646 w 380"/>
              <a:gd name="T73" fmla="*/ 2147483646 h 856"/>
              <a:gd name="T74" fmla="*/ 2147483646 w 380"/>
              <a:gd name="T75" fmla="*/ 2147483646 h 856"/>
              <a:gd name="T76" fmla="*/ 2147483646 w 380"/>
              <a:gd name="T77" fmla="*/ 2147483646 h 856"/>
              <a:gd name="T78" fmla="*/ 0 w 380"/>
              <a:gd name="T79" fmla="*/ 2147483646 h 856"/>
              <a:gd name="T80" fmla="*/ 2147483646 w 380"/>
              <a:gd name="T81" fmla="*/ 2147483646 h 856"/>
              <a:gd name="T82" fmla="*/ 0 w 380"/>
              <a:gd name="T83" fmla="*/ 2147483646 h 856"/>
              <a:gd name="T84" fmla="*/ 2147483646 w 380"/>
              <a:gd name="T85" fmla="*/ 2147483646 h 856"/>
              <a:gd name="T86" fmla="*/ 2147483646 w 380"/>
              <a:gd name="T87" fmla="*/ 2147483646 h 856"/>
              <a:gd name="T88" fmla="*/ 2147483646 w 380"/>
              <a:gd name="T89" fmla="*/ 2147483646 h 856"/>
              <a:gd name="T90" fmla="*/ 0 w 380"/>
              <a:gd name="T91" fmla="*/ 2147483646 h 856"/>
              <a:gd name="T92" fmla="*/ 2147483646 w 380"/>
              <a:gd name="T93" fmla="*/ 2147483646 h 856"/>
              <a:gd name="T94" fmla="*/ 0 w 380"/>
              <a:gd name="T95" fmla="*/ 2147483646 h 856"/>
              <a:gd name="T96" fmla="*/ 0 w 380"/>
              <a:gd name="T97" fmla="*/ 0 h 856"/>
              <a:gd name="T98" fmla="*/ 2147483646 w 380"/>
              <a:gd name="T99" fmla="*/ 2147483646 h 856"/>
              <a:gd name="T100" fmla="*/ 0 w 380"/>
              <a:gd name="T101" fmla="*/ 2147483646 h 8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0" h="856">
                <a:moveTo>
                  <a:pt x="0" y="856"/>
                </a:moveTo>
                <a:lnTo>
                  <a:pt x="0" y="750"/>
                </a:lnTo>
                <a:lnTo>
                  <a:pt x="12" y="750"/>
                </a:lnTo>
                <a:lnTo>
                  <a:pt x="12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370" y="556"/>
                </a:moveTo>
                <a:lnTo>
                  <a:pt x="370" y="450"/>
                </a:lnTo>
                <a:lnTo>
                  <a:pt x="380" y="450"/>
                </a:lnTo>
                <a:lnTo>
                  <a:pt x="380" y="556"/>
                </a:lnTo>
                <a:lnTo>
                  <a:pt x="370" y="556"/>
                </a:lnTo>
                <a:close/>
                <a:moveTo>
                  <a:pt x="308" y="556"/>
                </a:moveTo>
                <a:lnTo>
                  <a:pt x="308" y="450"/>
                </a:lnTo>
                <a:lnTo>
                  <a:pt x="318" y="450"/>
                </a:lnTo>
                <a:lnTo>
                  <a:pt x="318" y="556"/>
                </a:lnTo>
                <a:lnTo>
                  <a:pt x="308" y="556"/>
                </a:lnTo>
                <a:close/>
                <a:moveTo>
                  <a:pt x="246" y="556"/>
                </a:moveTo>
                <a:lnTo>
                  <a:pt x="246" y="450"/>
                </a:lnTo>
                <a:lnTo>
                  <a:pt x="258" y="450"/>
                </a:lnTo>
                <a:lnTo>
                  <a:pt x="258" y="556"/>
                </a:lnTo>
                <a:lnTo>
                  <a:pt x="246" y="556"/>
                </a:lnTo>
                <a:close/>
                <a:moveTo>
                  <a:pt x="186" y="556"/>
                </a:moveTo>
                <a:lnTo>
                  <a:pt x="186" y="450"/>
                </a:lnTo>
                <a:lnTo>
                  <a:pt x="196" y="450"/>
                </a:lnTo>
                <a:lnTo>
                  <a:pt x="196" y="556"/>
                </a:lnTo>
                <a:lnTo>
                  <a:pt x="186" y="556"/>
                </a:lnTo>
                <a:close/>
                <a:moveTo>
                  <a:pt x="124" y="556"/>
                </a:moveTo>
                <a:lnTo>
                  <a:pt x="124" y="450"/>
                </a:lnTo>
                <a:lnTo>
                  <a:pt x="134" y="450"/>
                </a:lnTo>
                <a:lnTo>
                  <a:pt x="134" y="556"/>
                </a:lnTo>
                <a:lnTo>
                  <a:pt x="124" y="556"/>
                </a:lnTo>
                <a:close/>
                <a:moveTo>
                  <a:pt x="62" y="556"/>
                </a:moveTo>
                <a:lnTo>
                  <a:pt x="62" y="450"/>
                </a:lnTo>
                <a:lnTo>
                  <a:pt x="72" y="450"/>
                </a:lnTo>
                <a:lnTo>
                  <a:pt x="72" y="556"/>
                </a:lnTo>
                <a:lnTo>
                  <a:pt x="62" y="55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246" y="406"/>
                </a:moveTo>
                <a:lnTo>
                  <a:pt x="246" y="300"/>
                </a:lnTo>
                <a:lnTo>
                  <a:pt x="258" y="300"/>
                </a:lnTo>
                <a:lnTo>
                  <a:pt x="258" y="406"/>
                </a:lnTo>
                <a:lnTo>
                  <a:pt x="246" y="406"/>
                </a:lnTo>
                <a:close/>
                <a:moveTo>
                  <a:pt x="186" y="406"/>
                </a:moveTo>
                <a:lnTo>
                  <a:pt x="186" y="300"/>
                </a:lnTo>
                <a:lnTo>
                  <a:pt x="196" y="300"/>
                </a:lnTo>
                <a:lnTo>
                  <a:pt x="196" y="406"/>
                </a:lnTo>
                <a:lnTo>
                  <a:pt x="186" y="406"/>
                </a:lnTo>
                <a:close/>
                <a:moveTo>
                  <a:pt x="124" y="406"/>
                </a:moveTo>
                <a:lnTo>
                  <a:pt x="124" y="300"/>
                </a:lnTo>
                <a:lnTo>
                  <a:pt x="134" y="300"/>
                </a:lnTo>
                <a:lnTo>
                  <a:pt x="134" y="406"/>
                </a:lnTo>
                <a:lnTo>
                  <a:pt x="124" y="406"/>
                </a:lnTo>
                <a:close/>
                <a:moveTo>
                  <a:pt x="62" y="406"/>
                </a:moveTo>
                <a:lnTo>
                  <a:pt x="62" y="300"/>
                </a:lnTo>
                <a:lnTo>
                  <a:pt x="72" y="300"/>
                </a:lnTo>
                <a:lnTo>
                  <a:pt x="72" y="406"/>
                </a:lnTo>
                <a:lnTo>
                  <a:pt x="62" y="40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62" y="256"/>
                </a:moveTo>
                <a:lnTo>
                  <a:pt x="62" y="150"/>
                </a:lnTo>
                <a:lnTo>
                  <a:pt x="72" y="150"/>
                </a:lnTo>
                <a:lnTo>
                  <a:pt x="72" y="256"/>
                </a:lnTo>
                <a:lnTo>
                  <a:pt x="62" y="25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Freeform 30"/>
          <p:cNvSpPr>
            <a:spLocks noEditPoints="1"/>
          </p:cNvSpPr>
          <p:nvPr userDrawn="1"/>
        </p:nvSpPr>
        <p:spPr bwMode="auto">
          <a:xfrm>
            <a:off x="1273175" y="2659063"/>
            <a:ext cx="19050" cy="4206875"/>
          </a:xfrm>
          <a:custGeom>
            <a:avLst/>
            <a:gdLst>
              <a:gd name="T0" fmla="*/ 0 w 12"/>
              <a:gd name="T1" fmla="*/ 2147483646 h 2650"/>
              <a:gd name="T2" fmla="*/ 2147483646 w 12"/>
              <a:gd name="T3" fmla="*/ 2147483646 h 2650"/>
              <a:gd name="T4" fmla="*/ 0 w 12"/>
              <a:gd name="T5" fmla="*/ 2147483646 h 2650"/>
              <a:gd name="T6" fmla="*/ 0 w 12"/>
              <a:gd name="T7" fmla="*/ 2147483646 h 2650"/>
              <a:gd name="T8" fmla="*/ 2147483646 w 12"/>
              <a:gd name="T9" fmla="*/ 2147483646 h 2650"/>
              <a:gd name="T10" fmla="*/ 0 w 12"/>
              <a:gd name="T11" fmla="*/ 2147483646 h 2650"/>
              <a:gd name="T12" fmla="*/ 0 w 12"/>
              <a:gd name="T13" fmla="*/ 2147483646 h 2650"/>
              <a:gd name="T14" fmla="*/ 2147483646 w 12"/>
              <a:gd name="T15" fmla="*/ 2147483646 h 2650"/>
              <a:gd name="T16" fmla="*/ 0 w 12"/>
              <a:gd name="T17" fmla="*/ 2147483646 h 2650"/>
              <a:gd name="T18" fmla="*/ 0 w 12"/>
              <a:gd name="T19" fmla="*/ 2147483646 h 2650"/>
              <a:gd name="T20" fmla="*/ 2147483646 w 12"/>
              <a:gd name="T21" fmla="*/ 2147483646 h 2650"/>
              <a:gd name="T22" fmla="*/ 0 w 12"/>
              <a:gd name="T23" fmla="*/ 2147483646 h 2650"/>
              <a:gd name="T24" fmla="*/ 0 w 12"/>
              <a:gd name="T25" fmla="*/ 2147483646 h 2650"/>
              <a:gd name="T26" fmla="*/ 2147483646 w 12"/>
              <a:gd name="T27" fmla="*/ 2147483646 h 2650"/>
              <a:gd name="T28" fmla="*/ 0 w 12"/>
              <a:gd name="T29" fmla="*/ 2147483646 h 2650"/>
              <a:gd name="T30" fmla="*/ 0 w 12"/>
              <a:gd name="T31" fmla="*/ 2147483646 h 2650"/>
              <a:gd name="T32" fmla="*/ 2147483646 w 12"/>
              <a:gd name="T33" fmla="*/ 2147483646 h 2650"/>
              <a:gd name="T34" fmla="*/ 0 w 12"/>
              <a:gd name="T35" fmla="*/ 2147483646 h 2650"/>
              <a:gd name="T36" fmla="*/ 0 w 12"/>
              <a:gd name="T37" fmla="*/ 2147483646 h 2650"/>
              <a:gd name="T38" fmla="*/ 2147483646 w 12"/>
              <a:gd name="T39" fmla="*/ 2147483646 h 2650"/>
              <a:gd name="T40" fmla="*/ 0 w 12"/>
              <a:gd name="T41" fmla="*/ 2147483646 h 2650"/>
              <a:gd name="T42" fmla="*/ 0 w 12"/>
              <a:gd name="T43" fmla="*/ 2147483646 h 2650"/>
              <a:gd name="T44" fmla="*/ 2147483646 w 12"/>
              <a:gd name="T45" fmla="*/ 2147483646 h 2650"/>
              <a:gd name="T46" fmla="*/ 0 w 12"/>
              <a:gd name="T47" fmla="*/ 2147483646 h 2650"/>
              <a:gd name="T48" fmla="*/ 0 w 12"/>
              <a:gd name="T49" fmla="*/ 2147483646 h 2650"/>
              <a:gd name="T50" fmla="*/ 2147483646 w 12"/>
              <a:gd name="T51" fmla="*/ 2147483646 h 2650"/>
              <a:gd name="T52" fmla="*/ 0 w 12"/>
              <a:gd name="T53" fmla="*/ 2147483646 h 2650"/>
              <a:gd name="T54" fmla="*/ 0 w 12"/>
              <a:gd name="T55" fmla="*/ 2147483646 h 2650"/>
              <a:gd name="T56" fmla="*/ 2147483646 w 12"/>
              <a:gd name="T57" fmla="*/ 2147483646 h 2650"/>
              <a:gd name="T58" fmla="*/ 0 w 12"/>
              <a:gd name="T59" fmla="*/ 2147483646 h 2650"/>
              <a:gd name="T60" fmla="*/ 0 w 12"/>
              <a:gd name="T61" fmla="*/ 2147483646 h 2650"/>
              <a:gd name="T62" fmla="*/ 2147483646 w 12"/>
              <a:gd name="T63" fmla="*/ 2147483646 h 2650"/>
              <a:gd name="T64" fmla="*/ 0 w 12"/>
              <a:gd name="T65" fmla="*/ 2147483646 h 2650"/>
              <a:gd name="T66" fmla="*/ 0 w 12"/>
              <a:gd name="T67" fmla="*/ 2147483646 h 2650"/>
              <a:gd name="T68" fmla="*/ 2147483646 w 12"/>
              <a:gd name="T69" fmla="*/ 2147483646 h 2650"/>
              <a:gd name="T70" fmla="*/ 0 w 12"/>
              <a:gd name="T71" fmla="*/ 2147483646 h 2650"/>
              <a:gd name="T72" fmla="*/ 0 w 12"/>
              <a:gd name="T73" fmla="*/ 2147483646 h 2650"/>
              <a:gd name="T74" fmla="*/ 2147483646 w 12"/>
              <a:gd name="T75" fmla="*/ 2147483646 h 2650"/>
              <a:gd name="T76" fmla="*/ 0 w 12"/>
              <a:gd name="T77" fmla="*/ 2147483646 h 2650"/>
              <a:gd name="T78" fmla="*/ 0 w 12"/>
              <a:gd name="T79" fmla="*/ 2147483646 h 2650"/>
              <a:gd name="T80" fmla="*/ 2147483646 w 12"/>
              <a:gd name="T81" fmla="*/ 2147483646 h 2650"/>
              <a:gd name="T82" fmla="*/ 0 w 12"/>
              <a:gd name="T83" fmla="*/ 2147483646 h 2650"/>
              <a:gd name="T84" fmla="*/ 0 w 12"/>
              <a:gd name="T85" fmla="*/ 2147483646 h 2650"/>
              <a:gd name="T86" fmla="*/ 2147483646 w 12"/>
              <a:gd name="T87" fmla="*/ 2147483646 h 2650"/>
              <a:gd name="T88" fmla="*/ 0 w 12"/>
              <a:gd name="T89" fmla="*/ 2147483646 h 2650"/>
              <a:gd name="T90" fmla="*/ 0 w 12"/>
              <a:gd name="T91" fmla="*/ 2147483646 h 2650"/>
              <a:gd name="T92" fmla="*/ 2147483646 w 12"/>
              <a:gd name="T93" fmla="*/ 2147483646 h 2650"/>
              <a:gd name="T94" fmla="*/ 0 w 12"/>
              <a:gd name="T95" fmla="*/ 2147483646 h 2650"/>
              <a:gd name="T96" fmla="*/ 0 w 12"/>
              <a:gd name="T97" fmla="*/ 2147483646 h 2650"/>
              <a:gd name="T98" fmla="*/ 2147483646 w 12"/>
              <a:gd name="T99" fmla="*/ 2147483646 h 2650"/>
              <a:gd name="T100" fmla="*/ 0 w 12"/>
              <a:gd name="T101" fmla="*/ 2147483646 h 2650"/>
              <a:gd name="T102" fmla="*/ 0 w 12"/>
              <a:gd name="T103" fmla="*/ 0 h 2650"/>
              <a:gd name="T104" fmla="*/ 2147483646 w 12"/>
              <a:gd name="T105" fmla="*/ 2147483646 h 2650"/>
              <a:gd name="T106" fmla="*/ 0 w 12"/>
              <a:gd name="T107" fmla="*/ 2147483646 h 26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" h="2650">
                <a:moveTo>
                  <a:pt x="0" y="2650"/>
                </a:moveTo>
                <a:lnTo>
                  <a:pt x="0" y="2544"/>
                </a:lnTo>
                <a:lnTo>
                  <a:pt x="12" y="2544"/>
                </a:lnTo>
                <a:lnTo>
                  <a:pt x="12" y="2650"/>
                </a:lnTo>
                <a:lnTo>
                  <a:pt x="0" y="2650"/>
                </a:lnTo>
                <a:close/>
                <a:moveTo>
                  <a:pt x="0" y="2502"/>
                </a:moveTo>
                <a:lnTo>
                  <a:pt x="0" y="2394"/>
                </a:lnTo>
                <a:lnTo>
                  <a:pt x="12" y="2394"/>
                </a:lnTo>
                <a:lnTo>
                  <a:pt x="12" y="2502"/>
                </a:lnTo>
                <a:lnTo>
                  <a:pt x="0" y="2502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2" y="2244"/>
                </a:lnTo>
                <a:lnTo>
                  <a:pt x="12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6"/>
                </a:lnTo>
                <a:lnTo>
                  <a:pt x="12" y="2096"/>
                </a:lnTo>
                <a:lnTo>
                  <a:pt x="12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2" y="1946"/>
                </a:lnTo>
                <a:lnTo>
                  <a:pt x="12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2" y="1796"/>
                </a:lnTo>
                <a:lnTo>
                  <a:pt x="12" y="1902"/>
                </a:lnTo>
                <a:lnTo>
                  <a:pt x="0" y="1902"/>
                </a:lnTo>
                <a:close/>
                <a:moveTo>
                  <a:pt x="0" y="1754"/>
                </a:moveTo>
                <a:lnTo>
                  <a:pt x="0" y="1646"/>
                </a:lnTo>
                <a:lnTo>
                  <a:pt x="12" y="1646"/>
                </a:lnTo>
                <a:lnTo>
                  <a:pt x="12" y="1754"/>
                </a:lnTo>
                <a:lnTo>
                  <a:pt x="0" y="1754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2" y="1496"/>
                </a:lnTo>
                <a:lnTo>
                  <a:pt x="12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8"/>
                </a:lnTo>
                <a:lnTo>
                  <a:pt x="12" y="1348"/>
                </a:lnTo>
                <a:lnTo>
                  <a:pt x="12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2" y="1198"/>
                </a:lnTo>
                <a:lnTo>
                  <a:pt x="12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2" y="1048"/>
                </a:lnTo>
                <a:lnTo>
                  <a:pt x="12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2" y="898"/>
                </a:lnTo>
                <a:lnTo>
                  <a:pt x="12" y="1004"/>
                </a:lnTo>
                <a:lnTo>
                  <a:pt x="0" y="1004"/>
                </a:lnTo>
                <a:close/>
                <a:moveTo>
                  <a:pt x="0" y="856"/>
                </a:moveTo>
                <a:lnTo>
                  <a:pt x="0" y="748"/>
                </a:lnTo>
                <a:lnTo>
                  <a:pt x="12" y="748"/>
                </a:lnTo>
                <a:lnTo>
                  <a:pt x="12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Freeform 31"/>
          <p:cNvSpPr>
            <a:spLocks noEditPoints="1"/>
          </p:cNvSpPr>
          <p:nvPr userDrawn="1"/>
        </p:nvSpPr>
        <p:spPr bwMode="auto">
          <a:xfrm>
            <a:off x="1177925" y="2659063"/>
            <a:ext cx="15875" cy="1358900"/>
          </a:xfrm>
          <a:custGeom>
            <a:avLst/>
            <a:gdLst>
              <a:gd name="T0" fmla="*/ 0 w 10"/>
              <a:gd name="T1" fmla="*/ 2147483646 h 856"/>
              <a:gd name="T2" fmla="*/ 0 w 10"/>
              <a:gd name="T3" fmla="*/ 2147483646 h 856"/>
              <a:gd name="T4" fmla="*/ 2147483646 w 10"/>
              <a:gd name="T5" fmla="*/ 2147483646 h 856"/>
              <a:gd name="T6" fmla="*/ 2147483646 w 10"/>
              <a:gd name="T7" fmla="*/ 2147483646 h 856"/>
              <a:gd name="T8" fmla="*/ 0 w 10"/>
              <a:gd name="T9" fmla="*/ 2147483646 h 856"/>
              <a:gd name="T10" fmla="*/ 0 w 10"/>
              <a:gd name="T11" fmla="*/ 2147483646 h 856"/>
              <a:gd name="T12" fmla="*/ 0 w 10"/>
              <a:gd name="T13" fmla="*/ 2147483646 h 856"/>
              <a:gd name="T14" fmla="*/ 0 w 10"/>
              <a:gd name="T15" fmla="*/ 2147483646 h 856"/>
              <a:gd name="T16" fmla="*/ 2147483646 w 10"/>
              <a:gd name="T17" fmla="*/ 2147483646 h 856"/>
              <a:gd name="T18" fmla="*/ 2147483646 w 10"/>
              <a:gd name="T19" fmla="*/ 2147483646 h 856"/>
              <a:gd name="T20" fmla="*/ 0 w 10"/>
              <a:gd name="T21" fmla="*/ 2147483646 h 856"/>
              <a:gd name="T22" fmla="*/ 0 w 10"/>
              <a:gd name="T23" fmla="*/ 2147483646 h 856"/>
              <a:gd name="T24" fmla="*/ 0 w 10"/>
              <a:gd name="T25" fmla="*/ 2147483646 h 856"/>
              <a:gd name="T26" fmla="*/ 0 w 10"/>
              <a:gd name="T27" fmla="*/ 2147483646 h 856"/>
              <a:gd name="T28" fmla="*/ 2147483646 w 10"/>
              <a:gd name="T29" fmla="*/ 2147483646 h 856"/>
              <a:gd name="T30" fmla="*/ 2147483646 w 10"/>
              <a:gd name="T31" fmla="*/ 2147483646 h 856"/>
              <a:gd name="T32" fmla="*/ 0 w 10"/>
              <a:gd name="T33" fmla="*/ 2147483646 h 856"/>
              <a:gd name="T34" fmla="*/ 0 w 10"/>
              <a:gd name="T35" fmla="*/ 2147483646 h 856"/>
              <a:gd name="T36" fmla="*/ 0 w 10"/>
              <a:gd name="T37" fmla="*/ 2147483646 h 856"/>
              <a:gd name="T38" fmla="*/ 0 w 10"/>
              <a:gd name="T39" fmla="*/ 2147483646 h 856"/>
              <a:gd name="T40" fmla="*/ 2147483646 w 10"/>
              <a:gd name="T41" fmla="*/ 2147483646 h 856"/>
              <a:gd name="T42" fmla="*/ 2147483646 w 10"/>
              <a:gd name="T43" fmla="*/ 2147483646 h 856"/>
              <a:gd name="T44" fmla="*/ 0 w 10"/>
              <a:gd name="T45" fmla="*/ 2147483646 h 856"/>
              <a:gd name="T46" fmla="*/ 0 w 10"/>
              <a:gd name="T47" fmla="*/ 2147483646 h 856"/>
              <a:gd name="T48" fmla="*/ 0 w 10"/>
              <a:gd name="T49" fmla="*/ 2147483646 h 856"/>
              <a:gd name="T50" fmla="*/ 0 w 10"/>
              <a:gd name="T51" fmla="*/ 2147483646 h 856"/>
              <a:gd name="T52" fmla="*/ 2147483646 w 10"/>
              <a:gd name="T53" fmla="*/ 2147483646 h 856"/>
              <a:gd name="T54" fmla="*/ 2147483646 w 10"/>
              <a:gd name="T55" fmla="*/ 2147483646 h 856"/>
              <a:gd name="T56" fmla="*/ 0 w 10"/>
              <a:gd name="T57" fmla="*/ 2147483646 h 856"/>
              <a:gd name="T58" fmla="*/ 0 w 10"/>
              <a:gd name="T59" fmla="*/ 2147483646 h 856"/>
              <a:gd name="T60" fmla="*/ 0 w 10"/>
              <a:gd name="T61" fmla="*/ 2147483646 h 856"/>
              <a:gd name="T62" fmla="*/ 0 w 10"/>
              <a:gd name="T63" fmla="*/ 0 h 856"/>
              <a:gd name="T64" fmla="*/ 2147483646 w 10"/>
              <a:gd name="T65" fmla="*/ 0 h 856"/>
              <a:gd name="T66" fmla="*/ 2147483646 w 10"/>
              <a:gd name="T67" fmla="*/ 2147483646 h 856"/>
              <a:gd name="T68" fmla="*/ 0 w 10"/>
              <a:gd name="T69" fmla="*/ 2147483646 h 856"/>
              <a:gd name="T70" fmla="*/ 0 w 10"/>
              <a:gd name="T71" fmla="*/ 2147483646 h 8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6">
                <a:moveTo>
                  <a:pt x="0" y="856"/>
                </a:moveTo>
                <a:lnTo>
                  <a:pt x="0" y="748"/>
                </a:lnTo>
                <a:lnTo>
                  <a:pt x="10" y="748"/>
                </a:lnTo>
                <a:lnTo>
                  <a:pt x="10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Freeform 32"/>
          <p:cNvSpPr>
            <a:spLocks noEditPoints="1"/>
          </p:cNvSpPr>
          <p:nvPr userDrawn="1"/>
        </p:nvSpPr>
        <p:spPr bwMode="auto">
          <a:xfrm>
            <a:off x="1079500" y="2659063"/>
            <a:ext cx="15875" cy="1120775"/>
          </a:xfrm>
          <a:custGeom>
            <a:avLst/>
            <a:gdLst>
              <a:gd name="T0" fmla="*/ 0 w 10"/>
              <a:gd name="T1" fmla="*/ 2147483646 h 706"/>
              <a:gd name="T2" fmla="*/ 0 w 10"/>
              <a:gd name="T3" fmla="*/ 2147483646 h 706"/>
              <a:gd name="T4" fmla="*/ 2147483646 w 10"/>
              <a:gd name="T5" fmla="*/ 2147483646 h 706"/>
              <a:gd name="T6" fmla="*/ 2147483646 w 10"/>
              <a:gd name="T7" fmla="*/ 2147483646 h 706"/>
              <a:gd name="T8" fmla="*/ 0 w 10"/>
              <a:gd name="T9" fmla="*/ 2147483646 h 706"/>
              <a:gd name="T10" fmla="*/ 0 w 10"/>
              <a:gd name="T11" fmla="*/ 2147483646 h 706"/>
              <a:gd name="T12" fmla="*/ 0 w 10"/>
              <a:gd name="T13" fmla="*/ 2147483646 h 706"/>
              <a:gd name="T14" fmla="*/ 0 w 10"/>
              <a:gd name="T15" fmla="*/ 2147483646 h 706"/>
              <a:gd name="T16" fmla="*/ 2147483646 w 10"/>
              <a:gd name="T17" fmla="*/ 2147483646 h 706"/>
              <a:gd name="T18" fmla="*/ 2147483646 w 10"/>
              <a:gd name="T19" fmla="*/ 2147483646 h 706"/>
              <a:gd name="T20" fmla="*/ 0 w 10"/>
              <a:gd name="T21" fmla="*/ 2147483646 h 706"/>
              <a:gd name="T22" fmla="*/ 0 w 10"/>
              <a:gd name="T23" fmla="*/ 2147483646 h 706"/>
              <a:gd name="T24" fmla="*/ 0 w 10"/>
              <a:gd name="T25" fmla="*/ 2147483646 h 706"/>
              <a:gd name="T26" fmla="*/ 0 w 10"/>
              <a:gd name="T27" fmla="*/ 2147483646 h 706"/>
              <a:gd name="T28" fmla="*/ 2147483646 w 10"/>
              <a:gd name="T29" fmla="*/ 2147483646 h 706"/>
              <a:gd name="T30" fmla="*/ 2147483646 w 10"/>
              <a:gd name="T31" fmla="*/ 2147483646 h 706"/>
              <a:gd name="T32" fmla="*/ 0 w 10"/>
              <a:gd name="T33" fmla="*/ 2147483646 h 706"/>
              <a:gd name="T34" fmla="*/ 0 w 10"/>
              <a:gd name="T35" fmla="*/ 2147483646 h 706"/>
              <a:gd name="T36" fmla="*/ 0 w 10"/>
              <a:gd name="T37" fmla="*/ 2147483646 h 706"/>
              <a:gd name="T38" fmla="*/ 0 w 10"/>
              <a:gd name="T39" fmla="*/ 2147483646 h 706"/>
              <a:gd name="T40" fmla="*/ 2147483646 w 10"/>
              <a:gd name="T41" fmla="*/ 2147483646 h 706"/>
              <a:gd name="T42" fmla="*/ 2147483646 w 10"/>
              <a:gd name="T43" fmla="*/ 2147483646 h 706"/>
              <a:gd name="T44" fmla="*/ 0 w 10"/>
              <a:gd name="T45" fmla="*/ 2147483646 h 706"/>
              <a:gd name="T46" fmla="*/ 0 w 10"/>
              <a:gd name="T47" fmla="*/ 2147483646 h 706"/>
              <a:gd name="T48" fmla="*/ 0 w 10"/>
              <a:gd name="T49" fmla="*/ 2147483646 h 706"/>
              <a:gd name="T50" fmla="*/ 0 w 10"/>
              <a:gd name="T51" fmla="*/ 0 h 706"/>
              <a:gd name="T52" fmla="*/ 2147483646 w 10"/>
              <a:gd name="T53" fmla="*/ 0 h 706"/>
              <a:gd name="T54" fmla="*/ 2147483646 w 10"/>
              <a:gd name="T55" fmla="*/ 2147483646 h 706"/>
              <a:gd name="T56" fmla="*/ 0 w 10"/>
              <a:gd name="T57" fmla="*/ 2147483646 h 706"/>
              <a:gd name="T58" fmla="*/ 0 w 10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Freeform 33"/>
          <p:cNvSpPr>
            <a:spLocks noEditPoints="1"/>
          </p:cNvSpPr>
          <p:nvPr userDrawn="1"/>
        </p:nvSpPr>
        <p:spPr bwMode="auto">
          <a:xfrm>
            <a:off x="981075" y="2424113"/>
            <a:ext cx="15875" cy="1355725"/>
          </a:xfrm>
          <a:custGeom>
            <a:avLst/>
            <a:gdLst>
              <a:gd name="T0" fmla="*/ 0 w 10"/>
              <a:gd name="T1" fmla="*/ 2147483646 h 854"/>
              <a:gd name="T2" fmla="*/ 0 w 10"/>
              <a:gd name="T3" fmla="*/ 2147483646 h 854"/>
              <a:gd name="T4" fmla="*/ 2147483646 w 10"/>
              <a:gd name="T5" fmla="*/ 2147483646 h 854"/>
              <a:gd name="T6" fmla="*/ 2147483646 w 10"/>
              <a:gd name="T7" fmla="*/ 2147483646 h 854"/>
              <a:gd name="T8" fmla="*/ 0 w 10"/>
              <a:gd name="T9" fmla="*/ 2147483646 h 854"/>
              <a:gd name="T10" fmla="*/ 0 w 10"/>
              <a:gd name="T11" fmla="*/ 2147483646 h 854"/>
              <a:gd name="T12" fmla="*/ 0 w 10"/>
              <a:gd name="T13" fmla="*/ 2147483646 h 854"/>
              <a:gd name="T14" fmla="*/ 0 w 10"/>
              <a:gd name="T15" fmla="*/ 2147483646 h 854"/>
              <a:gd name="T16" fmla="*/ 2147483646 w 10"/>
              <a:gd name="T17" fmla="*/ 2147483646 h 854"/>
              <a:gd name="T18" fmla="*/ 2147483646 w 10"/>
              <a:gd name="T19" fmla="*/ 2147483646 h 854"/>
              <a:gd name="T20" fmla="*/ 0 w 10"/>
              <a:gd name="T21" fmla="*/ 2147483646 h 854"/>
              <a:gd name="T22" fmla="*/ 0 w 10"/>
              <a:gd name="T23" fmla="*/ 2147483646 h 854"/>
              <a:gd name="T24" fmla="*/ 0 w 10"/>
              <a:gd name="T25" fmla="*/ 2147483646 h 854"/>
              <a:gd name="T26" fmla="*/ 0 w 10"/>
              <a:gd name="T27" fmla="*/ 2147483646 h 854"/>
              <a:gd name="T28" fmla="*/ 2147483646 w 10"/>
              <a:gd name="T29" fmla="*/ 2147483646 h 854"/>
              <a:gd name="T30" fmla="*/ 2147483646 w 10"/>
              <a:gd name="T31" fmla="*/ 2147483646 h 854"/>
              <a:gd name="T32" fmla="*/ 0 w 10"/>
              <a:gd name="T33" fmla="*/ 2147483646 h 854"/>
              <a:gd name="T34" fmla="*/ 0 w 10"/>
              <a:gd name="T35" fmla="*/ 2147483646 h 854"/>
              <a:gd name="T36" fmla="*/ 0 w 10"/>
              <a:gd name="T37" fmla="*/ 2147483646 h 854"/>
              <a:gd name="T38" fmla="*/ 0 w 10"/>
              <a:gd name="T39" fmla="*/ 2147483646 h 854"/>
              <a:gd name="T40" fmla="*/ 2147483646 w 10"/>
              <a:gd name="T41" fmla="*/ 2147483646 h 854"/>
              <a:gd name="T42" fmla="*/ 2147483646 w 10"/>
              <a:gd name="T43" fmla="*/ 2147483646 h 854"/>
              <a:gd name="T44" fmla="*/ 0 w 10"/>
              <a:gd name="T45" fmla="*/ 2147483646 h 854"/>
              <a:gd name="T46" fmla="*/ 0 w 10"/>
              <a:gd name="T47" fmla="*/ 2147483646 h 854"/>
              <a:gd name="T48" fmla="*/ 0 w 10"/>
              <a:gd name="T49" fmla="*/ 2147483646 h 854"/>
              <a:gd name="T50" fmla="*/ 0 w 10"/>
              <a:gd name="T51" fmla="*/ 2147483646 h 854"/>
              <a:gd name="T52" fmla="*/ 2147483646 w 10"/>
              <a:gd name="T53" fmla="*/ 2147483646 h 854"/>
              <a:gd name="T54" fmla="*/ 2147483646 w 10"/>
              <a:gd name="T55" fmla="*/ 2147483646 h 854"/>
              <a:gd name="T56" fmla="*/ 0 w 10"/>
              <a:gd name="T57" fmla="*/ 2147483646 h 854"/>
              <a:gd name="T58" fmla="*/ 0 w 10"/>
              <a:gd name="T59" fmla="*/ 2147483646 h 854"/>
              <a:gd name="T60" fmla="*/ 0 w 10"/>
              <a:gd name="T61" fmla="*/ 2147483646 h 854"/>
              <a:gd name="T62" fmla="*/ 0 w 10"/>
              <a:gd name="T63" fmla="*/ 0 h 854"/>
              <a:gd name="T64" fmla="*/ 2147483646 w 10"/>
              <a:gd name="T65" fmla="*/ 0 h 854"/>
              <a:gd name="T66" fmla="*/ 2147483646 w 10"/>
              <a:gd name="T67" fmla="*/ 2147483646 h 854"/>
              <a:gd name="T68" fmla="*/ 0 w 10"/>
              <a:gd name="T69" fmla="*/ 2147483646 h 854"/>
              <a:gd name="T70" fmla="*/ 0 w 10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Freeform 34"/>
          <p:cNvSpPr>
            <a:spLocks noEditPoints="1"/>
          </p:cNvSpPr>
          <p:nvPr userDrawn="1"/>
        </p:nvSpPr>
        <p:spPr bwMode="auto">
          <a:xfrm>
            <a:off x="1657350" y="3135313"/>
            <a:ext cx="15875" cy="3730625"/>
          </a:xfrm>
          <a:custGeom>
            <a:avLst/>
            <a:gdLst>
              <a:gd name="T0" fmla="*/ 0 w 10"/>
              <a:gd name="T1" fmla="*/ 2147483646 h 2350"/>
              <a:gd name="T2" fmla="*/ 2147483646 w 10"/>
              <a:gd name="T3" fmla="*/ 2147483646 h 2350"/>
              <a:gd name="T4" fmla="*/ 0 w 10"/>
              <a:gd name="T5" fmla="*/ 2147483646 h 2350"/>
              <a:gd name="T6" fmla="*/ 0 w 10"/>
              <a:gd name="T7" fmla="*/ 2147483646 h 2350"/>
              <a:gd name="T8" fmla="*/ 2147483646 w 10"/>
              <a:gd name="T9" fmla="*/ 2147483646 h 2350"/>
              <a:gd name="T10" fmla="*/ 0 w 10"/>
              <a:gd name="T11" fmla="*/ 2147483646 h 2350"/>
              <a:gd name="T12" fmla="*/ 0 w 10"/>
              <a:gd name="T13" fmla="*/ 2147483646 h 2350"/>
              <a:gd name="T14" fmla="*/ 2147483646 w 10"/>
              <a:gd name="T15" fmla="*/ 2147483646 h 2350"/>
              <a:gd name="T16" fmla="*/ 0 w 10"/>
              <a:gd name="T17" fmla="*/ 2147483646 h 2350"/>
              <a:gd name="T18" fmla="*/ 0 w 10"/>
              <a:gd name="T19" fmla="*/ 2147483646 h 2350"/>
              <a:gd name="T20" fmla="*/ 2147483646 w 10"/>
              <a:gd name="T21" fmla="*/ 2147483646 h 2350"/>
              <a:gd name="T22" fmla="*/ 0 w 10"/>
              <a:gd name="T23" fmla="*/ 2147483646 h 2350"/>
              <a:gd name="T24" fmla="*/ 0 w 10"/>
              <a:gd name="T25" fmla="*/ 2147483646 h 2350"/>
              <a:gd name="T26" fmla="*/ 2147483646 w 10"/>
              <a:gd name="T27" fmla="*/ 2147483646 h 2350"/>
              <a:gd name="T28" fmla="*/ 0 w 10"/>
              <a:gd name="T29" fmla="*/ 2147483646 h 2350"/>
              <a:gd name="T30" fmla="*/ 0 w 10"/>
              <a:gd name="T31" fmla="*/ 2147483646 h 2350"/>
              <a:gd name="T32" fmla="*/ 2147483646 w 10"/>
              <a:gd name="T33" fmla="*/ 2147483646 h 2350"/>
              <a:gd name="T34" fmla="*/ 0 w 10"/>
              <a:gd name="T35" fmla="*/ 2147483646 h 2350"/>
              <a:gd name="T36" fmla="*/ 0 w 10"/>
              <a:gd name="T37" fmla="*/ 2147483646 h 2350"/>
              <a:gd name="T38" fmla="*/ 2147483646 w 10"/>
              <a:gd name="T39" fmla="*/ 2147483646 h 2350"/>
              <a:gd name="T40" fmla="*/ 0 w 10"/>
              <a:gd name="T41" fmla="*/ 2147483646 h 2350"/>
              <a:gd name="T42" fmla="*/ 0 w 10"/>
              <a:gd name="T43" fmla="*/ 2147483646 h 2350"/>
              <a:gd name="T44" fmla="*/ 2147483646 w 10"/>
              <a:gd name="T45" fmla="*/ 2147483646 h 2350"/>
              <a:gd name="T46" fmla="*/ 0 w 10"/>
              <a:gd name="T47" fmla="*/ 2147483646 h 2350"/>
              <a:gd name="T48" fmla="*/ 0 w 10"/>
              <a:gd name="T49" fmla="*/ 2147483646 h 2350"/>
              <a:gd name="T50" fmla="*/ 2147483646 w 10"/>
              <a:gd name="T51" fmla="*/ 2147483646 h 2350"/>
              <a:gd name="T52" fmla="*/ 0 w 10"/>
              <a:gd name="T53" fmla="*/ 2147483646 h 2350"/>
              <a:gd name="T54" fmla="*/ 0 w 10"/>
              <a:gd name="T55" fmla="*/ 2147483646 h 2350"/>
              <a:gd name="T56" fmla="*/ 2147483646 w 10"/>
              <a:gd name="T57" fmla="*/ 2147483646 h 2350"/>
              <a:gd name="T58" fmla="*/ 0 w 10"/>
              <a:gd name="T59" fmla="*/ 2147483646 h 2350"/>
              <a:gd name="T60" fmla="*/ 0 w 10"/>
              <a:gd name="T61" fmla="*/ 2147483646 h 2350"/>
              <a:gd name="T62" fmla="*/ 2147483646 w 10"/>
              <a:gd name="T63" fmla="*/ 2147483646 h 2350"/>
              <a:gd name="T64" fmla="*/ 0 w 10"/>
              <a:gd name="T65" fmla="*/ 2147483646 h 2350"/>
              <a:gd name="T66" fmla="*/ 0 w 10"/>
              <a:gd name="T67" fmla="*/ 2147483646 h 2350"/>
              <a:gd name="T68" fmla="*/ 2147483646 w 10"/>
              <a:gd name="T69" fmla="*/ 2147483646 h 2350"/>
              <a:gd name="T70" fmla="*/ 0 w 10"/>
              <a:gd name="T71" fmla="*/ 2147483646 h 2350"/>
              <a:gd name="T72" fmla="*/ 0 w 10"/>
              <a:gd name="T73" fmla="*/ 2147483646 h 2350"/>
              <a:gd name="T74" fmla="*/ 2147483646 w 10"/>
              <a:gd name="T75" fmla="*/ 2147483646 h 2350"/>
              <a:gd name="T76" fmla="*/ 0 w 10"/>
              <a:gd name="T77" fmla="*/ 2147483646 h 2350"/>
              <a:gd name="T78" fmla="*/ 0 w 10"/>
              <a:gd name="T79" fmla="*/ 2147483646 h 2350"/>
              <a:gd name="T80" fmla="*/ 2147483646 w 10"/>
              <a:gd name="T81" fmla="*/ 2147483646 h 2350"/>
              <a:gd name="T82" fmla="*/ 0 w 10"/>
              <a:gd name="T83" fmla="*/ 2147483646 h 2350"/>
              <a:gd name="T84" fmla="*/ 0 w 10"/>
              <a:gd name="T85" fmla="*/ 2147483646 h 2350"/>
              <a:gd name="T86" fmla="*/ 2147483646 w 10"/>
              <a:gd name="T87" fmla="*/ 2147483646 h 2350"/>
              <a:gd name="T88" fmla="*/ 0 w 10"/>
              <a:gd name="T89" fmla="*/ 2147483646 h 2350"/>
              <a:gd name="T90" fmla="*/ 0 w 10"/>
              <a:gd name="T91" fmla="*/ 0 h 2350"/>
              <a:gd name="T92" fmla="*/ 2147483646 w 10"/>
              <a:gd name="T93" fmla="*/ 2147483646 h 2350"/>
              <a:gd name="T94" fmla="*/ 0 w 10"/>
              <a:gd name="T95" fmla="*/ 2147483646 h 23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" h="2350">
                <a:moveTo>
                  <a:pt x="0" y="2350"/>
                </a:moveTo>
                <a:lnTo>
                  <a:pt x="0" y="2244"/>
                </a:lnTo>
                <a:lnTo>
                  <a:pt x="10" y="2244"/>
                </a:lnTo>
                <a:lnTo>
                  <a:pt x="10" y="2350"/>
                </a:lnTo>
                <a:lnTo>
                  <a:pt x="0" y="2350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4"/>
                </a:lnTo>
                <a:lnTo>
                  <a:pt x="10" y="1944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2"/>
                </a:moveTo>
                <a:lnTo>
                  <a:pt x="0" y="1496"/>
                </a:lnTo>
                <a:lnTo>
                  <a:pt x="10" y="1496"/>
                </a:lnTo>
                <a:lnTo>
                  <a:pt x="10" y="1602"/>
                </a:lnTo>
                <a:lnTo>
                  <a:pt x="0" y="1602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6"/>
                </a:lnTo>
                <a:lnTo>
                  <a:pt x="10" y="1196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Freeform 35"/>
          <p:cNvSpPr>
            <a:spLocks noEditPoints="1"/>
          </p:cNvSpPr>
          <p:nvPr userDrawn="1"/>
        </p:nvSpPr>
        <p:spPr bwMode="auto">
          <a:xfrm>
            <a:off x="1558925" y="3135313"/>
            <a:ext cx="15875" cy="3730625"/>
          </a:xfrm>
          <a:custGeom>
            <a:avLst/>
            <a:gdLst>
              <a:gd name="T0" fmla="*/ 0 w 10"/>
              <a:gd name="T1" fmla="*/ 2147483646 h 2350"/>
              <a:gd name="T2" fmla="*/ 2147483646 w 10"/>
              <a:gd name="T3" fmla="*/ 2147483646 h 2350"/>
              <a:gd name="T4" fmla="*/ 0 w 10"/>
              <a:gd name="T5" fmla="*/ 2147483646 h 2350"/>
              <a:gd name="T6" fmla="*/ 0 w 10"/>
              <a:gd name="T7" fmla="*/ 2147483646 h 2350"/>
              <a:gd name="T8" fmla="*/ 2147483646 w 10"/>
              <a:gd name="T9" fmla="*/ 2147483646 h 2350"/>
              <a:gd name="T10" fmla="*/ 0 w 10"/>
              <a:gd name="T11" fmla="*/ 2147483646 h 2350"/>
              <a:gd name="T12" fmla="*/ 0 w 10"/>
              <a:gd name="T13" fmla="*/ 2147483646 h 2350"/>
              <a:gd name="T14" fmla="*/ 2147483646 w 10"/>
              <a:gd name="T15" fmla="*/ 2147483646 h 2350"/>
              <a:gd name="T16" fmla="*/ 0 w 10"/>
              <a:gd name="T17" fmla="*/ 2147483646 h 2350"/>
              <a:gd name="T18" fmla="*/ 0 w 10"/>
              <a:gd name="T19" fmla="*/ 2147483646 h 2350"/>
              <a:gd name="T20" fmla="*/ 2147483646 w 10"/>
              <a:gd name="T21" fmla="*/ 2147483646 h 2350"/>
              <a:gd name="T22" fmla="*/ 0 w 10"/>
              <a:gd name="T23" fmla="*/ 2147483646 h 2350"/>
              <a:gd name="T24" fmla="*/ 0 w 10"/>
              <a:gd name="T25" fmla="*/ 2147483646 h 2350"/>
              <a:gd name="T26" fmla="*/ 2147483646 w 10"/>
              <a:gd name="T27" fmla="*/ 2147483646 h 2350"/>
              <a:gd name="T28" fmla="*/ 0 w 10"/>
              <a:gd name="T29" fmla="*/ 2147483646 h 2350"/>
              <a:gd name="T30" fmla="*/ 0 w 10"/>
              <a:gd name="T31" fmla="*/ 2147483646 h 2350"/>
              <a:gd name="T32" fmla="*/ 2147483646 w 10"/>
              <a:gd name="T33" fmla="*/ 2147483646 h 2350"/>
              <a:gd name="T34" fmla="*/ 0 w 10"/>
              <a:gd name="T35" fmla="*/ 2147483646 h 2350"/>
              <a:gd name="T36" fmla="*/ 0 w 10"/>
              <a:gd name="T37" fmla="*/ 2147483646 h 2350"/>
              <a:gd name="T38" fmla="*/ 2147483646 w 10"/>
              <a:gd name="T39" fmla="*/ 2147483646 h 2350"/>
              <a:gd name="T40" fmla="*/ 0 w 10"/>
              <a:gd name="T41" fmla="*/ 2147483646 h 2350"/>
              <a:gd name="T42" fmla="*/ 0 w 10"/>
              <a:gd name="T43" fmla="*/ 2147483646 h 2350"/>
              <a:gd name="T44" fmla="*/ 2147483646 w 10"/>
              <a:gd name="T45" fmla="*/ 2147483646 h 2350"/>
              <a:gd name="T46" fmla="*/ 0 w 10"/>
              <a:gd name="T47" fmla="*/ 2147483646 h 2350"/>
              <a:gd name="T48" fmla="*/ 0 w 10"/>
              <a:gd name="T49" fmla="*/ 2147483646 h 2350"/>
              <a:gd name="T50" fmla="*/ 2147483646 w 10"/>
              <a:gd name="T51" fmla="*/ 2147483646 h 2350"/>
              <a:gd name="T52" fmla="*/ 0 w 10"/>
              <a:gd name="T53" fmla="*/ 2147483646 h 2350"/>
              <a:gd name="T54" fmla="*/ 0 w 10"/>
              <a:gd name="T55" fmla="*/ 2147483646 h 2350"/>
              <a:gd name="T56" fmla="*/ 2147483646 w 10"/>
              <a:gd name="T57" fmla="*/ 2147483646 h 2350"/>
              <a:gd name="T58" fmla="*/ 0 w 10"/>
              <a:gd name="T59" fmla="*/ 2147483646 h 2350"/>
              <a:gd name="T60" fmla="*/ 0 w 10"/>
              <a:gd name="T61" fmla="*/ 2147483646 h 2350"/>
              <a:gd name="T62" fmla="*/ 2147483646 w 10"/>
              <a:gd name="T63" fmla="*/ 2147483646 h 2350"/>
              <a:gd name="T64" fmla="*/ 0 w 10"/>
              <a:gd name="T65" fmla="*/ 2147483646 h 2350"/>
              <a:gd name="T66" fmla="*/ 0 w 10"/>
              <a:gd name="T67" fmla="*/ 2147483646 h 2350"/>
              <a:gd name="T68" fmla="*/ 2147483646 w 10"/>
              <a:gd name="T69" fmla="*/ 2147483646 h 2350"/>
              <a:gd name="T70" fmla="*/ 0 w 10"/>
              <a:gd name="T71" fmla="*/ 2147483646 h 2350"/>
              <a:gd name="T72" fmla="*/ 0 w 10"/>
              <a:gd name="T73" fmla="*/ 2147483646 h 2350"/>
              <a:gd name="T74" fmla="*/ 2147483646 w 10"/>
              <a:gd name="T75" fmla="*/ 2147483646 h 2350"/>
              <a:gd name="T76" fmla="*/ 0 w 10"/>
              <a:gd name="T77" fmla="*/ 2147483646 h 2350"/>
              <a:gd name="T78" fmla="*/ 0 w 10"/>
              <a:gd name="T79" fmla="*/ 2147483646 h 2350"/>
              <a:gd name="T80" fmla="*/ 2147483646 w 10"/>
              <a:gd name="T81" fmla="*/ 2147483646 h 2350"/>
              <a:gd name="T82" fmla="*/ 0 w 10"/>
              <a:gd name="T83" fmla="*/ 2147483646 h 2350"/>
              <a:gd name="T84" fmla="*/ 0 w 10"/>
              <a:gd name="T85" fmla="*/ 2147483646 h 2350"/>
              <a:gd name="T86" fmla="*/ 2147483646 w 10"/>
              <a:gd name="T87" fmla="*/ 2147483646 h 2350"/>
              <a:gd name="T88" fmla="*/ 0 w 10"/>
              <a:gd name="T89" fmla="*/ 2147483646 h 2350"/>
              <a:gd name="T90" fmla="*/ 0 w 10"/>
              <a:gd name="T91" fmla="*/ 0 h 2350"/>
              <a:gd name="T92" fmla="*/ 2147483646 w 10"/>
              <a:gd name="T93" fmla="*/ 2147483646 h 2350"/>
              <a:gd name="T94" fmla="*/ 0 w 10"/>
              <a:gd name="T95" fmla="*/ 2147483646 h 23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" h="2350">
                <a:moveTo>
                  <a:pt x="0" y="2350"/>
                </a:moveTo>
                <a:lnTo>
                  <a:pt x="0" y="2244"/>
                </a:lnTo>
                <a:lnTo>
                  <a:pt x="10" y="2244"/>
                </a:lnTo>
                <a:lnTo>
                  <a:pt x="10" y="2350"/>
                </a:lnTo>
                <a:lnTo>
                  <a:pt x="0" y="2350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4"/>
                </a:lnTo>
                <a:lnTo>
                  <a:pt x="10" y="1944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2"/>
                </a:moveTo>
                <a:lnTo>
                  <a:pt x="0" y="1496"/>
                </a:lnTo>
                <a:lnTo>
                  <a:pt x="10" y="1496"/>
                </a:lnTo>
                <a:lnTo>
                  <a:pt x="10" y="1602"/>
                </a:lnTo>
                <a:lnTo>
                  <a:pt x="0" y="1602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6"/>
                </a:lnTo>
                <a:lnTo>
                  <a:pt x="10" y="1196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Freeform 36"/>
          <p:cNvSpPr>
            <a:spLocks noEditPoints="1"/>
          </p:cNvSpPr>
          <p:nvPr userDrawn="1"/>
        </p:nvSpPr>
        <p:spPr bwMode="auto">
          <a:xfrm>
            <a:off x="1460500" y="2897188"/>
            <a:ext cx="15875" cy="3968750"/>
          </a:xfrm>
          <a:custGeom>
            <a:avLst/>
            <a:gdLst>
              <a:gd name="T0" fmla="*/ 0 w 10"/>
              <a:gd name="T1" fmla="*/ 2147483646 h 2500"/>
              <a:gd name="T2" fmla="*/ 2147483646 w 10"/>
              <a:gd name="T3" fmla="*/ 2147483646 h 2500"/>
              <a:gd name="T4" fmla="*/ 0 w 10"/>
              <a:gd name="T5" fmla="*/ 2147483646 h 2500"/>
              <a:gd name="T6" fmla="*/ 0 w 10"/>
              <a:gd name="T7" fmla="*/ 2147483646 h 2500"/>
              <a:gd name="T8" fmla="*/ 2147483646 w 10"/>
              <a:gd name="T9" fmla="*/ 2147483646 h 2500"/>
              <a:gd name="T10" fmla="*/ 0 w 10"/>
              <a:gd name="T11" fmla="*/ 2147483646 h 2500"/>
              <a:gd name="T12" fmla="*/ 0 w 10"/>
              <a:gd name="T13" fmla="*/ 2147483646 h 2500"/>
              <a:gd name="T14" fmla="*/ 2147483646 w 10"/>
              <a:gd name="T15" fmla="*/ 2147483646 h 2500"/>
              <a:gd name="T16" fmla="*/ 0 w 10"/>
              <a:gd name="T17" fmla="*/ 2147483646 h 2500"/>
              <a:gd name="T18" fmla="*/ 0 w 10"/>
              <a:gd name="T19" fmla="*/ 2147483646 h 2500"/>
              <a:gd name="T20" fmla="*/ 2147483646 w 10"/>
              <a:gd name="T21" fmla="*/ 2147483646 h 2500"/>
              <a:gd name="T22" fmla="*/ 0 w 10"/>
              <a:gd name="T23" fmla="*/ 2147483646 h 2500"/>
              <a:gd name="T24" fmla="*/ 0 w 10"/>
              <a:gd name="T25" fmla="*/ 2147483646 h 2500"/>
              <a:gd name="T26" fmla="*/ 2147483646 w 10"/>
              <a:gd name="T27" fmla="*/ 2147483646 h 2500"/>
              <a:gd name="T28" fmla="*/ 0 w 10"/>
              <a:gd name="T29" fmla="*/ 2147483646 h 2500"/>
              <a:gd name="T30" fmla="*/ 0 w 10"/>
              <a:gd name="T31" fmla="*/ 2147483646 h 2500"/>
              <a:gd name="T32" fmla="*/ 2147483646 w 10"/>
              <a:gd name="T33" fmla="*/ 2147483646 h 2500"/>
              <a:gd name="T34" fmla="*/ 0 w 10"/>
              <a:gd name="T35" fmla="*/ 2147483646 h 2500"/>
              <a:gd name="T36" fmla="*/ 0 w 10"/>
              <a:gd name="T37" fmla="*/ 2147483646 h 2500"/>
              <a:gd name="T38" fmla="*/ 2147483646 w 10"/>
              <a:gd name="T39" fmla="*/ 2147483646 h 2500"/>
              <a:gd name="T40" fmla="*/ 0 w 10"/>
              <a:gd name="T41" fmla="*/ 2147483646 h 2500"/>
              <a:gd name="T42" fmla="*/ 0 w 10"/>
              <a:gd name="T43" fmla="*/ 2147483646 h 2500"/>
              <a:gd name="T44" fmla="*/ 2147483646 w 10"/>
              <a:gd name="T45" fmla="*/ 2147483646 h 2500"/>
              <a:gd name="T46" fmla="*/ 0 w 10"/>
              <a:gd name="T47" fmla="*/ 2147483646 h 2500"/>
              <a:gd name="T48" fmla="*/ 0 w 10"/>
              <a:gd name="T49" fmla="*/ 2147483646 h 2500"/>
              <a:gd name="T50" fmla="*/ 2147483646 w 10"/>
              <a:gd name="T51" fmla="*/ 2147483646 h 2500"/>
              <a:gd name="T52" fmla="*/ 0 w 10"/>
              <a:gd name="T53" fmla="*/ 2147483646 h 2500"/>
              <a:gd name="T54" fmla="*/ 0 w 10"/>
              <a:gd name="T55" fmla="*/ 2147483646 h 2500"/>
              <a:gd name="T56" fmla="*/ 2147483646 w 10"/>
              <a:gd name="T57" fmla="*/ 2147483646 h 2500"/>
              <a:gd name="T58" fmla="*/ 0 w 10"/>
              <a:gd name="T59" fmla="*/ 2147483646 h 2500"/>
              <a:gd name="T60" fmla="*/ 0 w 10"/>
              <a:gd name="T61" fmla="*/ 2147483646 h 2500"/>
              <a:gd name="T62" fmla="*/ 2147483646 w 10"/>
              <a:gd name="T63" fmla="*/ 2147483646 h 2500"/>
              <a:gd name="T64" fmla="*/ 0 w 10"/>
              <a:gd name="T65" fmla="*/ 2147483646 h 2500"/>
              <a:gd name="T66" fmla="*/ 0 w 10"/>
              <a:gd name="T67" fmla="*/ 2147483646 h 2500"/>
              <a:gd name="T68" fmla="*/ 2147483646 w 10"/>
              <a:gd name="T69" fmla="*/ 2147483646 h 2500"/>
              <a:gd name="T70" fmla="*/ 0 w 10"/>
              <a:gd name="T71" fmla="*/ 2147483646 h 2500"/>
              <a:gd name="T72" fmla="*/ 0 w 10"/>
              <a:gd name="T73" fmla="*/ 2147483646 h 2500"/>
              <a:gd name="T74" fmla="*/ 2147483646 w 10"/>
              <a:gd name="T75" fmla="*/ 2147483646 h 2500"/>
              <a:gd name="T76" fmla="*/ 0 w 10"/>
              <a:gd name="T77" fmla="*/ 2147483646 h 2500"/>
              <a:gd name="T78" fmla="*/ 0 w 10"/>
              <a:gd name="T79" fmla="*/ 2147483646 h 2500"/>
              <a:gd name="T80" fmla="*/ 2147483646 w 10"/>
              <a:gd name="T81" fmla="*/ 2147483646 h 2500"/>
              <a:gd name="T82" fmla="*/ 0 w 10"/>
              <a:gd name="T83" fmla="*/ 2147483646 h 2500"/>
              <a:gd name="T84" fmla="*/ 0 w 10"/>
              <a:gd name="T85" fmla="*/ 2147483646 h 2500"/>
              <a:gd name="T86" fmla="*/ 2147483646 w 10"/>
              <a:gd name="T87" fmla="*/ 2147483646 h 2500"/>
              <a:gd name="T88" fmla="*/ 0 w 10"/>
              <a:gd name="T89" fmla="*/ 2147483646 h 2500"/>
              <a:gd name="T90" fmla="*/ 0 w 10"/>
              <a:gd name="T91" fmla="*/ 2147483646 h 2500"/>
              <a:gd name="T92" fmla="*/ 2147483646 w 10"/>
              <a:gd name="T93" fmla="*/ 2147483646 h 2500"/>
              <a:gd name="T94" fmla="*/ 0 w 10"/>
              <a:gd name="T95" fmla="*/ 2147483646 h 2500"/>
              <a:gd name="T96" fmla="*/ 0 w 10"/>
              <a:gd name="T97" fmla="*/ 0 h 2500"/>
              <a:gd name="T98" fmla="*/ 2147483646 w 10"/>
              <a:gd name="T99" fmla="*/ 2147483646 h 2500"/>
              <a:gd name="T100" fmla="*/ 0 w 10"/>
              <a:gd name="T101" fmla="*/ 2147483646 h 25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" h="2500">
                <a:moveTo>
                  <a:pt x="0" y="2500"/>
                </a:moveTo>
                <a:lnTo>
                  <a:pt x="0" y="2394"/>
                </a:lnTo>
                <a:lnTo>
                  <a:pt x="10" y="2394"/>
                </a:lnTo>
                <a:lnTo>
                  <a:pt x="10" y="2500"/>
                </a:lnTo>
                <a:lnTo>
                  <a:pt x="0" y="2500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0" y="2244"/>
                </a:lnTo>
                <a:lnTo>
                  <a:pt x="10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0" y="1946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0" y="1496"/>
                </a:lnTo>
                <a:lnTo>
                  <a:pt x="10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0" y="1198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Freeform 37"/>
          <p:cNvSpPr>
            <a:spLocks noEditPoints="1"/>
          </p:cNvSpPr>
          <p:nvPr userDrawn="1"/>
        </p:nvSpPr>
        <p:spPr bwMode="auto">
          <a:xfrm>
            <a:off x="1362075" y="2897188"/>
            <a:ext cx="15875" cy="3968750"/>
          </a:xfrm>
          <a:custGeom>
            <a:avLst/>
            <a:gdLst>
              <a:gd name="T0" fmla="*/ 0 w 10"/>
              <a:gd name="T1" fmla="*/ 2147483646 h 2500"/>
              <a:gd name="T2" fmla="*/ 2147483646 w 10"/>
              <a:gd name="T3" fmla="*/ 2147483646 h 2500"/>
              <a:gd name="T4" fmla="*/ 0 w 10"/>
              <a:gd name="T5" fmla="*/ 2147483646 h 2500"/>
              <a:gd name="T6" fmla="*/ 0 w 10"/>
              <a:gd name="T7" fmla="*/ 2147483646 h 2500"/>
              <a:gd name="T8" fmla="*/ 2147483646 w 10"/>
              <a:gd name="T9" fmla="*/ 2147483646 h 2500"/>
              <a:gd name="T10" fmla="*/ 0 w 10"/>
              <a:gd name="T11" fmla="*/ 2147483646 h 2500"/>
              <a:gd name="T12" fmla="*/ 0 w 10"/>
              <a:gd name="T13" fmla="*/ 2147483646 h 2500"/>
              <a:gd name="T14" fmla="*/ 2147483646 w 10"/>
              <a:gd name="T15" fmla="*/ 2147483646 h 2500"/>
              <a:gd name="T16" fmla="*/ 0 w 10"/>
              <a:gd name="T17" fmla="*/ 2147483646 h 2500"/>
              <a:gd name="T18" fmla="*/ 0 w 10"/>
              <a:gd name="T19" fmla="*/ 2147483646 h 2500"/>
              <a:gd name="T20" fmla="*/ 2147483646 w 10"/>
              <a:gd name="T21" fmla="*/ 2147483646 h 2500"/>
              <a:gd name="T22" fmla="*/ 0 w 10"/>
              <a:gd name="T23" fmla="*/ 2147483646 h 2500"/>
              <a:gd name="T24" fmla="*/ 0 w 10"/>
              <a:gd name="T25" fmla="*/ 2147483646 h 2500"/>
              <a:gd name="T26" fmla="*/ 2147483646 w 10"/>
              <a:gd name="T27" fmla="*/ 2147483646 h 2500"/>
              <a:gd name="T28" fmla="*/ 0 w 10"/>
              <a:gd name="T29" fmla="*/ 2147483646 h 2500"/>
              <a:gd name="T30" fmla="*/ 0 w 10"/>
              <a:gd name="T31" fmla="*/ 2147483646 h 2500"/>
              <a:gd name="T32" fmla="*/ 2147483646 w 10"/>
              <a:gd name="T33" fmla="*/ 2147483646 h 2500"/>
              <a:gd name="T34" fmla="*/ 0 w 10"/>
              <a:gd name="T35" fmla="*/ 2147483646 h 2500"/>
              <a:gd name="T36" fmla="*/ 0 w 10"/>
              <a:gd name="T37" fmla="*/ 2147483646 h 2500"/>
              <a:gd name="T38" fmla="*/ 2147483646 w 10"/>
              <a:gd name="T39" fmla="*/ 2147483646 h 2500"/>
              <a:gd name="T40" fmla="*/ 0 w 10"/>
              <a:gd name="T41" fmla="*/ 2147483646 h 2500"/>
              <a:gd name="T42" fmla="*/ 0 w 10"/>
              <a:gd name="T43" fmla="*/ 2147483646 h 2500"/>
              <a:gd name="T44" fmla="*/ 2147483646 w 10"/>
              <a:gd name="T45" fmla="*/ 2147483646 h 2500"/>
              <a:gd name="T46" fmla="*/ 0 w 10"/>
              <a:gd name="T47" fmla="*/ 2147483646 h 2500"/>
              <a:gd name="T48" fmla="*/ 0 w 10"/>
              <a:gd name="T49" fmla="*/ 2147483646 h 2500"/>
              <a:gd name="T50" fmla="*/ 2147483646 w 10"/>
              <a:gd name="T51" fmla="*/ 2147483646 h 2500"/>
              <a:gd name="T52" fmla="*/ 0 w 10"/>
              <a:gd name="T53" fmla="*/ 2147483646 h 2500"/>
              <a:gd name="T54" fmla="*/ 0 w 10"/>
              <a:gd name="T55" fmla="*/ 2147483646 h 2500"/>
              <a:gd name="T56" fmla="*/ 2147483646 w 10"/>
              <a:gd name="T57" fmla="*/ 2147483646 h 2500"/>
              <a:gd name="T58" fmla="*/ 0 w 10"/>
              <a:gd name="T59" fmla="*/ 2147483646 h 2500"/>
              <a:gd name="T60" fmla="*/ 0 w 10"/>
              <a:gd name="T61" fmla="*/ 2147483646 h 2500"/>
              <a:gd name="T62" fmla="*/ 2147483646 w 10"/>
              <a:gd name="T63" fmla="*/ 2147483646 h 2500"/>
              <a:gd name="T64" fmla="*/ 0 w 10"/>
              <a:gd name="T65" fmla="*/ 2147483646 h 2500"/>
              <a:gd name="T66" fmla="*/ 0 w 10"/>
              <a:gd name="T67" fmla="*/ 2147483646 h 2500"/>
              <a:gd name="T68" fmla="*/ 2147483646 w 10"/>
              <a:gd name="T69" fmla="*/ 2147483646 h 2500"/>
              <a:gd name="T70" fmla="*/ 0 w 10"/>
              <a:gd name="T71" fmla="*/ 2147483646 h 2500"/>
              <a:gd name="T72" fmla="*/ 0 w 10"/>
              <a:gd name="T73" fmla="*/ 2147483646 h 2500"/>
              <a:gd name="T74" fmla="*/ 2147483646 w 10"/>
              <a:gd name="T75" fmla="*/ 2147483646 h 2500"/>
              <a:gd name="T76" fmla="*/ 0 w 10"/>
              <a:gd name="T77" fmla="*/ 2147483646 h 2500"/>
              <a:gd name="T78" fmla="*/ 0 w 10"/>
              <a:gd name="T79" fmla="*/ 2147483646 h 2500"/>
              <a:gd name="T80" fmla="*/ 2147483646 w 10"/>
              <a:gd name="T81" fmla="*/ 2147483646 h 2500"/>
              <a:gd name="T82" fmla="*/ 0 w 10"/>
              <a:gd name="T83" fmla="*/ 2147483646 h 2500"/>
              <a:gd name="T84" fmla="*/ 0 w 10"/>
              <a:gd name="T85" fmla="*/ 2147483646 h 2500"/>
              <a:gd name="T86" fmla="*/ 2147483646 w 10"/>
              <a:gd name="T87" fmla="*/ 2147483646 h 2500"/>
              <a:gd name="T88" fmla="*/ 0 w 10"/>
              <a:gd name="T89" fmla="*/ 2147483646 h 2500"/>
              <a:gd name="T90" fmla="*/ 0 w 10"/>
              <a:gd name="T91" fmla="*/ 2147483646 h 2500"/>
              <a:gd name="T92" fmla="*/ 2147483646 w 10"/>
              <a:gd name="T93" fmla="*/ 2147483646 h 2500"/>
              <a:gd name="T94" fmla="*/ 0 w 10"/>
              <a:gd name="T95" fmla="*/ 2147483646 h 2500"/>
              <a:gd name="T96" fmla="*/ 0 w 10"/>
              <a:gd name="T97" fmla="*/ 0 h 2500"/>
              <a:gd name="T98" fmla="*/ 2147483646 w 10"/>
              <a:gd name="T99" fmla="*/ 2147483646 h 2500"/>
              <a:gd name="T100" fmla="*/ 0 w 10"/>
              <a:gd name="T101" fmla="*/ 2147483646 h 25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" h="2500">
                <a:moveTo>
                  <a:pt x="0" y="2500"/>
                </a:moveTo>
                <a:lnTo>
                  <a:pt x="0" y="2394"/>
                </a:lnTo>
                <a:lnTo>
                  <a:pt x="10" y="2394"/>
                </a:lnTo>
                <a:lnTo>
                  <a:pt x="10" y="2500"/>
                </a:lnTo>
                <a:lnTo>
                  <a:pt x="0" y="2500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0" y="2244"/>
                </a:lnTo>
                <a:lnTo>
                  <a:pt x="10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0" y="1946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0" y="1496"/>
                </a:lnTo>
                <a:lnTo>
                  <a:pt x="10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0" y="1198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Freeform 38"/>
          <p:cNvSpPr>
            <a:spLocks noEditPoints="1"/>
          </p:cNvSpPr>
          <p:nvPr userDrawn="1"/>
        </p:nvSpPr>
        <p:spPr bwMode="auto">
          <a:xfrm>
            <a:off x="1273175" y="1947863"/>
            <a:ext cx="19050" cy="644525"/>
          </a:xfrm>
          <a:custGeom>
            <a:avLst/>
            <a:gdLst>
              <a:gd name="T0" fmla="*/ 0 w 12"/>
              <a:gd name="T1" fmla="*/ 2147483646 h 406"/>
              <a:gd name="T2" fmla="*/ 0 w 12"/>
              <a:gd name="T3" fmla="*/ 2147483646 h 406"/>
              <a:gd name="T4" fmla="*/ 2147483646 w 12"/>
              <a:gd name="T5" fmla="*/ 2147483646 h 406"/>
              <a:gd name="T6" fmla="*/ 2147483646 w 12"/>
              <a:gd name="T7" fmla="*/ 2147483646 h 406"/>
              <a:gd name="T8" fmla="*/ 0 w 12"/>
              <a:gd name="T9" fmla="*/ 2147483646 h 406"/>
              <a:gd name="T10" fmla="*/ 0 w 12"/>
              <a:gd name="T11" fmla="*/ 2147483646 h 406"/>
              <a:gd name="T12" fmla="*/ 0 w 12"/>
              <a:gd name="T13" fmla="*/ 2147483646 h 406"/>
              <a:gd name="T14" fmla="*/ 0 w 12"/>
              <a:gd name="T15" fmla="*/ 0 h 406"/>
              <a:gd name="T16" fmla="*/ 2147483646 w 12"/>
              <a:gd name="T17" fmla="*/ 0 h 406"/>
              <a:gd name="T18" fmla="*/ 2147483646 w 12"/>
              <a:gd name="T19" fmla="*/ 2147483646 h 406"/>
              <a:gd name="T20" fmla="*/ 0 w 12"/>
              <a:gd name="T21" fmla="*/ 2147483646 h 406"/>
              <a:gd name="T22" fmla="*/ 0 w 12"/>
              <a:gd name="T23" fmla="*/ 2147483646 h 4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Freeform 39"/>
          <p:cNvSpPr>
            <a:spLocks noEditPoints="1"/>
          </p:cNvSpPr>
          <p:nvPr userDrawn="1"/>
        </p:nvSpPr>
        <p:spPr bwMode="auto">
          <a:xfrm>
            <a:off x="1657350" y="2185988"/>
            <a:ext cx="15875" cy="882650"/>
          </a:xfrm>
          <a:custGeom>
            <a:avLst/>
            <a:gdLst>
              <a:gd name="T0" fmla="*/ 0 w 10"/>
              <a:gd name="T1" fmla="*/ 2147483646 h 556"/>
              <a:gd name="T2" fmla="*/ 0 w 10"/>
              <a:gd name="T3" fmla="*/ 2147483646 h 556"/>
              <a:gd name="T4" fmla="*/ 2147483646 w 10"/>
              <a:gd name="T5" fmla="*/ 2147483646 h 556"/>
              <a:gd name="T6" fmla="*/ 2147483646 w 10"/>
              <a:gd name="T7" fmla="*/ 2147483646 h 556"/>
              <a:gd name="T8" fmla="*/ 0 w 10"/>
              <a:gd name="T9" fmla="*/ 2147483646 h 556"/>
              <a:gd name="T10" fmla="*/ 0 w 10"/>
              <a:gd name="T11" fmla="*/ 2147483646 h 556"/>
              <a:gd name="T12" fmla="*/ 0 w 10"/>
              <a:gd name="T13" fmla="*/ 2147483646 h 556"/>
              <a:gd name="T14" fmla="*/ 0 w 10"/>
              <a:gd name="T15" fmla="*/ 2147483646 h 556"/>
              <a:gd name="T16" fmla="*/ 2147483646 w 10"/>
              <a:gd name="T17" fmla="*/ 2147483646 h 556"/>
              <a:gd name="T18" fmla="*/ 2147483646 w 10"/>
              <a:gd name="T19" fmla="*/ 2147483646 h 556"/>
              <a:gd name="T20" fmla="*/ 0 w 10"/>
              <a:gd name="T21" fmla="*/ 2147483646 h 556"/>
              <a:gd name="T22" fmla="*/ 0 w 10"/>
              <a:gd name="T23" fmla="*/ 2147483646 h 556"/>
              <a:gd name="T24" fmla="*/ 0 w 10"/>
              <a:gd name="T25" fmla="*/ 2147483646 h 556"/>
              <a:gd name="T26" fmla="*/ 0 w 10"/>
              <a:gd name="T27" fmla="*/ 0 h 556"/>
              <a:gd name="T28" fmla="*/ 2147483646 w 10"/>
              <a:gd name="T29" fmla="*/ 0 h 556"/>
              <a:gd name="T30" fmla="*/ 2147483646 w 10"/>
              <a:gd name="T31" fmla="*/ 2147483646 h 556"/>
              <a:gd name="T32" fmla="*/ 0 w 10"/>
              <a:gd name="T33" fmla="*/ 2147483646 h 556"/>
              <a:gd name="T34" fmla="*/ 0 w 10"/>
              <a:gd name="T35" fmla="*/ 2147483646 h 5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Freeform 40"/>
          <p:cNvSpPr>
            <a:spLocks/>
          </p:cNvSpPr>
          <p:nvPr userDrawn="1"/>
        </p:nvSpPr>
        <p:spPr bwMode="auto">
          <a:xfrm>
            <a:off x="1939925" y="2894013"/>
            <a:ext cx="15875" cy="171450"/>
          </a:xfrm>
          <a:custGeom>
            <a:avLst/>
            <a:gdLst>
              <a:gd name="T0" fmla="*/ 0 w 10"/>
              <a:gd name="T1" fmla="*/ 2147483646 h 108"/>
              <a:gd name="T2" fmla="*/ 0 w 10"/>
              <a:gd name="T3" fmla="*/ 0 h 108"/>
              <a:gd name="T4" fmla="*/ 2147483646 w 10"/>
              <a:gd name="T5" fmla="*/ 0 h 108"/>
              <a:gd name="T6" fmla="*/ 2147483646 w 10"/>
              <a:gd name="T7" fmla="*/ 2147483646 h 108"/>
              <a:gd name="T8" fmla="*/ 0 w 10"/>
              <a:gd name="T9" fmla="*/ 2147483646 h 108"/>
              <a:gd name="T10" fmla="*/ 0 w 10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Freeform 42"/>
          <p:cNvSpPr>
            <a:spLocks noEditPoints="1"/>
          </p:cNvSpPr>
          <p:nvPr userDrawn="1"/>
        </p:nvSpPr>
        <p:spPr bwMode="auto">
          <a:xfrm>
            <a:off x="1460500" y="218598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Freeform 43"/>
          <p:cNvSpPr>
            <a:spLocks noEditPoints="1"/>
          </p:cNvSpPr>
          <p:nvPr userDrawn="1"/>
        </p:nvSpPr>
        <p:spPr bwMode="auto">
          <a:xfrm>
            <a:off x="1362075" y="2424113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Freeform 44"/>
          <p:cNvSpPr>
            <a:spLocks noEditPoints="1"/>
          </p:cNvSpPr>
          <p:nvPr userDrawn="1"/>
        </p:nvSpPr>
        <p:spPr bwMode="auto">
          <a:xfrm>
            <a:off x="2051050" y="3611563"/>
            <a:ext cx="15875" cy="1117600"/>
          </a:xfrm>
          <a:custGeom>
            <a:avLst/>
            <a:gdLst>
              <a:gd name="T0" fmla="*/ 0 w 10"/>
              <a:gd name="T1" fmla="*/ 2147483646 h 704"/>
              <a:gd name="T2" fmla="*/ 0 w 10"/>
              <a:gd name="T3" fmla="*/ 2147483646 h 704"/>
              <a:gd name="T4" fmla="*/ 2147483646 w 10"/>
              <a:gd name="T5" fmla="*/ 2147483646 h 704"/>
              <a:gd name="T6" fmla="*/ 2147483646 w 10"/>
              <a:gd name="T7" fmla="*/ 2147483646 h 704"/>
              <a:gd name="T8" fmla="*/ 0 w 10"/>
              <a:gd name="T9" fmla="*/ 2147483646 h 704"/>
              <a:gd name="T10" fmla="*/ 0 w 10"/>
              <a:gd name="T11" fmla="*/ 2147483646 h 704"/>
              <a:gd name="T12" fmla="*/ 0 w 10"/>
              <a:gd name="T13" fmla="*/ 2147483646 h 704"/>
              <a:gd name="T14" fmla="*/ 0 w 10"/>
              <a:gd name="T15" fmla="*/ 2147483646 h 704"/>
              <a:gd name="T16" fmla="*/ 2147483646 w 10"/>
              <a:gd name="T17" fmla="*/ 2147483646 h 704"/>
              <a:gd name="T18" fmla="*/ 2147483646 w 10"/>
              <a:gd name="T19" fmla="*/ 2147483646 h 704"/>
              <a:gd name="T20" fmla="*/ 0 w 10"/>
              <a:gd name="T21" fmla="*/ 2147483646 h 704"/>
              <a:gd name="T22" fmla="*/ 0 w 10"/>
              <a:gd name="T23" fmla="*/ 2147483646 h 704"/>
              <a:gd name="T24" fmla="*/ 0 w 10"/>
              <a:gd name="T25" fmla="*/ 2147483646 h 704"/>
              <a:gd name="T26" fmla="*/ 0 w 10"/>
              <a:gd name="T27" fmla="*/ 2147483646 h 704"/>
              <a:gd name="T28" fmla="*/ 2147483646 w 10"/>
              <a:gd name="T29" fmla="*/ 2147483646 h 704"/>
              <a:gd name="T30" fmla="*/ 2147483646 w 10"/>
              <a:gd name="T31" fmla="*/ 2147483646 h 704"/>
              <a:gd name="T32" fmla="*/ 0 w 10"/>
              <a:gd name="T33" fmla="*/ 2147483646 h 704"/>
              <a:gd name="T34" fmla="*/ 0 w 10"/>
              <a:gd name="T35" fmla="*/ 2147483646 h 704"/>
              <a:gd name="T36" fmla="*/ 0 w 10"/>
              <a:gd name="T37" fmla="*/ 2147483646 h 704"/>
              <a:gd name="T38" fmla="*/ 0 w 10"/>
              <a:gd name="T39" fmla="*/ 2147483646 h 704"/>
              <a:gd name="T40" fmla="*/ 2147483646 w 10"/>
              <a:gd name="T41" fmla="*/ 2147483646 h 704"/>
              <a:gd name="T42" fmla="*/ 2147483646 w 10"/>
              <a:gd name="T43" fmla="*/ 2147483646 h 704"/>
              <a:gd name="T44" fmla="*/ 0 w 10"/>
              <a:gd name="T45" fmla="*/ 2147483646 h 704"/>
              <a:gd name="T46" fmla="*/ 0 w 10"/>
              <a:gd name="T47" fmla="*/ 2147483646 h 704"/>
              <a:gd name="T48" fmla="*/ 0 w 10"/>
              <a:gd name="T49" fmla="*/ 2147483646 h 704"/>
              <a:gd name="T50" fmla="*/ 0 w 10"/>
              <a:gd name="T51" fmla="*/ 0 h 704"/>
              <a:gd name="T52" fmla="*/ 2147483646 w 10"/>
              <a:gd name="T53" fmla="*/ 0 h 704"/>
              <a:gd name="T54" fmla="*/ 2147483646 w 10"/>
              <a:gd name="T55" fmla="*/ 2147483646 h 704"/>
              <a:gd name="T56" fmla="*/ 0 w 10"/>
              <a:gd name="T57" fmla="*/ 2147483646 h 704"/>
              <a:gd name="T58" fmla="*/ 0 w 10"/>
              <a:gd name="T59" fmla="*/ 2147483646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Freeform 45"/>
          <p:cNvSpPr>
            <a:spLocks noEditPoints="1"/>
          </p:cNvSpPr>
          <p:nvPr userDrawn="1"/>
        </p:nvSpPr>
        <p:spPr bwMode="auto">
          <a:xfrm>
            <a:off x="1952625" y="3373438"/>
            <a:ext cx="15875" cy="1355725"/>
          </a:xfrm>
          <a:custGeom>
            <a:avLst/>
            <a:gdLst>
              <a:gd name="T0" fmla="*/ 0 w 10"/>
              <a:gd name="T1" fmla="*/ 2147483646 h 854"/>
              <a:gd name="T2" fmla="*/ 0 w 10"/>
              <a:gd name="T3" fmla="*/ 2147483646 h 854"/>
              <a:gd name="T4" fmla="*/ 2147483646 w 10"/>
              <a:gd name="T5" fmla="*/ 2147483646 h 854"/>
              <a:gd name="T6" fmla="*/ 2147483646 w 10"/>
              <a:gd name="T7" fmla="*/ 2147483646 h 854"/>
              <a:gd name="T8" fmla="*/ 0 w 10"/>
              <a:gd name="T9" fmla="*/ 2147483646 h 854"/>
              <a:gd name="T10" fmla="*/ 0 w 10"/>
              <a:gd name="T11" fmla="*/ 2147483646 h 854"/>
              <a:gd name="T12" fmla="*/ 0 w 10"/>
              <a:gd name="T13" fmla="*/ 2147483646 h 854"/>
              <a:gd name="T14" fmla="*/ 0 w 10"/>
              <a:gd name="T15" fmla="*/ 2147483646 h 854"/>
              <a:gd name="T16" fmla="*/ 2147483646 w 10"/>
              <a:gd name="T17" fmla="*/ 2147483646 h 854"/>
              <a:gd name="T18" fmla="*/ 2147483646 w 10"/>
              <a:gd name="T19" fmla="*/ 2147483646 h 854"/>
              <a:gd name="T20" fmla="*/ 0 w 10"/>
              <a:gd name="T21" fmla="*/ 2147483646 h 854"/>
              <a:gd name="T22" fmla="*/ 0 w 10"/>
              <a:gd name="T23" fmla="*/ 2147483646 h 854"/>
              <a:gd name="T24" fmla="*/ 0 w 10"/>
              <a:gd name="T25" fmla="*/ 2147483646 h 854"/>
              <a:gd name="T26" fmla="*/ 0 w 10"/>
              <a:gd name="T27" fmla="*/ 2147483646 h 854"/>
              <a:gd name="T28" fmla="*/ 2147483646 w 10"/>
              <a:gd name="T29" fmla="*/ 2147483646 h 854"/>
              <a:gd name="T30" fmla="*/ 2147483646 w 10"/>
              <a:gd name="T31" fmla="*/ 2147483646 h 854"/>
              <a:gd name="T32" fmla="*/ 0 w 10"/>
              <a:gd name="T33" fmla="*/ 2147483646 h 854"/>
              <a:gd name="T34" fmla="*/ 0 w 10"/>
              <a:gd name="T35" fmla="*/ 2147483646 h 854"/>
              <a:gd name="T36" fmla="*/ 0 w 10"/>
              <a:gd name="T37" fmla="*/ 2147483646 h 854"/>
              <a:gd name="T38" fmla="*/ 0 w 10"/>
              <a:gd name="T39" fmla="*/ 2147483646 h 854"/>
              <a:gd name="T40" fmla="*/ 2147483646 w 10"/>
              <a:gd name="T41" fmla="*/ 2147483646 h 854"/>
              <a:gd name="T42" fmla="*/ 2147483646 w 10"/>
              <a:gd name="T43" fmla="*/ 2147483646 h 854"/>
              <a:gd name="T44" fmla="*/ 0 w 10"/>
              <a:gd name="T45" fmla="*/ 2147483646 h 854"/>
              <a:gd name="T46" fmla="*/ 0 w 10"/>
              <a:gd name="T47" fmla="*/ 2147483646 h 854"/>
              <a:gd name="T48" fmla="*/ 0 w 10"/>
              <a:gd name="T49" fmla="*/ 2147483646 h 854"/>
              <a:gd name="T50" fmla="*/ 0 w 10"/>
              <a:gd name="T51" fmla="*/ 2147483646 h 854"/>
              <a:gd name="T52" fmla="*/ 2147483646 w 10"/>
              <a:gd name="T53" fmla="*/ 2147483646 h 854"/>
              <a:gd name="T54" fmla="*/ 2147483646 w 10"/>
              <a:gd name="T55" fmla="*/ 2147483646 h 854"/>
              <a:gd name="T56" fmla="*/ 0 w 10"/>
              <a:gd name="T57" fmla="*/ 2147483646 h 854"/>
              <a:gd name="T58" fmla="*/ 0 w 10"/>
              <a:gd name="T59" fmla="*/ 2147483646 h 854"/>
              <a:gd name="T60" fmla="*/ 0 w 10"/>
              <a:gd name="T61" fmla="*/ 2147483646 h 854"/>
              <a:gd name="T62" fmla="*/ 0 w 10"/>
              <a:gd name="T63" fmla="*/ 0 h 854"/>
              <a:gd name="T64" fmla="*/ 2147483646 w 10"/>
              <a:gd name="T65" fmla="*/ 0 h 854"/>
              <a:gd name="T66" fmla="*/ 2147483646 w 10"/>
              <a:gd name="T67" fmla="*/ 2147483646 h 854"/>
              <a:gd name="T68" fmla="*/ 0 w 10"/>
              <a:gd name="T69" fmla="*/ 2147483646 h 854"/>
              <a:gd name="T70" fmla="*/ 0 w 10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Freeform 46"/>
          <p:cNvSpPr>
            <a:spLocks noEditPoints="1"/>
          </p:cNvSpPr>
          <p:nvPr userDrawn="1"/>
        </p:nvSpPr>
        <p:spPr bwMode="auto">
          <a:xfrm>
            <a:off x="1854200" y="3135313"/>
            <a:ext cx="15875" cy="1355725"/>
          </a:xfrm>
          <a:custGeom>
            <a:avLst/>
            <a:gdLst>
              <a:gd name="T0" fmla="*/ 0 w 10"/>
              <a:gd name="T1" fmla="*/ 2147483646 h 854"/>
              <a:gd name="T2" fmla="*/ 0 w 10"/>
              <a:gd name="T3" fmla="*/ 2147483646 h 854"/>
              <a:gd name="T4" fmla="*/ 2147483646 w 10"/>
              <a:gd name="T5" fmla="*/ 2147483646 h 854"/>
              <a:gd name="T6" fmla="*/ 2147483646 w 10"/>
              <a:gd name="T7" fmla="*/ 2147483646 h 854"/>
              <a:gd name="T8" fmla="*/ 0 w 10"/>
              <a:gd name="T9" fmla="*/ 2147483646 h 854"/>
              <a:gd name="T10" fmla="*/ 0 w 10"/>
              <a:gd name="T11" fmla="*/ 2147483646 h 854"/>
              <a:gd name="T12" fmla="*/ 0 w 10"/>
              <a:gd name="T13" fmla="*/ 2147483646 h 854"/>
              <a:gd name="T14" fmla="*/ 0 w 10"/>
              <a:gd name="T15" fmla="*/ 2147483646 h 854"/>
              <a:gd name="T16" fmla="*/ 2147483646 w 10"/>
              <a:gd name="T17" fmla="*/ 2147483646 h 854"/>
              <a:gd name="T18" fmla="*/ 2147483646 w 10"/>
              <a:gd name="T19" fmla="*/ 2147483646 h 854"/>
              <a:gd name="T20" fmla="*/ 0 w 10"/>
              <a:gd name="T21" fmla="*/ 2147483646 h 854"/>
              <a:gd name="T22" fmla="*/ 0 w 10"/>
              <a:gd name="T23" fmla="*/ 2147483646 h 854"/>
              <a:gd name="T24" fmla="*/ 0 w 10"/>
              <a:gd name="T25" fmla="*/ 2147483646 h 854"/>
              <a:gd name="T26" fmla="*/ 0 w 10"/>
              <a:gd name="T27" fmla="*/ 2147483646 h 854"/>
              <a:gd name="T28" fmla="*/ 2147483646 w 10"/>
              <a:gd name="T29" fmla="*/ 2147483646 h 854"/>
              <a:gd name="T30" fmla="*/ 2147483646 w 10"/>
              <a:gd name="T31" fmla="*/ 2147483646 h 854"/>
              <a:gd name="T32" fmla="*/ 0 w 10"/>
              <a:gd name="T33" fmla="*/ 2147483646 h 854"/>
              <a:gd name="T34" fmla="*/ 0 w 10"/>
              <a:gd name="T35" fmla="*/ 2147483646 h 854"/>
              <a:gd name="T36" fmla="*/ 0 w 10"/>
              <a:gd name="T37" fmla="*/ 2147483646 h 854"/>
              <a:gd name="T38" fmla="*/ 0 w 10"/>
              <a:gd name="T39" fmla="*/ 2147483646 h 854"/>
              <a:gd name="T40" fmla="*/ 2147483646 w 10"/>
              <a:gd name="T41" fmla="*/ 2147483646 h 854"/>
              <a:gd name="T42" fmla="*/ 2147483646 w 10"/>
              <a:gd name="T43" fmla="*/ 2147483646 h 854"/>
              <a:gd name="T44" fmla="*/ 0 w 10"/>
              <a:gd name="T45" fmla="*/ 2147483646 h 854"/>
              <a:gd name="T46" fmla="*/ 0 w 10"/>
              <a:gd name="T47" fmla="*/ 2147483646 h 854"/>
              <a:gd name="T48" fmla="*/ 0 w 10"/>
              <a:gd name="T49" fmla="*/ 2147483646 h 854"/>
              <a:gd name="T50" fmla="*/ 0 w 10"/>
              <a:gd name="T51" fmla="*/ 2147483646 h 854"/>
              <a:gd name="T52" fmla="*/ 2147483646 w 10"/>
              <a:gd name="T53" fmla="*/ 2147483646 h 854"/>
              <a:gd name="T54" fmla="*/ 2147483646 w 10"/>
              <a:gd name="T55" fmla="*/ 2147483646 h 854"/>
              <a:gd name="T56" fmla="*/ 0 w 10"/>
              <a:gd name="T57" fmla="*/ 2147483646 h 854"/>
              <a:gd name="T58" fmla="*/ 0 w 10"/>
              <a:gd name="T59" fmla="*/ 2147483646 h 854"/>
              <a:gd name="T60" fmla="*/ 0 w 10"/>
              <a:gd name="T61" fmla="*/ 2147483646 h 854"/>
              <a:gd name="T62" fmla="*/ 0 w 10"/>
              <a:gd name="T63" fmla="*/ 0 h 854"/>
              <a:gd name="T64" fmla="*/ 2147483646 w 10"/>
              <a:gd name="T65" fmla="*/ 0 h 854"/>
              <a:gd name="T66" fmla="*/ 2147483646 w 10"/>
              <a:gd name="T67" fmla="*/ 2147483646 h 854"/>
              <a:gd name="T68" fmla="*/ 0 w 10"/>
              <a:gd name="T69" fmla="*/ 2147483646 h 854"/>
              <a:gd name="T70" fmla="*/ 0 w 10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Freeform 47"/>
          <p:cNvSpPr>
            <a:spLocks noEditPoints="1"/>
          </p:cNvSpPr>
          <p:nvPr userDrawn="1"/>
        </p:nvSpPr>
        <p:spPr bwMode="auto">
          <a:xfrm>
            <a:off x="1755775" y="3135313"/>
            <a:ext cx="19050" cy="1355725"/>
          </a:xfrm>
          <a:custGeom>
            <a:avLst/>
            <a:gdLst>
              <a:gd name="T0" fmla="*/ 0 w 12"/>
              <a:gd name="T1" fmla="*/ 2147483646 h 854"/>
              <a:gd name="T2" fmla="*/ 0 w 12"/>
              <a:gd name="T3" fmla="*/ 2147483646 h 854"/>
              <a:gd name="T4" fmla="*/ 2147483646 w 12"/>
              <a:gd name="T5" fmla="*/ 2147483646 h 854"/>
              <a:gd name="T6" fmla="*/ 2147483646 w 12"/>
              <a:gd name="T7" fmla="*/ 2147483646 h 854"/>
              <a:gd name="T8" fmla="*/ 0 w 12"/>
              <a:gd name="T9" fmla="*/ 2147483646 h 854"/>
              <a:gd name="T10" fmla="*/ 0 w 12"/>
              <a:gd name="T11" fmla="*/ 2147483646 h 854"/>
              <a:gd name="T12" fmla="*/ 0 w 12"/>
              <a:gd name="T13" fmla="*/ 2147483646 h 854"/>
              <a:gd name="T14" fmla="*/ 0 w 12"/>
              <a:gd name="T15" fmla="*/ 2147483646 h 854"/>
              <a:gd name="T16" fmla="*/ 2147483646 w 12"/>
              <a:gd name="T17" fmla="*/ 2147483646 h 854"/>
              <a:gd name="T18" fmla="*/ 2147483646 w 12"/>
              <a:gd name="T19" fmla="*/ 2147483646 h 854"/>
              <a:gd name="T20" fmla="*/ 0 w 12"/>
              <a:gd name="T21" fmla="*/ 2147483646 h 854"/>
              <a:gd name="T22" fmla="*/ 0 w 12"/>
              <a:gd name="T23" fmla="*/ 2147483646 h 854"/>
              <a:gd name="T24" fmla="*/ 0 w 12"/>
              <a:gd name="T25" fmla="*/ 2147483646 h 854"/>
              <a:gd name="T26" fmla="*/ 0 w 12"/>
              <a:gd name="T27" fmla="*/ 2147483646 h 854"/>
              <a:gd name="T28" fmla="*/ 2147483646 w 12"/>
              <a:gd name="T29" fmla="*/ 2147483646 h 854"/>
              <a:gd name="T30" fmla="*/ 2147483646 w 12"/>
              <a:gd name="T31" fmla="*/ 2147483646 h 854"/>
              <a:gd name="T32" fmla="*/ 0 w 12"/>
              <a:gd name="T33" fmla="*/ 2147483646 h 854"/>
              <a:gd name="T34" fmla="*/ 0 w 12"/>
              <a:gd name="T35" fmla="*/ 2147483646 h 854"/>
              <a:gd name="T36" fmla="*/ 0 w 12"/>
              <a:gd name="T37" fmla="*/ 2147483646 h 854"/>
              <a:gd name="T38" fmla="*/ 0 w 12"/>
              <a:gd name="T39" fmla="*/ 2147483646 h 854"/>
              <a:gd name="T40" fmla="*/ 2147483646 w 12"/>
              <a:gd name="T41" fmla="*/ 2147483646 h 854"/>
              <a:gd name="T42" fmla="*/ 2147483646 w 12"/>
              <a:gd name="T43" fmla="*/ 2147483646 h 854"/>
              <a:gd name="T44" fmla="*/ 0 w 12"/>
              <a:gd name="T45" fmla="*/ 2147483646 h 854"/>
              <a:gd name="T46" fmla="*/ 0 w 12"/>
              <a:gd name="T47" fmla="*/ 2147483646 h 854"/>
              <a:gd name="T48" fmla="*/ 0 w 12"/>
              <a:gd name="T49" fmla="*/ 2147483646 h 854"/>
              <a:gd name="T50" fmla="*/ 0 w 12"/>
              <a:gd name="T51" fmla="*/ 2147483646 h 854"/>
              <a:gd name="T52" fmla="*/ 2147483646 w 12"/>
              <a:gd name="T53" fmla="*/ 2147483646 h 854"/>
              <a:gd name="T54" fmla="*/ 2147483646 w 12"/>
              <a:gd name="T55" fmla="*/ 2147483646 h 854"/>
              <a:gd name="T56" fmla="*/ 0 w 12"/>
              <a:gd name="T57" fmla="*/ 2147483646 h 854"/>
              <a:gd name="T58" fmla="*/ 0 w 12"/>
              <a:gd name="T59" fmla="*/ 2147483646 h 854"/>
              <a:gd name="T60" fmla="*/ 0 w 12"/>
              <a:gd name="T61" fmla="*/ 2147483646 h 854"/>
              <a:gd name="T62" fmla="*/ 0 w 12"/>
              <a:gd name="T63" fmla="*/ 0 h 854"/>
              <a:gd name="T64" fmla="*/ 2147483646 w 12"/>
              <a:gd name="T65" fmla="*/ 0 h 854"/>
              <a:gd name="T66" fmla="*/ 2147483646 w 12"/>
              <a:gd name="T67" fmla="*/ 2147483646 h 854"/>
              <a:gd name="T68" fmla="*/ 0 w 12"/>
              <a:gd name="T69" fmla="*/ 2147483646 h 854"/>
              <a:gd name="T70" fmla="*/ 0 w 12"/>
              <a:gd name="T71" fmla="*/ 2147483646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" h="854">
                <a:moveTo>
                  <a:pt x="0" y="854"/>
                </a:moveTo>
                <a:lnTo>
                  <a:pt x="0" y="748"/>
                </a:lnTo>
                <a:lnTo>
                  <a:pt x="12" y="748"/>
                </a:lnTo>
                <a:lnTo>
                  <a:pt x="12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Freeform 48"/>
          <p:cNvSpPr>
            <a:spLocks noEditPoints="1"/>
          </p:cNvSpPr>
          <p:nvPr userDrawn="1"/>
        </p:nvSpPr>
        <p:spPr bwMode="auto">
          <a:xfrm>
            <a:off x="2432050" y="3846513"/>
            <a:ext cx="15875" cy="1120775"/>
          </a:xfrm>
          <a:custGeom>
            <a:avLst/>
            <a:gdLst>
              <a:gd name="T0" fmla="*/ 0 w 10"/>
              <a:gd name="T1" fmla="*/ 2147483646 h 706"/>
              <a:gd name="T2" fmla="*/ 0 w 10"/>
              <a:gd name="T3" fmla="*/ 2147483646 h 706"/>
              <a:gd name="T4" fmla="*/ 2147483646 w 10"/>
              <a:gd name="T5" fmla="*/ 2147483646 h 706"/>
              <a:gd name="T6" fmla="*/ 2147483646 w 10"/>
              <a:gd name="T7" fmla="*/ 2147483646 h 706"/>
              <a:gd name="T8" fmla="*/ 0 w 10"/>
              <a:gd name="T9" fmla="*/ 2147483646 h 706"/>
              <a:gd name="T10" fmla="*/ 0 w 10"/>
              <a:gd name="T11" fmla="*/ 2147483646 h 706"/>
              <a:gd name="T12" fmla="*/ 0 w 10"/>
              <a:gd name="T13" fmla="*/ 2147483646 h 706"/>
              <a:gd name="T14" fmla="*/ 0 w 10"/>
              <a:gd name="T15" fmla="*/ 2147483646 h 706"/>
              <a:gd name="T16" fmla="*/ 2147483646 w 10"/>
              <a:gd name="T17" fmla="*/ 2147483646 h 706"/>
              <a:gd name="T18" fmla="*/ 2147483646 w 10"/>
              <a:gd name="T19" fmla="*/ 2147483646 h 706"/>
              <a:gd name="T20" fmla="*/ 0 w 10"/>
              <a:gd name="T21" fmla="*/ 2147483646 h 706"/>
              <a:gd name="T22" fmla="*/ 0 w 10"/>
              <a:gd name="T23" fmla="*/ 2147483646 h 706"/>
              <a:gd name="T24" fmla="*/ 0 w 10"/>
              <a:gd name="T25" fmla="*/ 2147483646 h 706"/>
              <a:gd name="T26" fmla="*/ 0 w 10"/>
              <a:gd name="T27" fmla="*/ 2147483646 h 706"/>
              <a:gd name="T28" fmla="*/ 2147483646 w 10"/>
              <a:gd name="T29" fmla="*/ 2147483646 h 706"/>
              <a:gd name="T30" fmla="*/ 2147483646 w 10"/>
              <a:gd name="T31" fmla="*/ 2147483646 h 706"/>
              <a:gd name="T32" fmla="*/ 0 w 10"/>
              <a:gd name="T33" fmla="*/ 2147483646 h 706"/>
              <a:gd name="T34" fmla="*/ 0 w 10"/>
              <a:gd name="T35" fmla="*/ 2147483646 h 706"/>
              <a:gd name="T36" fmla="*/ 0 w 10"/>
              <a:gd name="T37" fmla="*/ 2147483646 h 706"/>
              <a:gd name="T38" fmla="*/ 0 w 10"/>
              <a:gd name="T39" fmla="*/ 2147483646 h 706"/>
              <a:gd name="T40" fmla="*/ 2147483646 w 10"/>
              <a:gd name="T41" fmla="*/ 2147483646 h 706"/>
              <a:gd name="T42" fmla="*/ 2147483646 w 10"/>
              <a:gd name="T43" fmla="*/ 2147483646 h 706"/>
              <a:gd name="T44" fmla="*/ 0 w 10"/>
              <a:gd name="T45" fmla="*/ 2147483646 h 706"/>
              <a:gd name="T46" fmla="*/ 0 w 10"/>
              <a:gd name="T47" fmla="*/ 2147483646 h 706"/>
              <a:gd name="T48" fmla="*/ 0 w 10"/>
              <a:gd name="T49" fmla="*/ 2147483646 h 706"/>
              <a:gd name="T50" fmla="*/ 0 w 10"/>
              <a:gd name="T51" fmla="*/ 0 h 706"/>
              <a:gd name="T52" fmla="*/ 2147483646 w 10"/>
              <a:gd name="T53" fmla="*/ 0 h 706"/>
              <a:gd name="T54" fmla="*/ 2147483646 w 10"/>
              <a:gd name="T55" fmla="*/ 2147483646 h 706"/>
              <a:gd name="T56" fmla="*/ 0 w 10"/>
              <a:gd name="T57" fmla="*/ 2147483646 h 706"/>
              <a:gd name="T58" fmla="*/ 0 w 10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Freeform 49"/>
          <p:cNvSpPr>
            <a:spLocks noEditPoints="1"/>
          </p:cNvSpPr>
          <p:nvPr userDrawn="1"/>
        </p:nvSpPr>
        <p:spPr bwMode="auto">
          <a:xfrm>
            <a:off x="2333625" y="3846513"/>
            <a:ext cx="15875" cy="1120775"/>
          </a:xfrm>
          <a:custGeom>
            <a:avLst/>
            <a:gdLst>
              <a:gd name="T0" fmla="*/ 0 w 10"/>
              <a:gd name="T1" fmla="*/ 2147483646 h 706"/>
              <a:gd name="T2" fmla="*/ 0 w 10"/>
              <a:gd name="T3" fmla="*/ 2147483646 h 706"/>
              <a:gd name="T4" fmla="*/ 2147483646 w 10"/>
              <a:gd name="T5" fmla="*/ 2147483646 h 706"/>
              <a:gd name="T6" fmla="*/ 2147483646 w 10"/>
              <a:gd name="T7" fmla="*/ 2147483646 h 706"/>
              <a:gd name="T8" fmla="*/ 0 w 10"/>
              <a:gd name="T9" fmla="*/ 2147483646 h 706"/>
              <a:gd name="T10" fmla="*/ 0 w 10"/>
              <a:gd name="T11" fmla="*/ 2147483646 h 706"/>
              <a:gd name="T12" fmla="*/ 0 w 10"/>
              <a:gd name="T13" fmla="*/ 2147483646 h 706"/>
              <a:gd name="T14" fmla="*/ 0 w 10"/>
              <a:gd name="T15" fmla="*/ 2147483646 h 706"/>
              <a:gd name="T16" fmla="*/ 2147483646 w 10"/>
              <a:gd name="T17" fmla="*/ 2147483646 h 706"/>
              <a:gd name="T18" fmla="*/ 2147483646 w 10"/>
              <a:gd name="T19" fmla="*/ 2147483646 h 706"/>
              <a:gd name="T20" fmla="*/ 0 w 10"/>
              <a:gd name="T21" fmla="*/ 2147483646 h 706"/>
              <a:gd name="T22" fmla="*/ 0 w 10"/>
              <a:gd name="T23" fmla="*/ 2147483646 h 706"/>
              <a:gd name="T24" fmla="*/ 0 w 10"/>
              <a:gd name="T25" fmla="*/ 2147483646 h 706"/>
              <a:gd name="T26" fmla="*/ 0 w 10"/>
              <a:gd name="T27" fmla="*/ 2147483646 h 706"/>
              <a:gd name="T28" fmla="*/ 2147483646 w 10"/>
              <a:gd name="T29" fmla="*/ 2147483646 h 706"/>
              <a:gd name="T30" fmla="*/ 2147483646 w 10"/>
              <a:gd name="T31" fmla="*/ 2147483646 h 706"/>
              <a:gd name="T32" fmla="*/ 0 w 10"/>
              <a:gd name="T33" fmla="*/ 2147483646 h 706"/>
              <a:gd name="T34" fmla="*/ 0 w 10"/>
              <a:gd name="T35" fmla="*/ 2147483646 h 706"/>
              <a:gd name="T36" fmla="*/ 0 w 10"/>
              <a:gd name="T37" fmla="*/ 2147483646 h 706"/>
              <a:gd name="T38" fmla="*/ 0 w 10"/>
              <a:gd name="T39" fmla="*/ 2147483646 h 706"/>
              <a:gd name="T40" fmla="*/ 2147483646 w 10"/>
              <a:gd name="T41" fmla="*/ 2147483646 h 706"/>
              <a:gd name="T42" fmla="*/ 2147483646 w 10"/>
              <a:gd name="T43" fmla="*/ 2147483646 h 706"/>
              <a:gd name="T44" fmla="*/ 0 w 10"/>
              <a:gd name="T45" fmla="*/ 2147483646 h 706"/>
              <a:gd name="T46" fmla="*/ 0 w 10"/>
              <a:gd name="T47" fmla="*/ 2147483646 h 706"/>
              <a:gd name="T48" fmla="*/ 0 w 10"/>
              <a:gd name="T49" fmla="*/ 2147483646 h 706"/>
              <a:gd name="T50" fmla="*/ 0 w 10"/>
              <a:gd name="T51" fmla="*/ 0 h 706"/>
              <a:gd name="T52" fmla="*/ 2147483646 w 10"/>
              <a:gd name="T53" fmla="*/ 0 h 706"/>
              <a:gd name="T54" fmla="*/ 2147483646 w 10"/>
              <a:gd name="T55" fmla="*/ 2147483646 h 706"/>
              <a:gd name="T56" fmla="*/ 0 w 10"/>
              <a:gd name="T57" fmla="*/ 2147483646 h 706"/>
              <a:gd name="T58" fmla="*/ 0 w 10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Freeform 50"/>
          <p:cNvSpPr>
            <a:spLocks noEditPoints="1"/>
          </p:cNvSpPr>
          <p:nvPr userDrawn="1"/>
        </p:nvSpPr>
        <p:spPr bwMode="auto">
          <a:xfrm>
            <a:off x="2235200" y="3846513"/>
            <a:ext cx="19050" cy="1120775"/>
          </a:xfrm>
          <a:custGeom>
            <a:avLst/>
            <a:gdLst>
              <a:gd name="T0" fmla="*/ 0 w 12"/>
              <a:gd name="T1" fmla="*/ 2147483646 h 706"/>
              <a:gd name="T2" fmla="*/ 0 w 12"/>
              <a:gd name="T3" fmla="*/ 2147483646 h 706"/>
              <a:gd name="T4" fmla="*/ 2147483646 w 12"/>
              <a:gd name="T5" fmla="*/ 2147483646 h 706"/>
              <a:gd name="T6" fmla="*/ 2147483646 w 12"/>
              <a:gd name="T7" fmla="*/ 2147483646 h 706"/>
              <a:gd name="T8" fmla="*/ 0 w 12"/>
              <a:gd name="T9" fmla="*/ 2147483646 h 706"/>
              <a:gd name="T10" fmla="*/ 0 w 12"/>
              <a:gd name="T11" fmla="*/ 2147483646 h 706"/>
              <a:gd name="T12" fmla="*/ 0 w 12"/>
              <a:gd name="T13" fmla="*/ 2147483646 h 706"/>
              <a:gd name="T14" fmla="*/ 0 w 12"/>
              <a:gd name="T15" fmla="*/ 2147483646 h 706"/>
              <a:gd name="T16" fmla="*/ 2147483646 w 12"/>
              <a:gd name="T17" fmla="*/ 2147483646 h 706"/>
              <a:gd name="T18" fmla="*/ 2147483646 w 12"/>
              <a:gd name="T19" fmla="*/ 2147483646 h 706"/>
              <a:gd name="T20" fmla="*/ 0 w 12"/>
              <a:gd name="T21" fmla="*/ 2147483646 h 706"/>
              <a:gd name="T22" fmla="*/ 0 w 12"/>
              <a:gd name="T23" fmla="*/ 2147483646 h 706"/>
              <a:gd name="T24" fmla="*/ 0 w 12"/>
              <a:gd name="T25" fmla="*/ 2147483646 h 706"/>
              <a:gd name="T26" fmla="*/ 0 w 12"/>
              <a:gd name="T27" fmla="*/ 2147483646 h 706"/>
              <a:gd name="T28" fmla="*/ 2147483646 w 12"/>
              <a:gd name="T29" fmla="*/ 2147483646 h 706"/>
              <a:gd name="T30" fmla="*/ 2147483646 w 12"/>
              <a:gd name="T31" fmla="*/ 2147483646 h 706"/>
              <a:gd name="T32" fmla="*/ 0 w 12"/>
              <a:gd name="T33" fmla="*/ 2147483646 h 706"/>
              <a:gd name="T34" fmla="*/ 0 w 12"/>
              <a:gd name="T35" fmla="*/ 2147483646 h 706"/>
              <a:gd name="T36" fmla="*/ 0 w 12"/>
              <a:gd name="T37" fmla="*/ 2147483646 h 706"/>
              <a:gd name="T38" fmla="*/ 0 w 12"/>
              <a:gd name="T39" fmla="*/ 2147483646 h 706"/>
              <a:gd name="T40" fmla="*/ 2147483646 w 12"/>
              <a:gd name="T41" fmla="*/ 2147483646 h 706"/>
              <a:gd name="T42" fmla="*/ 2147483646 w 12"/>
              <a:gd name="T43" fmla="*/ 2147483646 h 706"/>
              <a:gd name="T44" fmla="*/ 0 w 12"/>
              <a:gd name="T45" fmla="*/ 2147483646 h 706"/>
              <a:gd name="T46" fmla="*/ 0 w 12"/>
              <a:gd name="T47" fmla="*/ 2147483646 h 706"/>
              <a:gd name="T48" fmla="*/ 0 w 12"/>
              <a:gd name="T49" fmla="*/ 2147483646 h 706"/>
              <a:gd name="T50" fmla="*/ 0 w 12"/>
              <a:gd name="T51" fmla="*/ 0 h 706"/>
              <a:gd name="T52" fmla="*/ 2147483646 w 12"/>
              <a:gd name="T53" fmla="*/ 0 h 706"/>
              <a:gd name="T54" fmla="*/ 2147483646 w 12"/>
              <a:gd name="T55" fmla="*/ 2147483646 h 706"/>
              <a:gd name="T56" fmla="*/ 0 w 12"/>
              <a:gd name="T57" fmla="*/ 2147483646 h 706"/>
              <a:gd name="T58" fmla="*/ 0 w 12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6"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Freeform 51"/>
          <p:cNvSpPr>
            <a:spLocks noEditPoints="1"/>
          </p:cNvSpPr>
          <p:nvPr userDrawn="1"/>
        </p:nvSpPr>
        <p:spPr bwMode="auto">
          <a:xfrm>
            <a:off x="2139950" y="3611563"/>
            <a:ext cx="15875" cy="1117600"/>
          </a:xfrm>
          <a:custGeom>
            <a:avLst/>
            <a:gdLst>
              <a:gd name="T0" fmla="*/ 0 w 10"/>
              <a:gd name="T1" fmla="*/ 2147483646 h 704"/>
              <a:gd name="T2" fmla="*/ 0 w 10"/>
              <a:gd name="T3" fmla="*/ 2147483646 h 704"/>
              <a:gd name="T4" fmla="*/ 2147483646 w 10"/>
              <a:gd name="T5" fmla="*/ 2147483646 h 704"/>
              <a:gd name="T6" fmla="*/ 2147483646 w 10"/>
              <a:gd name="T7" fmla="*/ 2147483646 h 704"/>
              <a:gd name="T8" fmla="*/ 0 w 10"/>
              <a:gd name="T9" fmla="*/ 2147483646 h 704"/>
              <a:gd name="T10" fmla="*/ 0 w 10"/>
              <a:gd name="T11" fmla="*/ 2147483646 h 704"/>
              <a:gd name="T12" fmla="*/ 0 w 10"/>
              <a:gd name="T13" fmla="*/ 2147483646 h 704"/>
              <a:gd name="T14" fmla="*/ 0 w 10"/>
              <a:gd name="T15" fmla="*/ 2147483646 h 704"/>
              <a:gd name="T16" fmla="*/ 2147483646 w 10"/>
              <a:gd name="T17" fmla="*/ 2147483646 h 704"/>
              <a:gd name="T18" fmla="*/ 2147483646 w 10"/>
              <a:gd name="T19" fmla="*/ 2147483646 h 704"/>
              <a:gd name="T20" fmla="*/ 0 w 10"/>
              <a:gd name="T21" fmla="*/ 2147483646 h 704"/>
              <a:gd name="T22" fmla="*/ 0 w 10"/>
              <a:gd name="T23" fmla="*/ 2147483646 h 704"/>
              <a:gd name="T24" fmla="*/ 0 w 10"/>
              <a:gd name="T25" fmla="*/ 2147483646 h 704"/>
              <a:gd name="T26" fmla="*/ 0 w 10"/>
              <a:gd name="T27" fmla="*/ 2147483646 h 704"/>
              <a:gd name="T28" fmla="*/ 2147483646 w 10"/>
              <a:gd name="T29" fmla="*/ 2147483646 h 704"/>
              <a:gd name="T30" fmla="*/ 2147483646 w 10"/>
              <a:gd name="T31" fmla="*/ 2147483646 h 704"/>
              <a:gd name="T32" fmla="*/ 0 w 10"/>
              <a:gd name="T33" fmla="*/ 2147483646 h 704"/>
              <a:gd name="T34" fmla="*/ 0 w 10"/>
              <a:gd name="T35" fmla="*/ 2147483646 h 704"/>
              <a:gd name="T36" fmla="*/ 0 w 10"/>
              <a:gd name="T37" fmla="*/ 2147483646 h 704"/>
              <a:gd name="T38" fmla="*/ 0 w 10"/>
              <a:gd name="T39" fmla="*/ 2147483646 h 704"/>
              <a:gd name="T40" fmla="*/ 2147483646 w 10"/>
              <a:gd name="T41" fmla="*/ 2147483646 h 704"/>
              <a:gd name="T42" fmla="*/ 2147483646 w 10"/>
              <a:gd name="T43" fmla="*/ 2147483646 h 704"/>
              <a:gd name="T44" fmla="*/ 0 w 10"/>
              <a:gd name="T45" fmla="*/ 2147483646 h 704"/>
              <a:gd name="T46" fmla="*/ 0 w 10"/>
              <a:gd name="T47" fmla="*/ 2147483646 h 704"/>
              <a:gd name="T48" fmla="*/ 0 w 10"/>
              <a:gd name="T49" fmla="*/ 2147483646 h 704"/>
              <a:gd name="T50" fmla="*/ 0 w 10"/>
              <a:gd name="T51" fmla="*/ 0 h 704"/>
              <a:gd name="T52" fmla="*/ 2147483646 w 10"/>
              <a:gd name="T53" fmla="*/ 0 h 704"/>
              <a:gd name="T54" fmla="*/ 2147483646 w 10"/>
              <a:gd name="T55" fmla="*/ 2147483646 h 704"/>
              <a:gd name="T56" fmla="*/ 0 w 10"/>
              <a:gd name="T57" fmla="*/ 2147483646 h 704"/>
              <a:gd name="T58" fmla="*/ 0 w 10"/>
              <a:gd name="T59" fmla="*/ 2147483646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Freeform 52"/>
          <p:cNvSpPr>
            <a:spLocks noEditPoints="1"/>
          </p:cNvSpPr>
          <p:nvPr userDrawn="1"/>
        </p:nvSpPr>
        <p:spPr bwMode="auto">
          <a:xfrm>
            <a:off x="2825750" y="4084638"/>
            <a:ext cx="15875" cy="1120775"/>
          </a:xfrm>
          <a:custGeom>
            <a:avLst/>
            <a:gdLst>
              <a:gd name="T0" fmla="*/ 0 w 10"/>
              <a:gd name="T1" fmla="*/ 2147483646 h 706"/>
              <a:gd name="T2" fmla="*/ 0 w 10"/>
              <a:gd name="T3" fmla="*/ 2147483646 h 706"/>
              <a:gd name="T4" fmla="*/ 2147483646 w 10"/>
              <a:gd name="T5" fmla="*/ 2147483646 h 706"/>
              <a:gd name="T6" fmla="*/ 2147483646 w 10"/>
              <a:gd name="T7" fmla="*/ 2147483646 h 706"/>
              <a:gd name="T8" fmla="*/ 0 w 10"/>
              <a:gd name="T9" fmla="*/ 2147483646 h 706"/>
              <a:gd name="T10" fmla="*/ 0 w 10"/>
              <a:gd name="T11" fmla="*/ 2147483646 h 706"/>
              <a:gd name="T12" fmla="*/ 0 w 10"/>
              <a:gd name="T13" fmla="*/ 2147483646 h 706"/>
              <a:gd name="T14" fmla="*/ 0 w 10"/>
              <a:gd name="T15" fmla="*/ 2147483646 h 706"/>
              <a:gd name="T16" fmla="*/ 2147483646 w 10"/>
              <a:gd name="T17" fmla="*/ 2147483646 h 706"/>
              <a:gd name="T18" fmla="*/ 2147483646 w 10"/>
              <a:gd name="T19" fmla="*/ 2147483646 h 706"/>
              <a:gd name="T20" fmla="*/ 0 w 10"/>
              <a:gd name="T21" fmla="*/ 2147483646 h 706"/>
              <a:gd name="T22" fmla="*/ 0 w 10"/>
              <a:gd name="T23" fmla="*/ 2147483646 h 706"/>
              <a:gd name="T24" fmla="*/ 0 w 10"/>
              <a:gd name="T25" fmla="*/ 2147483646 h 706"/>
              <a:gd name="T26" fmla="*/ 0 w 10"/>
              <a:gd name="T27" fmla="*/ 2147483646 h 706"/>
              <a:gd name="T28" fmla="*/ 2147483646 w 10"/>
              <a:gd name="T29" fmla="*/ 2147483646 h 706"/>
              <a:gd name="T30" fmla="*/ 2147483646 w 10"/>
              <a:gd name="T31" fmla="*/ 2147483646 h 706"/>
              <a:gd name="T32" fmla="*/ 0 w 10"/>
              <a:gd name="T33" fmla="*/ 2147483646 h 706"/>
              <a:gd name="T34" fmla="*/ 0 w 10"/>
              <a:gd name="T35" fmla="*/ 2147483646 h 706"/>
              <a:gd name="T36" fmla="*/ 0 w 10"/>
              <a:gd name="T37" fmla="*/ 2147483646 h 706"/>
              <a:gd name="T38" fmla="*/ 0 w 10"/>
              <a:gd name="T39" fmla="*/ 2147483646 h 706"/>
              <a:gd name="T40" fmla="*/ 2147483646 w 10"/>
              <a:gd name="T41" fmla="*/ 2147483646 h 706"/>
              <a:gd name="T42" fmla="*/ 2147483646 w 10"/>
              <a:gd name="T43" fmla="*/ 2147483646 h 706"/>
              <a:gd name="T44" fmla="*/ 0 w 10"/>
              <a:gd name="T45" fmla="*/ 2147483646 h 706"/>
              <a:gd name="T46" fmla="*/ 0 w 10"/>
              <a:gd name="T47" fmla="*/ 2147483646 h 706"/>
              <a:gd name="T48" fmla="*/ 0 w 10"/>
              <a:gd name="T49" fmla="*/ 2147483646 h 706"/>
              <a:gd name="T50" fmla="*/ 0 w 10"/>
              <a:gd name="T51" fmla="*/ 0 h 706"/>
              <a:gd name="T52" fmla="*/ 2147483646 w 10"/>
              <a:gd name="T53" fmla="*/ 0 h 706"/>
              <a:gd name="T54" fmla="*/ 2147483646 w 10"/>
              <a:gd name="T55" fmla="*/ 2147483646 h 706"/>
              <a:gd name="T56" fmla="*/ 0 w 10"/>
              <a:gd name="T57" fmla="*/ 2147483646 h 706"/>
              <a:gd name="T58" fmla="*/ 0 w 10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Freeform 53"/>
          <p:cNvSpPr>
            <a:spLocks noEditPoints="1"/>
          </p:cNvSpPr>
          <p:nvPr userDrawn="1"/>
        </p:nvSpPr>
        <p:spPr bwMode="auto">
          <a:xfrm>
            <a:off x="2727325" y="4084638"/>
            <a:ext cx="19050" cy="1120775"/>
          </a:xfrm>
          <a:custGeom>
            <a:avLst/>
            <a:gdLst>
              <a:gd name="T0" fmla="*/ 0 w 12"/>
              <a:gd name="T1" fmla="*/ 2147483646 h 706"/>
              <a:gd name="T2" fmla="*/ 0 w 12"/>
              <a:gd name="T3" fmla="*/ 2147483646 h 706"/>
              <a:gd name="T4" fmla="*/ 2147483646 w 12"/>
              <a:gd name="T5" fmla="*/ 2147483646 h 706"/>
              <a:gd name="T6" fmla="*/ 2147483646 w 12"/>
              <a:gd name="T7" fmla="*/ 2147483646 h 706"/>
              <a:gd name="T8" fmla="*/ 0 w 12"/>
              <a:gd name="T9" fmla="*/ 2147483646 h 706"/>
              <a:gd name="T10" fmla="*/ 0 w 12"/>
              <a:gd name="T11" fmla="*/ 2147483646 h 706"/>
              <a:gd name="T12" fmla="*/ 0 w 12"/>
              <a:gd name="T13" fmla="*/ 2147483646 h 706"/>
              <a:gd name="T14" fmla="*/ 0 w 12"/>
              <a:gd name="T15" fmla="*/ 2147483646 h 706"/>
              <a:gd name="T16" fmla="*/ 2147483646 w 12"/>
              <a:gd name="T17" fmla="*/ 2147483646 h 706"/>
              <a:gd name="T18" fmla="*/ 2147483646 w 12"/>
              <a:gd name="T19" fmla="*/ 2147483646 h 706"/>
              <a:gd name="T20" fmla="*/ 0 w 12"/>
              <a:gd name="T21" fmla="*/ 2147483646 h 706"/>
              <a:gd name="T22" fmla="*/ 0 w 12"/>
              <a:gd name="T23" fmla="*/ 2147483646 h 706"/>
              <a:gd name="T24" fmla="*/ 0 w 12"/>
              <a:gd name="T25" fmla="*/ 2147483646 h 706"/>
              <a:gd name="T26" fmla="*/ 0 w 12"/>
              <a:gd name="T27" fmla="*/ 2147483646 h 706"/>
              <a:gd name="T28" fmla="*/ 2147483646 w 12"/>
              <a:gd name="T29" fmla="*/ 2147483646 h 706"/>
              <a:gd name="T30" fmla="*/ 2147483646 w 12"/>
              <a:gd name="T31" fmla="*/ 2147483646 h 706"/>
              <a:gd name="T32" fmla="*/ 0 w 12"/>
              <a:gd name="T33" fmla="*/ 2147483646 h 706"/>
              <a:gd name="T34" fmla="*/ 0 w 12"/>
              <a:gd name="T35" fmla="*/ 2147483646 h 706"/>
              <a:gd name="T36" fmla="*/ 0 w 12"/>
              <a:gd name="T37" fmla="*/ 2147483646 h 706"/>
              <a:gd name="T38" fmla="*/ 0 w 12"/>
              <a:gd name="T39" fmla="*/ 2147483646 h 706"/>
              <a:gd name="T40" fmla="*/ 2147483646 w 12"/>
              <a:gd name="T41" fmla="*/ 2147483646 h 706"/>
              <a:gd name="T42" fmla="*/ 2147483646 w 12"/>
              <a:gd name="T43" fmla="*/ 2147483646 h 706"/>
              <a:gd name="T44" fmla="*/ 0 w 12"/>
              <a:gd name="T45" fmla="*/ 2147483646 h 706"/>
              <a:gd name="T46" fmla="*/ 0 w 12"/>
              <a:gd name="T47" fmla="*/ 2147483646 h 706"/>
              <a:gd name="T48" fmla="*/ 0 w 12"/>
              <a:gd name="T49" fmla="*/ 2147483646 h 706"/>
              <a:gd name="T50" fmla="*/ 0 w 12"/>
              <a:gd name="T51" fmla="*/ 0 h 706"/>
              <a:gd name="T52" fmla="*/ 2147483646 w 12"/>
              <a:gd name="T53" fmla="*/ 0 h 706"/>
              <a:gd name="T54" fmla="*/ 2147483646 w 12"/>
              <a:gd name="T55" fmla="*/ 2147483646 h 706"/>
              <a:gd name="T56" fmla="*/ 0 w 12"/>
              <a:gd name="T57" fmla="*/ 2147483646 h 706"/>
              <a:gd name="T58" fmla="*/ 0 w 12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6">
                <a:moveTo>
                  <a:pt x="0" y="706"/>
                </a:moveTo>
                <a:lnTo>
                  <a:pt x="0" y="598"/>
                </a:lnTo>
                <a:lnTo>
                  <a:pt x="12" y="598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" name="Freeform 54"/>
          <p:cNvSpPr>
            <a:spLocks noEditPoints="1"/>
          </p:cNvSpPr>
          <p:nvPr userDrawn="1"/>
        </p:nvSpPr>
        <p:spPr bwMode="auto">
          <a:xfrm>
            <a:off x="2632075" y="4084638"/>
            <a:ext cx="15875" cy="1120775"/>
          </a:xfrm>
          <a:custGeom>
            <a:avLst/>
            <a:gdLst>
              <a:gd name="T0" fmla="*/ 0 w 10"/>
              <a:gd name="T1" fmla="*/ 2147483646 h 706"/>
              <a:gd name="T2" fmla="*/ 0 w 10"/>
              <a:gd name="T3" fmla="*/ 2147483646 h 706"/>
              <a:gd name="T4" fmla="*/ 2147483646 w 10"/>
              <a:gd name="T5" fmla="*/ 2147483646 h 706"/>
              <a:gd name="T6" fmla="*/ 2147483646 w 10"/>
              <a:gd name="T7" fmla="*/ 2147483646 h 706"/>
              <a:gd name="T8" fmla="*/ 0 w 10"/>
              <a:gd name="T9" fmla="*/ 2147483646 h 706"/>
              <a:gd name="T10" fmla="*/ 0 w 10"/>
              <a:gd name="T11" fmla="*/ 2147483646 h 706"/>
              <a:gd name="T12" fmla="*/ 0 w 10"/>
              <a:gd name="T13" fmla="*/ 2147483646 h 706"/>
              <a:gd name="T14" fmla="*/ 0 w 10"/>
              <a:gd name="T15" fmla="*/ 2147483646 h 706"/>
              <a:gd name="T16" fmla="*/ 2147483646 w 10"/>
              <a:gd name="T17" fmla="*/ 2147483646 h 706"/>
              <a:gd name="T18" fmla="*/ 2147483646 w 10"/>
              <a:gd name="T19" fmla="*/ 2147483646 h 706"/>
              <a:gd name="T20" fmla="*/ 0 w 10"/>
              <a:gd name="T21" fmla="*/ 2147483646 h 706"/>
              <a:gd name="T22" fmla="*/ 0 w 10"/>
              <a:gd name="T23" fmla="*/ 2147483646 h 706"/>
              <a:gd name="T24" fmla="*/ 0 w 10"/>
              <a:gd name="T25" fmla="*/ 2147483646 h 706"/>
              <a:gd name="T26" fmla="*/ 0 w 10"/>
              <a:gd name="T27" fmla="*/ 2147483646 h 706"/>
              <a:gd name="T28" fmla="*/ 2147483646 w 10"/>
              <a:gd name="T29" fmla="*/ 2147483646 h 706"/>
              <a:gd name="T30" fmla="*/ 2147483646 w 10"/>
              <a:gd name="T31" fmla="*/ 2147483646 h 706"/>
              <a:gd name="T32" fmla="*/ 0 w 10"/>
              <a:gd name="T33" fmla="*/ 2147483646 h 706"/>
              <a:gd name="T34" fmla="*/ 0 w 10"/>
              <a:gd name="T35" fmla="*/ 2147483646 h 706"/>
              <a:gd name="T36" fmla="*/ 0 w 10"/>
              <a:gd name="T37" fmla="*/ 2147483646 h 706"/>
              <a:gd name="T38" fmla="*/ 0 w 10"/>
              <a:gd name="T39" fmla="*/ 2147483646 h 706"/>
              <a:gd name="T40" fmla="*/ 2147483646 w 10"/>
              <a:gd name="T41" fmla="*/ 2147483646 h 706"/>
              <a:gd name="T42" fmla="*/ 2147483646 w 10"/>
              <a:gd name="T43" fmla="*/ 2147483646 h 706"/>
              <a:gd name="T44" fmla="*/ 0 w 10"/>
              <a:gd name="T45" fmla="*/ 2147483646 h 706"/>
              <a:gd name="T46" fmla="*/ 0 w 10"/>
              <a:gd name="T47" fmla="*/ 2147483646 h 706"/>
              <a:gd name="T48" fmla="*/ 0 w 10"/>
              <a:gd name="T49" fmla="*/ 2147483646 h 706"/>
              <a:gd name="T50" fmla="*/ 0 w 10"/>
              <a:gd name="T51" fmla="*/ 0 h 706"/>
              <a:gd name="T52" fmla="*/ 2147483646 w 10"/>
              <a:gd name="T53" fmla="*/ 0 h 706"/>
              <a:gd name="T54" fmla="*/ 2147483646 w 10"/>
              <a:gd name="T55" fmla="*/ 2147483646 h 706"/>
              <a:gd name="T56" fmla="*/ 0 w 10"/>
              <a:gd name="T57" fmla="*/ 2147483646 h 706"/>
              <a:gd name="T58" fmla="*/ 0 w 10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Freeform 55"/>
          <p:cNvSpPr>
            <a:spLocks noEditPoints="1"/>
          </p:cNvSpPr>
          <p:nvPr userDrawn="1"/>
        </p:nvSpPr>
        <p:spPr bwMode="auto">
          <a:xfrm>
            <a:off x="2533650" y="3846513"/>
            <a:ext cx="15875" cy="1358900"/>
          </a:xfrm>
          <a:custGeom>
            <a:avLst/>
            <a:gdLst>
              <a:gd name="T0" fmla="*/ 0 w 10"/>
              <a:gd name="T1" fmla="*/ 2147483646 h 856"/>
              <a:gd name="T2" fmla="*/ 0 w 10"/>
              <a:gd name="T3" fmla="*/ 2147483646 h 856"/>
              <a:gd name="T4" fmla="*/ 2147483646 w 10"/>
              <a:gd name="T5" fmla="*/ 2147483646 h 856"/>
              <a:gd name="T6" fmla="*/ 2147483646 w 10"/>
              <a:gd name="T7" fmla="*/ 2147483646 h 856"/>
              <a:gd name="T8" fmla="*/ 0 w 10"/>
              <a:gd name="T9" fmla="*/ 2147483646 h 856"/>
              <a:gd name="T10" fmla="*/ 0 w 10"/>
              <a:gd name="T11" fmla="*/ 2147483646 h 856"/>
              <a:gd name="T12" fmla="*/ 0 w 10"/>
              <a:gd name="T13" fmla="*/ 2147483646 h 856"/>
              <a:gd name="T14" fmla="*/ 0 w 10"/>
              <a:gd name="T15" fmla="*/ 2147483646 h 856"/>
              <a:gd name="T16" fmla="*/ 2147483646 w 10"/>
              <a:gd name="T17" fmla="*/ 2147483646 h 856"/>
              <a:gd name="T18" fmla="*/ 2147483646 w 10"/>
              <a:gd name="T19" fmla="*/ 2147483646 h 856"/>
              <a:gd name="T20" fmla="*/ 0 w 10"/>
              <a:gd name="T21" fmla="*/ 2147483646 h 856"/>
              <a:gd name="T22" fmla="*/ 0 w 10"/>
              <a:gd name="T23" fmla="*/ 2147483646 h 856"/>
              <a:gd name="T24" fmla="*/ 0 w 10"/>
              <a:gd name="T25" fmla="*/ 2147483646 h 856"/>
              <a:gd name="T26" fmla="*/ 0 w 10"/>
              <a:gd name="T27" fmla="*/ 2147483646 h 856"/>
              <a:gd name="T28" fmla="*/ 2147483646 w 10"/>
              <a:gd name="T29" fmla="*/ 2147483646 h 856"/>
              <a:gd name="T30" fmla="*/ 2147483646 w 10"/>
              <a:gd name="T31" fmla="*/ 2147483646 h 856"/>
              <a:gd name="T32" fmla="*/ 0 w 10"/>
              <a:gd name="T33" fmla="*/ 2147483646 h 856"/>
              <a:gd name="T34" fmla="*/ 0 w 10"/>
              <a:gd name="T35" fmla="*/ 2147483646 h 856"/>
              <a:gd name="T36" fmla="*/ 0 w 10"/>
              <a:gd name="T37" fmla="*/ 2147483646 h 856"/>
              <a:gd name="T38" fmla="*/ 0 w 10"/>
              <a:gd name="T39" fmla="*/ 2147483646 h 856"/>
              <a:gd name="T40" fmla="*/ 2147483646 w 10"/>
              <a:gd name="T41" fmla="*/ 2147483646 h 856"/>
              <a:gd name="T42" fmla="*/ 2147483646 w 10"/>
              <a:gd name="T43" fmla="*/ 2147483646 h 856"/>
              <a:gd name="T44" fmla="*/ 0 w 10"/>
              <a:gd name="T45" fmla="*/ 2147483646 h 856"/>
              <a:gd name="T46" fmla="*/ 0 w 10"/>
              <a:gd name="T47" fmla="*/ 2147483646 h 856"/>
              <a:gd name="T48" fmla="*/ 0 w 10"/>
              <a:gd name="T49" fmla="*/ 2147483646 h 856"/>
              <a:gd name="T50" fmla="*/ 0 w 10"/>
              <a:gd name="T51" fmla="*/ 2147483646 h 856"/>
              <a:gd name="T52" fmla="*/ 2147483646 w 10"/>
              <a:gd name="T53" fmla="*/ 2147483646 h 856"/>
              <a:gd name="T54" fmla="*/ 2147483646 w 10"/>
              <a:gd name="T55" fmla="*/ 2147483646 h 856"/>
              <a:gd name="T56" fmla="*/ 0 w 10"/>
              <a:gd name="T57" fmla="*/ 2147483646 h 856"/>
              <a:gd name="T58" fmla="*/ 0 w 10"/>
              <a:gd name="T59" fmla="*/ 2147483646 h 856"/>
              <a:gd name="T60" fmla="*/ 0 w 10"/>
              <a:gd name="T61" fmla="*/ 2147483646 h 856"/>
              <a:gd name="T62" fmla="*/ 0 w 10"/>
              <a:gd name="T63" fmla="*/ 0 h 856"/>
              <a:gd name="T64" fmla="*/ 2147483646 w 10"/>
              <a:gd name="T65" fmla="*/ 0 h 856"/>
              <a:gd name="T66" fmla="*/ 2147483646 w 10"/>
              <a:gd name="T67" fmla="*/ 2147483646 h 856"/>
              <a:gd name="T68" fmla="*/ 0 w 10"/>
              <a:gd name="T69" fmla="*/ 2147483646 h 856"/>
              <a:gd name="T70" fmla="*/ 0 w 10"/>
              <a:gd name="T71" fmla="*/ 2147483646 h 8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6">
                <a:moveTo>
                  <a:pt x="0" y="856"/>
                </a:moveTo>
                <a:lnTo>
                  <a:pt x="0" y="748"/>
                </a:lnTo>
                <a:lnTo>
                  <a:pt x="10" y="748"/>
                </a:lnTo>
                <a:lnTo>
                  <a:pt x="10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" name="Freeform 56"/>
          <p:cNvSpPr>
            <a:spLocks noEditPoints="1"/>
          </p:cNvSpPr>
          <p:nvPr userDrawn="1"/>
        </p:nvSpPr>
        <p:spPr bwMode="auto">
          <a:xfrm>
            <a:off x="3206750" y="4560888"/>
            <a:ext cx="19050" cy="882650"/>
          </a:xfrm>
          <a:custGeom>
            <a:avLst/>
            <a:gdLst>
              <a:gd name="T0" fmla="*/ 0 w 12"/>
              <a:gd name="T1" fmla="*/ 2147483646 h 556"/>
              <a:gd name="T2" fmla="*/ 0 w 12"/>
              <a:gd name="T3" fmla="*/ 2147483646 h 556"/>
              <a:gd name="T4" fmla="*/ 2147483646 w 12"/>
              <a:gd name="T5" fmla="*/ 2147483646 h 556"/>
              <a:gd name="T6" fmla="*/ 2147483646 w 12"/>
              <a:gd name="T7" fmla="*/ 2147483646 h 556"/>
              <a:gd name="T8" fmla="*/ 0 w 12"/>
              <a:gd name="T9" fmla="*/ 2147483646 h 556"/>
              <a:gd name="T10" fmla="*/ 0 w 12"/>
              <a:gd name="T11" fmla="*/ 2147483646 h 556"/>
              <a:gd name="T12" fmla="*/ 0 w 12"/>
              <a:gd name="T13" fmla="*/ 2147483646 h 556"/>
              <a:gd name="T14" fmla="*/ 0 w 12"/>
              <a:gd name="T15" fmla="*/ 2147483646 h 556"/>
              <a:gd name="T16" fmla="*/ 2147483646 w 12"/>
              <a:gd name="T17" fmla="*/ 2147483646 h 556"/>
              <a:gd name="T18" fmla="*/ 2147483646 w 12"/>
              <a:gd name="T19" fmla="*/ 2147483646 h 556"/>
              <a:gd name="T20" fmla="*/ 0 w 12"/>
              <a:gd name="T21" fmla="*/ 2147483646 h 556"/>
              <a:gd name="T22" fmla="*/ 0 w 12"/>
              <a:gd name="T23" fmla="*/ 2147483646 h 556"/>
              <a:gd name="T24" fmla="*/ 0 w 12"/>
              <a:gd name="T25" fmla="*/ 2147483646 h 556"/>
              <a:gd name="T26" fmla="*/ 0 w 12"/>
              <a:gd name="T27" fmla="*/ 2147483646 h 556"/>
              <a:gd name="T28" fmla="*/ 2147483646 w 12"/>
              <a:gd name="T29" fmla="*/ 2147483646 h 556"/>
              <a:gd name="T30" fmla="*/ 2147483646 w 12"/>
              <a:gd name="T31" fmla="*/ 2147483646 h 556"/>
              <a:gd name="T32" fmla="*/ 0 w 12"/>
              <a:gd name="T33" fmla="*/ 2147483646 h 556"/>
              <a:gd name="T34" fmla="*/ 0 w 12"/>
              <a:gd name="T35" fmla="*/ 2147483646 h 556"/>
              <a:gd name="T36" fmla="*/ 0 w 12"/>
              <a:gd name="T37" fmla="*/ 2147483646 h 556"/>
              <a:gd name="T38" fmla="*/ 0 w 12"/>
              <a:gd name="T39" fmla="*/ 0 h 556"/>
              <a:gd name="T40" fmla="*/ 2147483646 w 12"/>
              <a:gd name="T41" fmla="*/ 0 h 556"/>
              <a:gd name="T42" fmla="*/ 2147483646 w 12"/>
              <a:gd name="T43" fmla="*/ 2147483646 h 556"/>
              <a:gd name="T44" fmla="*/ 0 w 12"/>
              <a:gd name="T45" fmla="*/ 2147483646 h 556"/>
              <a:gd name="T46" fmla="*/ 0 w 12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" h="556"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" name="Freeform 57"/>
          <p:cNvSpPr>
            <a:spLocks noEditPoints="1"/>
          </p:cNvSpPr>
          <p:nvPr userDrawn="1"/>
        </p:nvSpPr>
        <p:spPr bwMode="auto">
          <a:xfrm>
            <a:off x="3111500" y="4560888"/>
            <a:ext cx="15875" cy="882650"/>
          </a:xfrm>
          <a:custGeom>
            <a:avLst/>
            <a:gdLst>
              <a:gd name="T0" fmla="*/ 0 w 10"/>
              <a:gd name="T1" fmla="*/ 2147483646 h 556"/>
              <a:gd name="T2" fmla="*/ 0 w 10"/>
              <a:gd name="T3" fmla="*/ 2147483646 h 556"/>
              <a:gd name="T4" fmla="*/ 2147483646 w 10"/>
              <a:gd name="T5" fmla="*/ 2147483646 h 556"/>
              <a:gd name="T6" fmla="*/ 2147483646 w 10"/>
              <a:gd name="T7" fmla="*/ 2147483646 h 556"/>
              <a:gd name="T8" fmla="*/ 0 w 10"/>
              <a:gd name="T9" fmla="*/ 2147483646 h 556"/>
              <a:gd name="T10" fmla="*/ 0 w 10"/>
              <a:gd name="T11" fmla="*/ 2147483646 h 556"/>
              <a:gd name="T12" fmla="*/ 0 w 10"/>
              <a:gd name="T13" fmla="*/ 2147483646 h 556"/>
              <a:gd name="T14" fmla="*/ 0 w 10"/>
              <a:gd name="T15" fmla="*/ 2147483646 h 556"/>
              <a:gd name="T16" fmla="*/ 2147483646 w 10"/>
              <a:gd name="T17" fmla="*/ 2147483646 h 556"/>
              <a:gd name="T18" fmla="*/ 2147483646 w 10"/>
              <a:gd name="T19" fmla="*/ 2147483646 h 556"/>
              <a:gd name="T20" fmla="*/ 0 w 10"/>
              <a:gd name="T21" fmla="*/ 2147483646 h 556"/>
              <a:gd name="T22" fmla="*/ 0 w 10"/>
              <a:gd name="T23" fmla="*/ 2147483646 h 556"/>
              <a:gd name="T24" fmla="*/ 0 w 10"/>
              <a:gd name="T25" fmla="*/ 2147483646 h 556"/>
              <a:gd name="T26" fmla="*/ 0 w 10"/>
              <a:gd name="T27" fmla="*/ 2147483646 h 556"/>
              <a:gd name="T28" fmla="*/ 2147483646 w 10"/>
              <a:gd name="T29" fmla="*/ 2147483646 h 556"/>
              <a:gd name="T30" fmla="*/ 2147483646 w 10"/>
              <a:gd name="T31" fmla="*/ 2147483646 h 556"/>
              <a:gd name="T32" fmla="*/ 0 w 10"/>
              <a:gd name="T33" fmla="*/ 2147483646 h 556"/>
              <a:gd name="T34" fmla="*/ 0 w 10"/>
              <a:gd name="T35" fmla="*/ 2147483646 h 556"/>
              <a:gd name="T36" fmla="*/ 0 w 10"/>
              <a:gd name="T37" fmla="*/ 2147483646 h 556"/>
              <a:gd name="T38" fmla="*/ 0 w 10"/>
              <a:gd name="T39" fmla="*/ 0 h 556"/>
              <a:gd name="T40" fmla="*/ 2147483646 w 10"/>
              <a:gd name="T41" fmla="*/ 0 h 556"/>
              <a:gd name="T42" fmla="*/ 2147483646 w 10"/>
              <a:gd name="T43" fmla="*/ 2147483646 h 556"/>
              <a:gd name="T44" fmla="*/ 0 w 10"/>
              <a:gd name="T45" fmla="*/ 2147483646 h 556"/>
              <a:gd name="T46" fmla="*/ 0 w 10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" name="Freeform 58"/>
          <p:cNvSpPr>
            <a:spLocks noEditPoints="1"/>
          </p:cNvSpPr>
          <p:nvPr userDrawn="1"/>
        </p:nvSpPr>
        <p:spPr bwMode="auto">
          <a:xfrm>
            <a:off x="3013075" y="4322763"/>
            <a:ext cx="15875" cy="1120775"/>
          </a:xfrm>
          <a:custGeom>
            <a:avLst/>
            <a:gdLst>
              <a:gd name="T0" fmla="*/ 0 w 10"/>
              <a:gd name="T1" fmla="*/ 2147483646 h 706"/>
              <a:gd name="T2" fmla="*/ 0 w 10"/>
              <a:gd name="T3" fmla="*/ 2147483646 h 706"/>
              <a:gd name="T4" fmla="*/ 2147483646 w 10"/>
              <a:gd name="T5" fmla="*/ 2147483646 h 706"/>
              <a:gd name="T6" fmla="*/ 2147483646 w 10"/>
              <a:gd name="T7" fmla="*/ 2147483646 h 706"/>
              <a:gd name="T8" fmla="*/ 0 w 10"/>
              <a:gd name="T9" fmla="*/ 2147483646 h 706"/>
              <a:gd name="T10" fmla="*/ 0 w 10"/>
              <a:gd name="T11" fmla="*/ 2147483646 h 706"/>
              <a:gd name="T12" fmla="*/ 0 w 10"/>
              <a:gd name="T13" fmla="*/ 2147483646 h 706"/>
              <a:gd name="T14" fmla="*/ 0 w 10"/>
              <a:gd name="T15" fmla="*/ 2147483646 h 706"/>
              <a:gd name="T16" fmla="*/ 2147483646 w 10"/>
              <a:gd name="T17" fmla="*/ 2147483646 h 706"/>
              <a:gd name="T18" fmla="*/ 2147483646 w 10"/>
              <a:gd name="T19" fmla="*/ 2147483646 h 706"/>
              <a:gd name="T20" fmla="*/ 0 w 10"/>
              <a:gd name="T21" fmla="*/ 2147483646 h 706"/>
              <a:gd name="T22" fmla="*/ 0 w 10"/>
              <a:gd name="T23" fmla="*/ 2147483646 h 706"/>
              <a:gd name="T24" fmla="*/ 0 w 10"/>
              <a:gd name="T25" fmla="*/ 2147483646 h 706"/>
              <a:gd name="T26" fmla="*/ 0 w 10"/>
              <a:gd name="T27" fmla="*/ 2147483646 h 706"/>
              <a:gd name="T28" fmla="*/ 2147483646 w 10"/>
              <a:gd name="T29" fmla="*/ 2147483646 h 706"/>
              <a:gd name="T30" fmla="*/ 2147483646 w 10"/>
              <a:gd name="T31" fmla="*/ 2147483646 h 706"/>
              <a:gd name="T32" fmla="*/ 0 w 10"/>
              <a:gd name="T33" fmla="*/ 2147483646 h 706"/>
              <a:gd name="T34" fmla="*/ 0 w 10"/>
              <a:gd name="T35" fmla="*/ 2147483646 h 706"/>
              <a:gd name="T36" fmla="*/ 0 w 10"/>
              <a:gd name="T37" fmla="*/ 2147483646 h 706"/>
              <a:gd name="T38" fmla="*/ 0 w 10"/>
              <a:gd name="T39" fmla="*/ 2147483646 h 706"/>
              <a:gd name="T40" fmla="*/ 2147483646 w 10"/>
              <a:gd name="T41" fmla="*/ 2147483646 h 706"/>
              <a:gd name="T42" fmla="*/ 2147483646 w 10"/>
              <a:gd name="T43" fmla="*/ 2147483646 h 706"/>
              <a:gd name="T44" fmla="*/ 0 w 10"/>
              <a:gd name="T45" fmla="*/ 2147483646 h 706"/>
              <a:gd name="T46" fmla="*/ 0 w 10"/>
              <a:gd name="T47" fmla="*/ 2147483646 h 706"/>
              <a:gd name="T48" fmla="*/ 0 w 10"/>
              <a:gd name="T49" fmla="*/ 2147483646 h 706"/>
              <a:gd name="T50" fmla="*/ 0 w 10"/>
              <a:gd name="T51" fmla="*/ 0 h 706"/>
              <a:gd name="T52" fmla="*/ 2147483646 w 10"/>
              <a:gd name="T53" fmla="*/ 0 h 706"/>
              <a:gd name="T54" fmla="*/ 2147483646 w 10"/>
              <a:gd name="T55" fmla="*/ 2147483646 h 706"/>
              <a:gd name="T56" fmla="*/ 0 w 10"/>
              <a:gd name="T57" fmla="*/ 2147483646 h 706"/>
              <a:gd name="T58" fmla="*/ 0 w 10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" name="Freeform 59"/>
          <p:cNvSpPr>
            <a:spLocks noEditPoints="1"/>
          </p:cNvSpPr>
          <p:nvPr userDrawn="1"/>
        </p:nvSpPr>
        <p:spPr bwMode="auto">
          <a:xfrm>
            <a:off x="2914650" y="4322763"/>
            <a:ext cx="15875" cy="1120775"/>
          </a:xfrm>
          <a:custGeom>
            <a:avLst/>
            <a:gdLst>
              <a:gd name="T0" fmla="*/ 0 w 10"/>
              <a:gd name="T1" fmla="*/ 2147483646 h 706"/>
              <a:gd name="T2" fmla="*/ 0 w 10"/>
              <a:gd name="T3" fmla="*/ 2147483646 h 706"/>
              <a:gd name="T4" fmla="*/ 2147483646 w 10"/>
              <a:gd name="T5" fmla="*/ 2147483646 h 706"/>
              <a:gd name="T6" fmla="*/ 2147483646 w 10"/>
              <a:gd name="T7" fmla="*/ 2147483646 h 706"/>
              <a:gd name="T8" fmla="*/ 0 w 10"/>
              <a:gd name="T9" fmla="*/ 2147483646 h 706"/>
              <a:gd name="T10" fmla="*/ 0 w 10"/>
              <a:gd name="T11" fmla="*/ 2147483646 h 706"/>
              <a:gd name="T12" fmla="*/ 0 w 10"/>
              <a:gd name="T13" fmla="*/ 2147483646 h 706"/>
              <a:gd name="T14" fmla="*/ 0 w 10"/>
              <a:gd name="T15" fmla="*/ 2147483646 h 706"/>
              <a:gd name="T16" fmla="*/ 2147483646 w 10"/>
              <a:gd name="T17" fmla="*/ 2147483646 h 706"/>
              <a:gd name="T18" fmla="*/ 2147483646 w 10"/>
              <a:gd name="T19" fmla="*/ 2147483646 h 706"/>
              <a:gd name="T20" fmla="*/ 0 w 10"/>
              <a:gd name="T21" fmla="*/ 2147483646 h 706"/>
              <a:gd name="T22" fmla="*/ 0 w 10"/>
              <a:gd name="T23" fmla="*/ 2147483646 h 706"/>
              <a:gd name="T24" fmla="*/ 0 w 10"/>
              <a:gd name="T25" fmla="*/ 2147483646 h 706"/>
              <a:gd name="T26" fmla="*/ 0 w 10"/>
              <a:gd name="T27" fmla="*/ 2147483646 h 706"/>
              <a:gd name="T28" fmla="*/ 2147483646 w 10"/>
              <a:gd name="T29" fmla="*/ 2147483646 h 706"/>
              <a:gd name="T30" fmla="*/ 2147483646 w 10"/>
              <a:gd name="T31" fmla="*/ 2147483646 h 706"/>
              <a:gd name="T32" fmla="*/ 0 w 10"/>
              <a:gd name="T33" fmla="*/ 2147483646 h 706"/>
              <a:gd name="T34" fmla="*/ 0 w 10"/>
              <a:gd name="T35" fmla="*/ 2147483646 h 706"/>
              <a:gd name="T36" fmla="*/ 0 w 10"/>
              <a:gd name="T37" fmla="*/ 2147483646 h 706"/>
              <a:gd name="T38" fmla="*/ 0 w 10"/>
              <a:gd name="T39" fmla="*/ 2147483646 h 706"/>
              <a:gd name="T40" fmla="*/ 2147483646 w 10"/>
              <a:gd name="T41" fmla="*/ 2147483646 h 706"/>
              <a:gd name="T42" fmla="*/ 2147483646 w 10"/>
              <a:gd name="T43" fmla="*/ 2147483646 h 706"/>
              <a:gd name="T44" fmla="*/ 0 w 10"/>
              <a:gd name="T45" fmla="*/ 2147483646 h 706"/>
              <a:gd name="T46" fmla="*/ 0 w 10"/>
              <a:gd name="T47" fmla="*/ 2147483646 h 706"/>
              <a:gd name="T48" fmla="*/ 0 w 10"/>
              <a:gd name="T49" fmla="*/ 2147483646 h 706"/>
              <a:gd name="T50" fmla="*/ 0 w 10"/>
              <a:gd name="T51" fmla="*/ 0 h 706"/>
              <a:gd name="T52" fmla="*/ 2147483646 w 10"/>
              <a:gd name="T53" fmla="*/ 0 h 706"/>
              <a:gd name="T54" fmla="*/ 2147483646 w 10"/>
              <a:gd name="T55" fmla="*/ 2147483646 h 706"/>
              <a:gd name="T56" fmla="*/ 0 w 10"/>
              <a:gd name="T57" fmla="*/ 2147483646 h 706"/>
              <a:gd name="T58" fmla="*/ 0 w 10"/>
              <a:gd name="T59" fmla="*/ 2147483646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" name="Freeform 60"/>
          <p:cNvSpPr>
            <a:spLocks noEditPoints="1"/>
          </p:cNvSpPr>
          <p:nvPr userDrawn="1"/>
        </p:nvSpPr>
        <p:spPr bwMode="auto">
          <a:xfrm>
            <a:off x="3600450" y="4799013"/>
            <a:ext cx="19050" cy="2066925"/>
          </a:xfrm>
          <a:custGeom>
            <a:avLst/>
            <a:gdLst>
              <a:gd name="T0" fmla="*/ 0 w 12"/>
              <a:gd name="T1" fmla="*/ 2147483646 h 1302"/>
              <a:gd name="T2" fmla="*/ 0 w 12"/>
              <a:gd name="T3" fmla="*/ 2147483646 h 1302"/>
              <a:gd name="T4" fmla="*/ 2147483646 w 12"/>
              <a:gd name="T5" fmla="*/ 2147483646 h 1302"/>
              <a:gd name="T6" fmla="*/ 2147483646 w 12"/>
              <a:gd name="T7" fmla="*/ 2147483646 h 1302"/>
              <a:gd name="T8" fmla="*/ 0 w 12"/>
              <a:gd name="T9" fmla="*/ 2147483646 h 1302"/>
              <a:gd name="T10" fmla="*/ 0 w 12"/>
              <a:gd name="T11" fmla="*/ 2147483646 h 1302"/>
              <a:gd name="T12" fmla="*/ 0 w 12"/>
              <a:gd name="T13" fmla="*/ 2147483646 h 1302"/>
              <a:gd name="T14" fmla="*/ 0 w 12"/>
              <a:gd name="T15" fmla="*/ 2147483646 h 1302"/>
              <a:gd name="T16" fmla="*/ 2147483646 w 12"/>
              <a:gd name="T17" fmla="*/ 2147483646 h 1302"/>
              <a:gd name="T18" fmla="*/ 2147483646 w 12"/>
              <a:gd name="T19" fmla="*/ 2147483646 h 1302"/>
              <a:gd name="T20" fmla="*/ 0 w 12"/>
              <a:gd name="T21" fmla="*/ 2147483646 h 1302"/>
              <a:gd name="T22" fmla="*/ 0 w 12"/>
              <a:gd name="T23" fmla="*/ 2147483646 h 1302"/>
              <a:gd name="T24" fmla="*/ 0 w 12"/>
              <a:gd name="T25" fmla="*/ 2147483646 h 1302"/>
              <a:gd name="T26" fmla="*/ 0 w 12"/>
              <a:gd name="T27" fmla="*/ 2147483646 h 1302"/>
              <a:gd name="T28" fmla="*/ 2147483646 w 12"/>
              <a:gd name="T29" fmla="*/ 2147483646 h 1302"/>
              <a:gd name="T30" fmla="*/ 2147483646 w 12"/>
              <a:gd name="T31" fmla="*/ 2147483646 h 1302"/>
              <a:gd name="T32" fmla="*/ 0 w 12"/>
              <a:gd name="T33" fmla="*/ 2147483646 h 1302"/>
              <a:gd name="T34" fmla="*/ 0 w 12"/>
              <a:gd name="T35" fmla="*/ 2147483646 h 1302"/>
              <a:gd name="T36" fmla="*/ 0 w 12"/>
              <a:gd name="T37" fmla="*/ 2147483646 h 1302"/>
              <a:gd name="T38" fmla="*/ 0 w 12"/>
              <a:gd name="T39" fmla="*/ 2147483646 h 1302"/>
              <a:gd name="T40" fmla="*/ 2147483646 w 12"/>
              <a:gd name="T41" fmla="*/ 2147483646 h 1302"/>
              <a:gd name="T42" fmla="*/ 2147483646 w 12"/>
              <a:gd name="T43" fmla="*/ 2147483646 h 1302"/>
              <a:gd name="T44" fmla="*/ 0 w 12"/>
              <a:gd name="T45" fmla="*/ 2147483646 h 1302"/>
              <a:gd name="T46" fmla="*/ 0 w 12"/>
              <a:gd name="T47" fmla="*/ 2147483646 h 1302"/>
              <a:gd name="T48" fmla="*/ 0 w 12"/>
              <a:gd name="T49" fmla="*/ 2147483646 h 1302"/>
              <a:gd name="T50" fmla="*/ 0 w 12"/>
              <a:gd name="T51" fmla="*/ 2147483646 h 1302"/>
              <a:gd name="T52" fmla="*/ 2147483646 w 12"/>
              <a:gd name="T53" fmla="*/ 2147483646 h 1302"/>
              <a:gd name="T54" fmla="*/ 2147483646 w 12"/>
              <a:gd name="T55" fmla="*/ 2147483646 h 1302"/>
              <a:gd name="T56" fmla="*/ 0 w 12"/>
              <a:gd name="T57" fmla="*/ 2147483646 h 1302"/>
              <a:gd name="T58" fmla="*/ 0 w 12"/>
              <a:gd name="T59" fmla="*/ 2147483646 h 1302"/>
              <a:gd name="T60" fmla="*/ 0 w 12"/>
              <a:gd name="T61" fmla="*/ 2147483646 h 1302"/>
              <a:gd name="T62" fmla="*/ 0 w 12"/>
              <a:gd name="T63" fmla="*/ 2147483646 h 1302"/>
              <a:gd name="T64" fmla="*/ 2147483646 w 12"/>
              <a:gd name="T65" fmla="*/ 2147483646 h 1302"/>
              <a:gd name="T66" fmla="*/ 2147483646 w 12"/>
              <a:gd name="T67" fmla="*/ 2147483646 h 1302"/>
              <a:gd name="T68" fmla="*/ 0 w 12"/>
              <a:gd name="T69" fmla="*/ 2147483646 h 1302"/>
              <a:gd name="T70" fmla="*/ 0 w 12"/>
              <a:gd name="T71" fmla="*/ 2147483646 h 1302"/>
              <a:gd name="T72" fmla="*/ 0 w 12"/>
              <a:gd name="T73" fmla="*/ 2147483646 h 1302"/>
              <a:gd name="T74" fmla="*/ 0 w 12"/>
              <a:gd name="T75" fmla="*/ 2147483646 h 1302"/>
              <a:gd name="T76" fmla="*/ 2147483646 w 12"/>
              <a:gd name="T77" fmla="*/ 2147483646 h 1302"/>
              <a:gd name="T78" fmla="*/ 2147483646 w 12"/>
              <a:gd name="T79" fmla="*/ 2147483646 h 1302"/>
              <a:gd name="T80" fmla="*/ 0 w 12"/>
              <a:gd name="T81" fmla="*/ 2147483646 h 1302"/>
              <a:gd name="T82" fmla="*/ 0 w 12"/>
              <a:gd name="T83" fmla="*/ 2147483646 h 1302"/>
              <a:gd name="T84" fmla="*/ 0 w 12"/>
              <a:gd name="T85" fmla="*/ 2147483646 h 1302"/>
              <a:gd name="T86" fmla="*/ 0 w 12"/>
              <a:gd name="T87" fmla="*/ 2147483646 h 1302"/>
              <a:gd name="T88" fmla="*/ 2147483646 w 12"/>
              <a:gd name="T89" fmla="*/ 2147483646 h 1302"/>
              <a:gd name="T90" fmla="*/ 2147483646 w 12"/>
              <a:gd name="T91" fmla="*/ 2147483646 h 1302"/>
              <a:gd name="T92" fmla="*/ 0 w 12"/>
              <a:gd name="T93" fmla="*/ 2147483646 h 1302"/>
              <a:gd name="T94" fmla="*/ 0 w 12"/>
              <a:gd name="T95" fmla="*/ 2147483646 h 1302"/>
              <a:gd name="T96" fmla="*/ 0 w 12"/>
              <a:gd name="T97" fmla="*/ 2147483646 h 1302"/>
              <a:gd name="T98" fmla="*/ 0 w 12"/>
              <a:gd name="T99" fmla="*/ 0 h 1302"/>
              <a:gd name="T100" fmla="*/ 2147483646 w 12"/>
              <a:gd name="T101" fmla="*/ 0 h 1302"/>
              <a:gd name="T102" fmla="*/ 2147483646 w 12"/>
              <a:gd name="T103" fmla="*/ 2147483646 h 1302"/>
              <a:gd name="T104" fmla="*/ 0 w 12"/>
              <a:gd name="T105" fmla="*/ 2147483646 h 1302"/>
              <a:gd name="T106" fmla="*/ 0 w 12"/>
              <a:gd name="T107" fmla="*/ 2147483646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" h="1302">
                <a:moveTo>
                  <a:pt x="0" y="1302"/>
                </a:moveTo>
                <a:lnTo>
                  <a:pt x="0" y="1196"/>
                </a:lnTo>
                <a:lnTo>
                  <a:pt x="12" y="1196"/>
                </a:lnTo>
                <a:lnTo>
                  <a:pt x="12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2" y="1046"/>
                </a:lnTo>
                <a:lnTo>
                  <a:pt x="12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2" y="896"/>
                </a:lnTo>
                <a:lnTo>
                  <a:pt x="12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2" y="748"/>
                </a:lnTo>
                <a:lnTo>
                  <a:pt x="12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2" y="448"/>
                </a:lnTo>
                <a:lnTo>
                  <a:pt x="12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2" y="148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" name="Freeform 61"/>
          <p:cNvSpPr>
            <a:spLocks noEditPoints="1"/>
          </p:cNvSpPr>
          <p:nvPr userDrawn="1"/>
        </p:nvSpPr>
        <p:spPr bwMode="auto">
          <a:xfrm>
            <a:off x="3505200" y="4799013"/>
            <a:ext cx="15875" cy="2066925"/>
          </a:xfrm>
          <a:custGeom>
            <a:avLst/>
            <a:gdLst>
              <a:gd name="T0" fmla="*/ 0 w 10"/>
              <a:gd name="T1" fmla="*/ 2147483646 h 1302"/>
              <a:gd name="T2" fmla="*/ 0 w 10"/>
              <a:gd name="T3" fmla="*/ 2147483646 h 1302"/>
              <a:gd name="T4" fmla="*/ 2147483646 w 10"/>
              <a:gd name="T5" fmla="*/ 2147483646 h 1302"/>
              <a:gd name="T6" fmla="*/ 2147483646 w 10"/>
              <a:gd name="T7" fmla="*/ 2147483646 h 1302"/>
              <a:gd name="T8" fmla="*/ 0 w 10"/>
              <a:gd name="T9" fmla="*/ 2147483646 h 1302"/>
              <a:gd name="T10" fmla="*/ 0 w 10"/>
              <a:gd name="T11" fmla="*/ 2147483646 h 1302"/>
              <a:gd name="T12" fmla="*/ 0 w 10"/>
              <a:gd name="T13" fmla="*/ 2147483646 h 1302"/>
              <a:gd name="T14" fmla="*/ 0 w 10"/>
              <a:gd name="T15" fmla="*/ 2147483646 h 1302"/>
              <a:gd name="T16" fmla="*/ 2147483646 w 10"/>
              <a:gd name="T17" fmla="*/ 2147483646 h 1302"/>
              <a:gd name="T18" fmla="*/ 2147483646 w 10"/>
              <a:gd name="T19" fmla="*/ 2147483646 h 1302"/>
              <a:gd name="T20" fmla="*/ 0 w 10"/>
              <a:gd name="T21" fmla="*/ 2147483646 h 1302"/>
              <a:gd name="T22" fmla="*/ 0 w 10"/>
              <a:gd name="T23" fmla="*/ 2147483646 h 1302"/>
              <a:gd name="T24" fmla="*/ 0 w 10"/>
              <a:gd name="T25" fmla="*/ 2147483646 h 1302"/>
              <a:gd name="T26" fmla="*/ 0 w 10"/>
              <a:gd name="T27" fmla="*/ 2147483646 h 1302"/>
              <a:gd name="T28" fmla="*/ 2147483646 w 10"/>
              <a:gd name="T29" fmla="*/ 2147483646 h 1302"/>
              <a:gd name="T30" fmla="*/ 2147483646 w 10"/>
              <a:gd name="T31" fmla="*/ 2147483646 h 1302"/>
              <a:gd name="T32" fmla="*/ 0 w 10"/>
              <a:gd name="T33" fmla="*/ 2147483646 h 1302"/>
              <a:gd name="T34" fmla="*/ 0 w 10"/>
              <a:gd name="T35" fmla="*/ 2147483646 h 1302"/>
              <a:gd name="T36" fmla="*/ 0 w 10"/>
              <a:gd name="T37" fmla="*/ 2147483646 h 1302"/>
              <a:gd name="T38" fmla="*/ 0 w 10"/>
              <a:gd name="T39" fmla="*/ 2147483646 h 1302"/>
              <a:gd name="T40" fmla="*/ 2147483646 w 10"/>
              <a:gd name="T41" fmla="*/ 2147483646 h 1302"/>
              <a:gd name="T42" fmla="*/ 2147483646 w 10"/>
              <a:gd name="T43" fmla="*/ 2147483646 h 1302"/>
              <a:gd name="T44" fmla="*/ 0 w 10"/>
              <a:gd name="T45" fmla="*/ 2147483646 h 1302"/>
              <a:gd name="T46" fmla="*/ 0 w 10"/>
              <a:gd name="T47" fmla="*/ 2147483646 h 1302"/>
              <a:gd name="T48" fmla="*/ 0 w 10"/>
              <a:gd name="T49" fmla="*/ 2147483646 h 1302"/>
              <a:gd name="T50" fmla="*/ 0 w 10"/>
              <a:gd name="T51" fmla="*/ 2147483646 h 1302"/>
              <a:gd name="T52" fmla="*/ 2147483646 w 10"/>
              <a:gd name="T53" fmla="*/ 2147483646 h 1302"/>
              <a:gd name="T54" fmla="*/ 2147483646 w 10"/>
              <a:gd name="T55" fmla="*/ 2147483646 h 1302"/>
              <a:gd name="T56" fmla="*/ 0 w 10"/>
              <a:gd name="T57" fmla="*/ 2147483646 h 1302"/>
              <a:gd name="T58" fmla="*/ 0 w 10"/>
              <a:gd name="T59" fmla="*/ 2147483646 h 1302"/>
              <a:gd name="T60" fmla="*/ 0 w 10"/>
              <a:gd name="T61" fmla="*/ 2147483646 h 1302"/>
              <a:gd name="T62" fmla="*/ 0 w 10"/>
              <a:gd name="T63" fmla="*/ 2147483646 h 1302"/>
              <a:gd name="T64" fmla="*/ 2147483646 w 10"/>
              <a:gd name="T65" fmla="*/ 2147483646 h 1302"/>
              <a:gd name="T66" fmla="*/ 2147483646 w 10"/>
              <a:gd name="T67" fmla="*/ 2147483646 h 1302"/>
              <a:gd name="T68" fmla="*/ 0 w 10"/>
              <a:gd name="T69" fmla="*/ 2147483646 h 1302"/>
              <a:gd name="T70" fmla="*/ 0 w 10"/>
              <a:gd name="T71" fmla="*/ 2147483646 h 1302"/>
              <a:gd name="T72" fmla="*/ 0 w 10"/>
              <a:gd name="T73" fmla="*/ 2147483646 h 1302"/>
              <a:gd name="T74" fmla="*/ 0 w 10"/>
              <a:gd name="T75" fmla="*/ 2147483646 h 1302"/>
              <a:gd name="T76" fmla="*/ 2147483646 w 10"/>
              <a:gd name="T77" fmla="*/ 2147483646 h 1302"/>
              <a:gd name="T78" fmla="*/ 2147483646 w 10"/>
              <a:gd name="T79" fmla="*/ 2147483646 h 1302"/>
              <a:gd name="T80" fmla="*/ 0 w 10"/>
              <a:gd name="T81" fmla="*/ 2147483646 h 1302"/>
              <a:gd name="T82" fmla="*/ 0 w 10"/>
              <a:gd name="T83" fmla="*/ 2147483646 h 1302"/>
              <a:gd name="T84" fmla="*/ 0 w 10"/>
              <a:gd name="T85" fmla="*/ 2147483646 h 1302"/>
              <a:gd name="T86" fmla="*/ 0 w 10"/>
              <a:gd name="T87" fmla="*/ 2147483646 h 1302"/>
              <a:gd name="T88" fmla="*/ 2147483646 w 10"/>
              <a:gd name="T89" fmla="*/ 2147483646 h 1302"/>
              <a:gd name="T90" fmla="*/ 2147483646 w 10"/>
              <a:gd name="T91" fmla="*/ 2147483646 h 1302"/>
              <a:gd name="T92" fmla="*/ 0 w 10"/>
              <a:gd name="T93" fmla="*/ 2147483646 h 1302"/>
              <a:gd name="T94" fmla="*/ 0 w 10"/>
              <a:gd name="T95" fmla="*/ 2147483646 h 1302"/>
              <a:gd name="T96" fmla="*/ 0 w 10"/>
              <a:gd name="T97" fmla="*/ 2147483646 h 1302"/>
              <a:gd name="T98" fmla="*/ 0 w 10"/>
              <a:gd name="T99" fmla="*/ 0 h 1302"/>
              <a:gd name="T100" fmla="*/ 2147483646 w 10"/>
              <a:gd name="T101" fmla="*/ 0 h 1302"/>
              <a:gd name="T102" fmla="*/ 2147483646 w 10"/>
              <a:gd name="T103" fmla="*/ 2147483646 h 1302"/>
              <a:gd name="T104" fmla="*/ 0 w 10"/>
              <a:gd name="T105" fmla="*/ 2147483646 h 1302"/>
              <a:gd name="T106" fmla="*/ 0 w 10"/>
              <a:gd name="T107" fmla="*/ 2147483646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" name="Freeform 62"/>
          <p:cNvSpPr>
            <a:spLocks noEditPoints="1"/>
          </p:cNvSpPr>
          <p:nvPr userDrawn="1"/>
        </p:nvSpPr>
        <p:spPr bwMode="auto">
          <a:xfrm>
            <a:off x="3406775" y="4799013"/>
            <a:ext cx="15875" cy="2066925"/>
          </a:xfrm>
          <a:custGeom>
            <a:avLst/>
            <a:gdLst>
              <a:gd name="T0" fmla="*/ 0 w 10"/>
              <a:gd name="T1" fmla="*/ 2147483646 h 1302"/>
              <a:gd name="T2" fmla="*/ 0 w 10"/>
              <a:gd name="T3" fmla="*/ 2147483646 h 1302"/>
              <a:gd name="T4" fmla="*/ 2147483646 w 10"/>
              <a:gd name="T5" fmla="*/ 2147483646 h 1302"/>
              <a:gd name="T6" fmla="*/ 2147483646 w 10"/>
              <a:gd name="T7" fmla="*/ 2147483646 h 1302"/>
              <a:gd name="T8" fmla="*/ 0 w 10"/>
              <a:gd name="T9" fmla="*/ 2147483646 h 1302"/>
              <a:gd name="T10" fmla="*/ 0 w 10"/>
              <a:gd name="T11" fmla="*/ 2147483646 h 1302"/>
              <a:gd name="T12" fmla="*/ 0 w 10"/>
              <a:gd name="T13" fmla="*/ 2147483646 h 1302"/>
              <a:gd name="T14" fmla="*/ 0 w 10"/>
              <a:gd name="T15" fmla="*/ 2147483646 h 1302"/>
              <a:gd name="T16" fmla="*/ 2147483646 w 10"/>
              <a:gd name="T17" fmla="*/ 2147483646 h 1302"/>
              <a:gd name="T18" fmla="*/ 2147483646 w 10"/>
              <a:gd name="T19" fmla="*/ 2147483646 h 1302"/>
              <a:gd name="T20" fmla="*/ 0 w 10"/>
              <a:gd name="T21" fmla="*/ 2147483646 h 1302"/>
              <a:gd name="T22" fmla="*/ 0 w 10"/>
              <a:gd name="T23" fmla="*/ 2147483646 h 1302"/>
              <a:gd name="T24" fmla="*/ 0 w 10"/>
              <a:gd name="T25" fmla="*/ 2147483646 h 1302"/>
              <a:gd name="T26" fmla="*/ 0 w 10"/>
              <a:gd name="T27" fmla="*/ 2147483646 h 1302"/>
              <a:gd name="T28" fmla="*/ 2147483646 w 10"/>
              <a:gd name="T29" fmla="*/ 2147483646 h 1302"/>
              <a:gd name="T30" fmla="*/ 2147483646 w 10"/>
              <a:gd name="T31" fmla="*/ 2147483646 h 1302"/>
              <a:gd name="T32" fmla="*/ 0 w 10"/>
              <a:gd name="T33" fmla="*/ 2147483646 h 1302"/>
              <a:gd name="T34" fmla="*/ 0 w 10"/>
              <a:gd name="T35" fmla="*/ 2147483646 h 1302"/>
              <a:gd name="T36" fmla="*/ 0 w 10"/>
              <a:gd name="T37" fmla="*/ 2147483646 h 1302"/>
              <a:gd name="T38" fmla="*/ 0 w 10"/>
              <a:gd name="T39" fmla="*/ 2147483646 h 1302"/>
              <a:gd name="T40" fmla="*/ 2147483646 w 10"/>
              <a:gd name="T41" fmla="*/ 2147483646 h 1302"/>
              <a:gd name="T42" fmla="*/ 2147483646 w 10"/>
              <a:gd name="T43" fmla="*/ 2147483646 h 1302"/>
              <a:gd name="T44" fmla="*/ 0 w 10"/>
              <a:gd name="T45" fmla="*/ 2147483646 h 1302"/>
              <a:gd name="T46" fmla="*/ 0 w 10"/>
              <a:gd name="T47" fmla="*/ 2147483646 h 1302"/>
              <a:gd name="T48" fmla="*/ 0 w 10"/>
              <a:gd name="T49" fmla="*/ 2147483646 h 1302"/>
              <a:gd name="T50" fmla="*/ 0 w 10"/>
              <a:gd name="T51" fmla="*/ 2147483646 h 1302"/>
              <a:gd name="T52" fmla="*/ 2147483646 w 10"/>
              <a:gd name="T53" fmla="*/ 2147483646 h 1302"/>
              <a:gd name="T54" fmla="*/ 2147483646 w 10"/>
              <a:gd name="T55" fmla="*/ 2147483646 h 1302"/>
              <a:gd name="T56" fmla="*/ 0 w 10"/>
              <a:gd name="T57" fmla="*/ 2147483646 h 1302"/>
              <a:gd name="T58" fmla="*/ 0 w 10"/>
              <a:gd name="T59" fmla="*/ 2147483646 h 1302"/>
              <a:gd name="T60" fmla="*/ 0 w 10"/>
              <a:gd name="T61" fmla="*/ 2147483646 h 1302"/>
              <a:gd name="T62" fmla="*/ 0 w 10"/>
              <a:gd name="T63" fmla="*/ 2147483646 h 1302"/>
              <a:gd name="T64" fmla="*/ 2147483646 w 10"/>
              <a:gd name="T65" fmla="*/ 2147483646 h 1302"/>
              <a:gd name="T66" fmla="*/ 2147483646 w 10"/>
              <a:gd name="T67" fmla="*/ 2147483646 h 1302"/>
              <a:gd name="T68" fmla="*/ 0 w 10"/>
              <a:gd name="T69" fmla="*/ 2147483646 h 1302"/>
              <a:gd name="T70" fmla="*/ 0 w 10"/>
              <a:gd name="T71" fmla="*/ 2147483646 h 1302"/>
              <a:gd name="T72" fmla="*/ 0 w 10"/>
              <a:gd name="T73" fmla="*/ 2147483646 h 1302"/>
              <a:gd name="T74" fmla="*/ 0 w 10"/>
              <a:gd name="T75" fmla="*/ 2147483646 h 1302"/>
              <a:gd name="T76" fmla="*/ 2147483646 w 10"/>
              <a:gd name="T77" fmla="*/ 2147483646 h 1302"/>
              <a:gd name="T78" fmla="*/ 2147483646 w 10"/>
              <a:gd name="T79" fmla="*/ 2147483646 h 1302"/>
              <a:gd name="T80" fmla="*/ 0 w 10"/>
              <a:gd name="T81" fmla="*/ 2147483646 h 1302"/>
              <a:gd name="T82" fmla="*/ 0 w 10"/>
              <a:gd name="T83" fmla="*/ 2147483646 h 1302"/>
              <a:gd name="T84" fmla="*/ 0 w 10"/>
              <a:gd name="T85" fmla="*/ 2147483646 h 1302"/>
              <a:gd name="T86" fmla="*/ 0 w 10"/>
              <a:gd name="T87" fmla="*/ 2147483646 h 1302"/>
              <a:gd name="T88" fmla="*/ 2147483646 w 10"/>
              <a:gd name="T89" fmla="*/ 2147483646 h 1302"/>
              <a:gd name="T90" fmla="*/ 2147483646 w 10"/>
              <a:gd name="T91" fmla="*/ 2147483646 h 1302"/>
              <a:gd name="T92" fmla="*/ 0 w 10"/>
              <a:gd name="T93" fmla="*/ 2147483646 h 1302"/>
              <a:gd name="T94" fmla="*/ 0 w 10"/>
              <a:gd name="T95" fmla="*/ 2147483646 h 1302"/>
              <a:gd name="T96" fmla="*/ 0 w 10"/>
              <a:gd name="T97" fmla="*/ 2147483646 h 1302"/>
              <a:gd name="T98" fmla="*/ 0 w 10"/>
              <a:gd name="T99" fmla="*/ 0 h 1302"/>
              <a:gd name="T100" fmla="*/ 2147483646 w 10"/>
              <a:gd name="T101" fmla="*/ 0 h 1302"/>
              <a:gd name="T102" fmla="*/ 2147483646 w 10"/>
              <a:gd name="T103" fmla="*/ 2147483646 h 1302"/>
              <a:gd name="T104" fmla="*/ 0 w 10"/>
              <a:gd name="T105" fmla="*/ 2147483646 h 1302"/>
              <a:gd name="T106" fmla="*/ 0 w 10"/>
              <a:gd name="T107" fmla="*/ 2147483646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" name="Freeform 63"/>
          <p:cNvSpPr>
            <a:spLocks noEditPoints="1"/>
          </p:cNvSpPr>
          <p:nvPr userDrawn="1"/>
        </p:nvSpPr>
        <p:spPr bwMode="auto">
          <a:xfrm>
            <a:off x="3308350" y="4799013"/>
            <a:ext cx="15875" cy="2066925"/>
          </a:xfrm>
          <a:custGeom>
            <a:avLst/>
            <a:gdLst>
              <a:gd name="T0" fmla="*/ 0 w 10"/>
              <a:gd name="T1" fmla="*/ 2147483646 h 1302"/>
              <a:gd name="T2" fmla="*/ 0 w 10"/>
              <a:gd name="T3" fmla="*/ 2147483646 h 1302"/>
              <a:gd name="T4" fmla="*/ 2147483646 w 10"/>
              <a:gd name="T5" fmla="*/ 2147483646 h 1302"/>
              <a:gd name="T6" fmla="*/ 2147483646 w 10"/>
              <a:gd name="T7" fmla="*/ 2147483646 h 1302"/>
              <a:gd name="T8" fmla="*/ 0 w 10"/>
              <a:gd name="T9" fmla="*/ 2147483646 h 1302"/>
              <a:gd name="T10" fmla="*/ 0 w 10"/>
              <a:gd name="T11" fmla="*/ 2147483646 h 1302"/>
              <a:gd name="T12" fmla="*/ 0 w 10"/>
              <a:gd name="T13" fmla="*/ 2147483646 h 1302"/>
              <a:gd name="T14" fmla="*/ 0 w 10"/>
              <a:gd name="T15" fmla="*/ 2147483646 h 1302"/>
              <a:gd name="T16" fmla="*/ 2147483646 w 10"/>
              <a:gd name="T17" fmla="*/ 2147483646 h 1302"/>
              <a:gd name="T18" fmla="*/ 2147483646 w 10"/>
              <a:gd name="T19" fmla="*/ 2147483646 h 1302"/>
              <a:gd name="T20" fmla="*/ 0 w 10"/>
              <a:gd name="T21" fmla="*/ 2147483646 h 1302"/>
              <a:gd name="T22" fmla="*/ 0 w 10"/>
              <a:gd name="T23" fmla="*/ 2147483646 h 1302"/>
              <a:gd name="T24" fmla="*/ 0 w 10"/>
              <a:gd name="T25" fmla="*/ 2147483646 h 1302"/>
              <a:gd name="T26" fmla="*/ 0 w 10"/>
              <a:gd name="T27" fmla="*/ 2147483646 h 1302"/>
              <a:gd name="T28" fmla="*/ 2147483646 w 10"/>
              <a:gd name="T29" fmla="*/ 2147483646 h 1302"/>
              <a:gd name="T30" fmla="*/ 2147483646 w 10"/>
              <a:gd name="T31" fmla="*/ 2147483646 h 1302"/>
              <a:gd name="T32" fmla="*/ 0 w 10"/>
              <a:gd name="T33" fmla="*/ 2147483646 h 1302"/>
              <a:gd name="T34" fmla="*/ 0 w 10"/>
              <a:gd name="T35" fmla="*/ 2147483646 h 1302"/>
              <a:gd name="T36" fmla="*/ 0 w 10"/>
              <a:gd name="T37" fmla="*/ 2147483646 h 1302"/>
              <a:gd name="T38" fmla="*/ 0 w 10"/>
              <a:gd name="T39" fmla="*/ 2147483646 h 1302"/>
              <a:gd name="T40" fmla="*/ 2147483646 w 10"/>
              <a:gd name="T41" fmla="*/ 2147483646 h 1302"/>
              <a:gd name="T42" fmla="*/ 2147483646 w 10"/>
              <a:gd name="T43" fmla="*/ 2147483646 h 1302"/>
              <a:gd name="T44" fmla="*/ 0 w 10"/>
              <a:gd name="T45" fmla="*/ 2147483646 h 1302"/>
              <a:gd name="T46" fmla="*/ 0 w 10"/>
              <a:gd name="T47" fmla="*/ 2147483646 h 1302"/>
              <a:gd name="T48" fmla="*/ 0 w 10"/>
              <a:gd name="T49" fmla="*/ 2147483646 h 1302"/>
              <a:gd name="T50" fmla="*/ 0 w 10"/>
              <a:gd name="T51" fmla="*/ 2147483646 h 1302"/>
              <a:gd name="T52" fmla="*/ 2147483646 w 10"/>
              <a:gd name="T53" fmla="*/ 2147483646 h 1302"/>
              <a:gd name="T54" fmla="*/ 2147483646 w 10"/>
              <a:gd name="T55" fmla="*/ 2147483646 h 1302"/>
              <a:gd name="T56" fmla="*/ 0 w 10"/>
              <a:gd name="T57" fmla="*/ 2147483646 h 1302"/>
              <a:gd name="T58" fmla="*/ 0 w 10"/>
              <a:gd name="T59" fmla="*/ 2147483646 h 1302"/>
              <a:gd name="T60" fmla="*/ 0 w 10"/>
              <a:gd name="T61" fmla="*/ 2147483646 h 1302"/>
              <a:gd name="T62" fmla="*/ 0 w 10"/>
              <a:gd name="T63" fmla="*/ 2147483646 h 1302"/>
              <a:gd name="T64" fmla="*/ 2147483646 w 10"/>
              <a:gd name="T65" fmla="*/ 2147483646 h 1302"/>
              <a:gd name="T66" fmla="*/ 2147483646 w 10"/>
              <a:gd name="T67" fmla="*/ 2147483646 h 1302"/>
              <a:gd name="T68" fmla="*/ 0 w 10"/>
              <a:gd name="T69" fmla="*/ 2147483646 h 1302"/>
              <a:gd name="T70" fmla="*/ 0 w 10"/>
              <a:gd name="T71" fmla="*/ 2147483646 h 1302"/>
              <a:gd name="T72" fmla="*/ 0 w 10"/>
              <a:gd name="T73" fmla="*/ 2147483646 h 1302"/>
              <a:gd name="T74" fmla="*/ 0 w 10"/>
              <a:gd name="T75" fmla="*/ 2147483646 h 1302"/>
              <a:gd name="T76" fmla="*/ 2147483646 w 10"/>
              <a:gd name="T77" fmla="*/ 2147483646 h 1302"/>
              <a:gd name="T78" fmla="*/ 2147483646 w 10"/>
              <a:gd name="T79" fmla="*/ 2147483646 h 1302"/>
              <a:gd name="T80" fmla="*/ 0 w 10"/>
              <a:gd name="T81" fmla="*/ 2147483646 h 1302"/>
              <a:gd name="T82" fmla="*/ 0 w 10"/>
              <a:gd name="T83" fmla="*/ 2147483646 h 1302"/>
              <a:gd name="T84" fmla="*/ 0 w 10"/>
              <a:gd name="T85" fmla="*/ 2147483646 h 1302"/>
              <a:gd name="T86" fmla="*/ 0 w 10"/>
              <a:gd name="T87" fmla="*/ 2147483646 h 1302"/>
              <a:gd name="T88" fmla="*/ 2147483646 w 10"/>
              <a:gd name="T89" fmla="*/ 2147483646 h 1302"/>
              <a:gd name="T90" fmla="*/ 2147483646 w 10"/>
              <a:gd name="T91" fmla="*/ 2147483646 h 1302"/>
              <a:gd name="T92" fmla="*/ 0 w 10"/>
              <a:gd name="T93" fmla="*/ 2147483646 h 1302"/>
              <a:gd name="T94" fmla="*/ 0 w 10"/>
              <a:gd name="T95" fmla="*/ 2147483646 h 1302"/>
              <a:gd name="T96" fmla="*/ 0 w 10"/>
              <a:gd name="T97" fmla="*/ 2147483646 h 1302"/>
              <a:gd name="T98" fmla="*/ 0 w 10"/>
              <a:gd name="T99" fmla="*/ 0 h 1302"/>
              <a:gd name="T100" fmla="*/ 2147483646 w 10"/>
              <a:gd name="T101" fmla="*/ 0 h 1302"/>
              <a:gd name="T102" fmla="*/ 2147483646 w 10"/>
              <a:gd name="T103" fmla="*/ 2147483646 h 1302"/>
              <a:gd name="T104" fmla="*/ 0 w 10"/>
              <a:gd name="T105" fmla="*/ 2147483646 h 1302"/>
              <a:gd name="T106" fmla="*/ 0 w 10"/>
              <a:gd name="T107" fmla="*/ 2147483646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" name="Freeform 64"/>
          <p:cNvSpPr>
            <a:spLocks noEditPoints="1"/>
          </p:cNvSpPr>
          <p:nvPr userDrawn="1"/>
        </p:nvSpPr>
        <p:spPr bwMode="auto">
          <a:xfrm>
            <a:off x="3984625" y="5033963"/>
            <a:ext cx="15875" cy="882650"/>
          </a:xfrm>
          <a:custGeom>
            <a:avLst/>
            <a:gdLst>
              <a:gd name="T0" fmla="*/ 0 w 10"/>
              <a:gd name="T1" fmla="*/ 2147483646 h 556"/>
              <a:gd name="T2" fmla="*/ 0 w 10"/>
              <a:gd name="T3" fmla="*/ 2147483646 h 556"/>
              <a:gd name="T4" fmla="*/ 2147483646 w 10"/>
              <a:gd name="T5" fmla="*/ 2147483646 h 556"/>
              <a:gd name="T6" fmla="*/ 2147483646 w 10"/>
              <a:gd name="T7" fmla="*/ 2147483646 h 556"/>
              <a:gd name="T8" fmla="*/ 0 w 10"/>
              <a:gd name="T9" fmla="*/ 2147483646 h 556"/>
              <a:gd name="T10" fmla="*/ 0 w 10"/>
              <a:gd name="T11" fmla="*/ 2147483646 h 556"/>
              <a:gd name="T12" fmla="*/ 0 w 10"/>
              <a:gd name="T13" fmla="*/ 2147483646 h 556"/>
              <a:gd name="T14" fmla="*/ 0 w 10"/>
              <a:gd name="T15" fmla="*/ 2147483646 h 556"/>
              <a:gd name="T16" fmla="*/ 2147483646 w 10"/>
              <a:gd name="T17" fmla="*/ 2147483646 h 556"/>
              <a:gd name="T18" fmla="*/ 2147483646 w 10"/>
              <a:gd name="T19" fmla="*/ 2147483646 h 556"/>
              <a:gd name="T20" fmla="*/ 0 w 10"/>
              <a:gd name="T21" fmla="*/ 2147483646 h 556"/>
              <a:gd name="T22" fmla="*/ 0 w 10"/>
              <a:gd name="T23" fmla="*/ 2147483646 h 556"/>
              <a:gd name="T24" fmla="*/ 0 w 10"/>
              <a:gd name="T25" fmla="*/ 2147483646 h 556"/>
              <a:gd name="T26" fmla="*/ 0 w 10"/>
              <a:gd name="T27" fmla="*/ 2147483646 h 556"/>
              <a:gd name="T28" fmla="*/ 2147483646 w 10"/>
              <a:gd name="T29" fmla="*/ 2147483646 h 556"/>
              <a:gd name="T30" fmla="*/ 2147483646 w 10"/>
              <a:gd name="T31" fmla="*/ 2147483646 h 556"/>
              <a:gd name="T32" fmla="*/ 0 w 10"/>
              <a:gd name="T33" fmla="*/ 2147483646 h 556"/>
              <a:gd name="T34" fmla="*/ 0 w 10"/>
              <a:gd name="T35" fmla="*/ 2147483646 h 556"/>
              <a:gd name="T36" fmla="*/ 0 w 10"/>
              <a:gd name="T37" fmla="*/ 2147483646 h 556"/>
              <a:gd name="T38" fmla="*/ 0 w 10"/>
              <a:gd name="T39" fmla="*/ 0 h 556"/>
              <a:gd name="T40" fmla="*/ 2147483646 w 10"/>
              <a:gd name="T41" fmla="*/ 0 h 556"/>
              <a:gd name="T42" fmla="*/ 2147483646 w 10"/>
              <a:gd name="T43" fmla="*/ 2147483646 h 556"/>
              <a:gd name="T44" fmla="*/ 0 w 10"/>
              <a:gd name="T45" fmla="*/ 2147483646 h 556"/>
              <a:gd name="T46" fmla="*/ 0 w 10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" name="Freeform 65"/>
          <p:cNvSpPr>
            <a:spLocks noEditPoints="1"/>
          </p:cNvSpPr>
          <p:nvPr userDrawn="1"/>
        </p:nvSpPr>
        <p:spPr bwMode="auto">
          <a:xfrm>
            <a:off x="3886200" y="5033963"/>
            <a:ext cx="15875" cy="882650"/>
          </a:xfrm>
          <a:custGeom>
            <a:avLst/>
            <a:gdLst>
              <a:gd name="T0" fmla="*/ 0 w 10"/>
              <a:gd name="T1" fmla="*/ 2147483646 h 556"/>
              <a:gd name="T2" fmla="*/ 0 w 10"/>
              <a:gd name="T3" fmla="*/ 2147483646 h 556"/>
              <a:gd name="T4" fmla="*/ 2147483646 w 10"/>
              <a:gd name="T5" fmla="*/ 2147483646 h 556"/>
              <a:gd name="T6" fmla="*/ 2147483646 w 10"/>
              <a:gd name="T7" fmla="*/ 2147483646 h 556"/>
              <a:gd name="T8" fmla="*/ 0 w 10"/>
              <a:gd name="T9" fmla="*/ 2147483646 h 556"/>
              <a:gd name="T10" fmla="*/ 0 w 10"/>
              <a:gd name="T11" fmla="*/ 2147483646 h 556"/>
              <a:gd name="T12" fmla="*/ 0 w 10"/>
              <a:gd name="T13" fmla="*/ 2147483646 h 556"/>
              <a:gd name="T14" fmla="*/ 0 w 10"/>
              <a:gd name="T15" fmla="*/ 2147483646 h 556"/>
              <a:gd name="T16" fmla="*/ 2147483646 w 10"/>
              <a:gd name="T17" fmla="*/ 2147483646 h 556"/>
              <a:gd name="T18" fmla="*/ 2147483646 w 10"/>
              <a:gd name="T19" fmla="*/ 2147483646 h 556"/>
              <a:gd name="T20" fmla="*/ 0 w 10"/>
              <a:gd name="T21" fmla="*/ 2147483646 h 556"/>
              <a:gd name="T22" fmla="*/ 0 w 10"/>
              <a:gd name="T23" fmla="*/ 2147483646 h 556"/>
              <a:gd name="T24" fmla="*/ 0 w 10"/>
              <a:gd name="T25" fmla="*/ 2147483646 h 556"/>
              <a:gd name="T26" fmla="*/ 0 w 10"/>
              <a:gd name="T27" fmla="*/ 2147483646 h 556"/>
              <a:gd name="T28" fmla="*/ 2147483646 w 10"/>
              <a:gd name="T29" fmla="*/ 2147483646 h 556"/>
              <a:gd name="T30" fmla="*/ 2147483646 w 10"/>
              <a:gd name="T31" fmla="*/ 2147483646 h 556"/>
              <a:gd name="T32" fmla="*/ 0 w 10"/>
              <a:gd name="T33" fmla="*/ 2147483646 h 556"/>
              <a:gd name="T34" fmla="*/ 0 w 10"/>
              <a:gd name="T35" fmla="*/ 2147483646 h 556"/>
              <a:gd name="T36" fmla="*/ 0 w 10"/>
              <a:gd name="T37" fmla="*/ 2147483646 h 556"/>
              <a:gd name="T38" fmla="*/ 0 w 10"/>
              <a:gd name="T39" fmla="*/ 0 h 556"/>
              <a:gd name="T40" fmla="*/ 2147483646 w 10"/>
              <a:gd name="T41" fmla="*/ 0 h 556"/>
              <a:gd name="T42" fmla="*/ 2147483646 w 10"/>
              <a:gd name="T43" fmla="*/ 2147483646 h 556"/>
              <a:gd name="T44" fmla="*/ 0 w 10"/>
              <a:gd name="T45" fmla="*/ 2147483646 h 556"/>
              <a:gd name="T46" fmla="*/ 0 w 10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Freeform 66"/>
          <p:cNvSpPr>
            <a:spLocks noEditPoints="1"/>
          </p:cNvSpPr>
          <p:nvPr userDrawn="1"/>
        </p:nvSpPr>
        <p:spPr bwMode="auto">
          <a:xfrm>
            <a:off x="3787775" y="5033963"/>
            <a:ext cx="15875" cy="644525"/>
          </a:xfrm>
          <a:custGeom>
            <a:avLst/>
            <a:gdLst>
              <a:gd name="T0" fmla="*/ 0 w 10"/>
              <a:gd name="T1" fmla="*/ 2147483646 h 406"/>
              <a:gd name="T2" fmla="*/ 0 w 10"/>
              <a:gd name="T3" fmla="*/ 2147483646 h 406"/>
              <a:gd name="T4" fmla="*/ 2147483646 w 10"/>
              <a:gd name="T5" fmla="*/ 2147483646 h 406"/>
              <a:gd name="T6" fmla="*/ 2147483646 w 10"/>
              <a:gd name="T7" fmla="*/ 2147483646 h 406"/>
              <a:gd name="T8" fmla="*/ 0 w 10"/>
              <a:gd name="T9" fmla="*/ 2147483646 h 406"/>
              <a:gd name="T10" fmla="*/ 0 w 10"/>
              <a:gd name="T11" fmla="*/ 2147483646 h 406"/>
              <a:gd name="T12" fmla="*/ 0 w 10"/>
              <a:gd name="T13" fmla="*/ 2147483646 h 406"/>
              <a:gd name="T14" fmla="*/ 0 w 10"/>
              <a:gd name="T15" fmla="*/ 2147483646 h 406"/>
              <a:gd name="T16" fmla="*/ 2147483646 w 10"/>
              <a:gd name="T17" fmla="*/ 2147483646 h 406"/>
              <a:gd name="T18" fmla="*/ 2147483646 w 10"/>
              <a:gd name="T19" fmla="*/ 2147483646 h 406"/>
              <a:gd name="T20" fmla="*/ 0 w 10"/>
              <a:gd name="T21" fmla="*/ 2147483646 h 406"/>
              <a:gd name="T22" fmla="*/ 0 w 10"/>
              <a:gd name="T23" fmla="*/ 2147483646 h 406"/>
              <a:gd name="T24" fmla="*/ 0 w 10"/>
              <a:gd name="T25" fmla="*/ 2147483646 h 406"/>
              <a:gd name="T26" fmla="*/ 0 w 10"/>
              <a:gd name="T27" fmla="*/ 0 h 406"/>
              <a:gd name="T28" fmla="*/ 2147483646 w 10"/>
              <a:gd name="T29" fmla="*/ 0 h 406"/>
              <a:gd name="T30" fmla="*/ 2147483646 w 10"/>
              <a:gd name="T31" fmla="*/ 2147483646 h 406"/>
              <a:gd name="T32" fmla="*/ 0 w 10"/>
              <a:gd name="T33" fmla="*/ 2147483646 h 406"/>
              <a:gd name="T34" fmla="*/ 0 w 10"/>
              <a:gd name="T35" fmla="*/ 2147483646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Freeform 67"/>
          <p:cNvSpPr>
            <a:spLocks noEditPoints="1"/>
          </p:cNvSpPr>
          <p:nvPr userDrawn="1"/>
        </p:nvSpPr>
        <p:spPr bwMode="auto">
          <a:xfrm>
            <a:off x="3689350" y="5033963"/>
            <a:ext cx="19050" cy="644525"/>
          </a:xfrm>
          <a:custGeom>
            <a:avLst/>
            <a:gdLst>
              <a:gd name="T0" fmla="*/ 0 w 12"/>
              <a:gd name="T1" fmla="*/ 2147483646 h 406"/>
              <a:gd name="T2" fmla="*/ 0 w 12"/>
              <a:gd name="T3" fmla="*/ 2147483646 h 406"/>
              <a:gd name="T4" fmla="*/ 2147483646 w 12"/>
              <a:gd name="T5" fmla="*/ 2147483646 h 406"/>
              <a:gd name="T6" fmla="*/ 2147483646 w 12"/>
              <a:gd name="T7" fmla="*/ 2147483646 h 406"/>
              <a:gd name="T8" fmla="*/ 0 w 12"/>
              <a:gd name="T9" fmla="*/ 2147483646 h 406"/>
              <a:gd name="T10" fmla="*/ 0 w 12"/>
              <a:gd name="T11" fmla="*/ 2147483646 h 406"/>
              <a:gd name="T12" fmla="*/ 0 w 12"/>
              <a:gd name="T13" fmla="*/ 2147483646 h 406"/>
              <a:gd name="T14" fmla="*/ 0 w 12"/>
              <a:gd name="T15" fmla="*/ 2147483646 h 406"/>
              <a:gd name="T16" fmla="*/ 2147483646 w 12"/>
              <a:gd name="T17" fmla="*/ 2147483646 h 406"/>
              <a:gd name="T18" fmla="*/ 2147483646 w 12"/>
              <a:gd name="T19" fmla="*/ 2147483646 h 406"/>
              <a:gd name="T20" fmla="*/ 0 w 12"/>
              <a:gd name="T21" fmla="*/ 2147483646 h 406"/>
              <a:gd name="T22" fmla="*/ 0 w 12"/>
              <a:gd name="T23" fmla="*/ 2147483646 h 406"/>
              <a:gd name="T24" fmla="*/ 0 w 12"/>
              <a:gd name="T25" fmla="*/ 2147483646 h 406"/>
              <a:gd name="T26" fmla="*/ 0 w 12"/>
              <a:gd name="T27" fmla="*/ 0 h 406"/>
              <a:gd name="T28" fmla="*/ 2147483646 w 12"/>
              <a:gd name="T29" fmla="*/ 0 h 406"/>
              <a:gd name="T30" fmla="*/ 2147483646 w 12"/>
              <a:gd name="T31" fmla="*/ 2147483646 h 406"/>
              <a:gd name="T32" fmla="*/ 0 w 12"/>
              <a:gd name="T33" fmla="*/ 2147483646 h 406"/>
              <a:gd name="T34" fmla="*/ 0 w 12"/>
              <a:gd name="T35" fmla="*/ 2147483646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Freeform 68"/>
          <p:cNvSpPr>
            <a:spLocks noEditPoints="1"/>
          </p:cNvSpPr>
          <p:nvPr userDrawn="1"/>
        </p:nvSpPr>
        <p:spPr bwMode="auto">
          <a:xfrm>
            <a:off x="4378325" y="5510213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Freeform 69"/>
          <p:cNvSpPr>
            <a:spLocks noEditPoints="1"/>
          </p:cNvSpPr>
          <p:nvPr userDrawn="1"/>
        </p:nvSpPr>
        <p:spPr bwMode="auto">
          <a:xfrm>
            <a:off x="4279900" y="5510213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Freeform 70"/>
          <p:cNvSpPr>
            <a:spLocks noEditPoints="1"/>
          </p:cNvSpPr>
          <p:nvPr userDrawn="1"/>
        </p:nvSpPr>
        <p:spPr bwMode="auto">
          <a:xfrm>
            <a:off x="4181475" y="5033963"/>
            <a:ext cx="15875" cy="882650"/>
          </a:xfrm>
          <a:custGeom>
            <a:avLst/>
            <a:gdLst>
              <a:gd name="T0" fmla="*/ 0 w 10"/>
              <a:gd name="T1" fmla="*/ 2147483646 h 556"/>
              <a:gd name="T2" fmla="*/ 0 w 10"/>
              <a:gd name="T3" fmla="*/ 2147483646 h 556"/>
              <a:gd name="T4" fmla="*/ 2147483646 w 10"/>
              <a:gd name="T5" fmla="*/ 2147483646 h 556"/>
              <a:gd name="T6" fmla="*/ 2147483646 w 10"/>
              <a:gd name="T7" fmla="*/ 2147483646 h 556"/>
              <a:gd name="T8" fmla="*/ 0 w 10"/>
              <a:gd name="T9" fmla="*/ 2147483646 h 556"/>
              <a:gd name="T10" fmla="*/ 0 w 10"/>
              <a:gd name="T11" fmla="*/ 2147483646 h 556"/>
              <a:gd name="T12" fmla="*/ 0 w 10"/>
              <a:gd name="T13" fmla="*/ 2147483646 h 556"/>
              <a:gd name="T14" fmla="*/ 0 w 10"/>
              <a:gd name="T15" fmla="*/ 2147483646 h 556"/>
              <a:gd name="T16" fmla="*/ 2147483646 w 10"/>
              <a:gd name="T17" fmla="*/ 2147483646 h 556"/>
              <a:gd name="T18" fmla="*/ 2147483646 w 10"/>
              <a:gd name="T19" fmla="*/ 2147483646 h 556"/>
              <a:gd name="T20" fmla="*/ 0 w 10"/>
              <a:gd name="T21" fmla="*/ 2147483646 h 556"/>
              <a:gd name="T22" fmla="*/ 0 w 10"/>
              <a:gd name="T23" fmla="*/ 2147483646 h 556"/>
              <a:gd name="T24" fmla="*/ 0 w 10"/>
              <a:gd name="T25" fmla="*/ 2147483646 h 556"/>
              <a:gd name="T26" fmla="*/ 0 w 10"/>
              <a:gd name="T27" fmla="*/ 2147483646 h 556"/>
              <a:gd name="T28" fmla="*/ 2147483646 w 10"/>
              <a:gd name="T29" fmla="*/ 2147483646 h 556"/>
              <a:gd name="T30" fmla="*/ 2147483646 w 10"/>
              <a:gd name="T31" fmla="*/ 2147483646 h 556"/>
              <a:gd name="T32" fmla="*/ 0 w 10"/>
              <a:gd name="T33" fmla="*/ 2147483646 h 556"/>
              <a:gd name="T34" fmla="*/ 0 w 10"/>
              <a:gd name="T35" fmla="*/ 2147483646 h 556"/>
              <a:gd name="T36" fmla="*/ 0 w 10"/>
              <a:gd name="T37" fmla="*/ 2147483646 h 556"/>
              <a:gd name="T38" fmla="*/ 0 w 10"/>
              <a:gd name="T39" fmla="*/ 0 h 556"/>
              <a:gd name="T40" fmla="*/ 2147483646 w 10"/>
              <a:gd name="T41" fmla="*/ 0 h 556"/>
              <a:gd name="T42" fmla="*/ 2147483646 w 10"/>
              <a:gd name="T43" fmla="*/ 2147483646 h 556"/>
              <a:gd name="T44" fmla="*/ 0 w 10"/>
              <a:gd name="T45" fmla="*/ 2147483646 h 556"/>
              <a:gd name="T46" fmla="*/ 0 w 10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Freeform 71"/>
          <p:cNvSpPr>
            <a:spLocks noEditPoints="1"/>
          </p:cNvSpPr>
          <p:nvPr userDrawn="1"/>
        </p:nvSpPr>
        <p:spPr bwMode="auto">
          <a:xfrm>
            <a:off x="4083050" y="5033963"/>
            <a:ext cx="19050" cy="882650"/>
          </a:xfrm>
          <a:custGeom>
            <a:avLst/>
            <a:gdLst>
              <a:gd name="T0" fmla="*/ 0 w 12"/>
              <a:gd name="T1" fmla="*/ 2147483646 h 556"/>
              <a:gd name="T2" fmla="*/ 0 w 12"/>
              <a:gd name="T3" fmla="*/ 2147483646 h 556"/>
              <a:gd name="T4" fmla="*/ 2147483646 w 12"/>
              <a:gd name="T5" fmla="*/ 2147483646 h 556"/>
              <a:gd name="T6" fmla="*/ 2147483646 w 12"/>
              <a:gd name="T7" fmla="*/ 2147483646 h 556"/>
              <a:gd name="T8" fmla="*/ 0 w 12"/>
              <a:gd name="T9" fmla="*/ 2147483646 h 556"/>
              <a:gd name="T10" fmla="*/ 0 w 12"/>
              <a:gd name="T11" fmla="*/ 2147483646 h 556"/>
              <a:gd name="T12" fmla="*/ 0 w 12"/>
              <a:gd name="T13" fmla="*/ 2147483646 h 556"/>
              <a:gd name="T14" fmla="*/ 0 w 12"/>
              <a:gd name="T15" fmla="*/ 2147483646 h 556"/>
              <a:gd name="T16" fmla="*/ 2147483646 w 12"/>
              <a:gd name="T17" fmla="*/ 2147483646 h 556"/>
              <a:gd name="T18" fmla="*/ 2147483646 w 12"/>
              <a:gd name="T19" fmla="*/ 2147483646 h 556"/>
              <a:gd name="T20" fmla="*/ 0 w 12"/>
              <a:gd name="T21" fmla="*/ 2147483646 h 556"/>
              <a:gd name="T22" fmla="*/ 0 w 12"/>
              <a:gd name="T23" fmla="*/ 2147483646 h 556"/>
              <a:gd name="T24" fmla="*/ 0 w 12"/>
              <a:gd name="T25" fmla="*/ 2147483646 h 556"/>
              <a:gd name="T26" fmla="*/ 0 w 12"/>
              <a:gd name="T27" fmla="*/ 2147483646 h 556"/>
              <a:gd name="T28" fmla="*/ 2147483646 w 12"/>
              <a:gd name="T29" fmla="*/ 2147483646 h 556"/>
              <a:gd name="T30" fmla="*/ 2147483646 w 12"/>
              <a:gd name="T31" fmla="*/ 2147483646 h 556"/>
              <a:gd name="T32" fmla="*/ 0 w 12"/>
              <a:gd name="T33" fmla="*/ 2147483646 h 556"/>
              <a:gd name="T34" fmla="*/ 0 w 12"/>
              <a:gd name="T35" fmla="*/ 2147483646 h 556"/>
              <a:gd name="T36" fmla="*/ 0 w 12"/>
              <a:gd name="T37" fmla="*/ 2147483646 h 556"/>
              <a:gd name="T38" fmla="*/ 0 w 12"/>
              <a:gd name="T39" fmla="*/ 0 h 556"/>
              <a:gd name="T40" fmla="*/ 2147483646 w 12"/>
              <a:gd name="T41" fmla="*/ 0 h 556"/>
              <a:gd name="T42" fmla="*/ 2147483646 w 12"/>
              <a:gd name="T43" fmla="*/ 2147483646 h 556"/>
              <a:gd name="T44" fmla="*/ 0 w 12"/>
              <a:gd name="T45" fmla="*/ 2147483646 h 556"/>
              <a:gd name="T46" fmla="*/ 0 w 12"/>
              <a:gd name="T47" fmla="*/ 2147483646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" h="556"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Freeform 72"/>
          <p:cNvSpPr>
            <a:spLocks noEditPoints="1"/>
          </p:cNvSpPr>
          <p:nvPr userDrawn="1"/>
        </p:nvSpPr>
        <p:spPr bwMode="auto">
          <a:xfrm>
            <a:off x="4759325" y="57483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Freeform 73"/>
          <p:cNvSpPr>
            <a:spLocks noEditPoints="1"/>
          </p:cNvSpPr>
          <p:nvPr userDrawn="1"/>
        </p:nvSpPr>
        <p:spPr bwMode="auto">
          <a:xfrm>
            <a:off x="4660900" y="5510213"/>
            <a:ext cx="15875" cy="644525"/>
          </a:xfrm>
          <a:custGeom>
            <a:avLst/>
            <a:gdLst>
              <a:gd name="T0" fmla="*/ 0 w 10"/>
              <a:gd name="T1" fmla="*/ 2147483646 h 406"/>
              <a:gd name="T2" fmla="*/ 0 w 10"/>
              <a:gd name="T3" fmla="*/ 2147483646 h 406"/>
              <a:gd name="T4" fmla="*/ 2147483646 w 10"/>
              <a:gd name="T5" fmla="*/ 2147483646 h 406"/>
              <a:gd name="T6" fmla="*/ 2147483646 w 10"/>
              <a:gd name="T7" fmla="*/ 2147483646 h 406"/>
              <a:gd name="T8" fmla="*/ 0 w 10"/>
              <a:gd name="T9" fmla="*/ 2147483646 h 406"/>
              <a:gd name="T10" fmla="*/ 0 w 10"/>
              <a:gd name="T11" fmla="*/ 2147483646 h 406"/>
              <a:gd name="T12" fmla="*/ 0 w 10"/>
              <a:gd name="T13" fmla="*/ 2147483646 h 406"/>
              <a:gd name="T14" fmla="*/ 0 w 10"/>
              <a:gd name="T15" fmla="*/ 2147483646 h 406"/>
              <a:gd name="T16" fmla="*/ 2147483646 w 10"/>
              <a:gd name="T17" fmla="*/ 2147483646 h 406"/>
              <a:gd name="T18" fmla="*/ 2147483646 w 10"/>
              <a:gd name="T19" fmla="*/ 2147483646 h 406"/>
              <a:gd name="T20" fmla="*/ 0 w 10"/>
              <a:gd name="T21" fmla="*/ 2147483646 h 406"/>
              <a:gd name="T22" fmla="*/ 0 w 10"/>
              <a:gd name="T23" fmla="*/ 2147483646 h 406"/>
              <a:gd name="T24" fmla="*/ 0 w 10"/>
              <a:gd name="T25" fmla="*/ 2147483646 h 406"/>
              <a:gd name="T26" fmla="*/ 0 w 10"/>
              <a:gd name="T27" fmla="*/ 0 h 406"/>
              <a:gd name="T28" fmla="*/ 2147483646 w 10"/>
              <a:gd name="T29" fmla="*/ 0 h 406"/>
              <a:gd name="T30" fmla="*/ 2147483646 w 10"/>
              <a:gd name="T31" fmla="*/ 2147483646 h 406"/>
              <a:gd name="T32" fmla="*/ 0 w 10"/>
              <a:gd name="T33" fmla="*/ 2147483646 h 406"/>
              <a:gd name="T34" fmla="*/ 0 w 10"/>
              <a:gd name="T35" fmla="*/ 2147483646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Freeform 74"/>
          <p:cNvSpPr>
            <a:spLocks noEditPoints="1"/>
          </p:cNvSpPr>
          <p:nvPr userDrawn="1"/>
        </p:nvSpPr>
        <p:spPr bwMode="auto">
          <a:xfrm>
            <a:off x="4562475" y="5510213"/>
            <a:ext cx="19050" cy="644525"/>
          </a:xfrm>
          <a:custGeom>
            <a:avLst/>
            <a:gdLst>
              <a:gd name="T0" fmla="*/ 0 w 12"/>
              <a:gd name="T1" fmla="*/ 2147483646 h 406"/>
              <a:gd name="T2" fmla="*/ 0 w 12"/>
              <a:gd name="T3" fmla="*/ 2147483646 h 406"/>
              <a:gd name="T4" fmla="*/ 2147483646 w 12"/>
              <a:gd name="T5" fmla="*/ 2147483646 h 406"/>
              <a:gd name="T6" fmla="*/ 2147483646 w 12"/>
              <a:gd name="T7" fmla="*/ 2147483646 h 406"/>
              <a:gd name="T8" fmla="*/ 0 w 12"/>
              <a:gd name="T9" fmla="*/ 2147483646 h 406"/>
              <a:gd name="T10" fmla="*/ 0 w 12"/>
              <a:gd name="T11" fmla="*/ 2147483646 h 406"/>
              <a:gd name="T12" fmla="*/ 0 w 12"/>
              <a:gd name="T13" fmla="*/ 2147483646 h 406"/>
              <a:gd name="T14" fmla="*/ 0 w 12"/>
              <a:gd name="T15" fmla="*/ 2147483646 h 406"/>
              <a:gd name="T16" fmla="*/ 2147483646 w 12"/>
              <a:gd name="T17" fmla="*/ 2147483646 h 406"/>
              <a:gd name="T18" fmla="*/ 2147483646 w 12"/>
              <a:gd name="T19" fmla="*/ 2147483646 h 406"/>
              <a:gd name="T20" fmla="*/ 0 w 12"/>
              <a:gd name="T21" fmla="*/ 2147483646 h 406"/>
              <a:gd name="T22" fmla="*/ 0 w 12"/>
              <a:gd name="T23" fmla="*/ 2147483646 h 406"/>
              <a:gd name="T24" fmla="*/ 0 w 12"/>
              <a:gd name="T25" fmla="*/ 2147483646 h 406"/>
              <a:gd name="T26" fmla="*/ 0 w 12"/>
              <a:gd name="T27" fmla="*/ 0 h 406"/>
              <a:gd name="T28" fmla="*/ 2147483646 w 12"/>
              <a:gd name="T29" fmla="*/ 0 h 406"/>
              <a:gd name="T30" fmla="*/ 2147483646 w 12"/>
              <a:gd name="T31" fmla="*/ 2147483646 h 406"/>
              <a:gd name="T32" fmla="*/ 0 w 12"/>
              <a:gd name="T33" fmla="*/ 2147483646 h 406"/>
              <a:gd name="T34" fmla="*/ 0 w 12"/>
              <a:gd name="T35" fmla="*/ 2147483646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" name="Freeform 75"/>
          <p:cNvSpPr>
            <a:spLocks noEditPoints="1"/>
          </p:cNvSpPr>
          <p:nvPr userDrawn="1"/>
        </p:nvSpPr>
        <p:spPr bwMode="auto">
          <a:xfrm>
            <a:off x="4467225" y="5510213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" name="Freeform 76"/>
          <p:cNvSpPr>
            <a:spLocks noEditPoints="1"/>
          </p:cNvSpPr>
          <p:nvPr userDrawn="1"/>
        </p:nvSpPr>
        <p:spPr bwMode="auto">
          <a:xfrm>
            <a:off x="5153025" y="5986463"/>
            <a:ext cx="15875" cy="879475"/>
          </a:xfrm>
          <a:custGeom>
            <a:avLst/>
            <a:gdLst>
              <a:gd name="T0" fmla="*/ 0 w 10"/>
              <a:gd name="T1" fmla="*/ 2147483646 h 554"/>
              <a:gd name="T2" fmla="*/ 0 w 10"/>
              <a:gd name="T3" fmla="*/ 2147483646 h 554"/>
              <a:gd name="T4" fmla="*/ 2147483646 w 10"/>
              <a:gd name="T5" fmla="*/ 2147483646 h 554"/>
              <a:gd name="T6" fmla="*/ 2147483646 w 10"/>
              <a:gd name="T7" fmla="*/ 2147483646 h 554"/>
              <a:gd name="T8" fmla="*/ 0 w 10"/>
              <a:gd name="T9" fmla="*/ 2147483646 h 554"/>
              <a:gd name="T10" fmla="*/ 0 w 10"/>
              <a:gd name="T11" fmla="*/ 2147483646 h 554"/>
              <a:gd name="T12" fmla="*/ 0 w 10"/>
              <a:gd name="T13" fmla="*/ 2147483646 h 554"/>
              <a:gd name="T14" fmla="*/ 0 w 10"/>
              <a:gd name="T15" fmla="*/ 2147483646 h 554"/>
              <a:gd name="T16" fmla="*/ 2147483646 w 10"/>
              <a:gd name="T17" fmla="*/ 2147483646 h 554"/>
              <a:gd name="T18" fmla="*/ 2147483646 w 10"/>
              <a:gd name="T19" fmla="*/ 2147483646 h 554"/>
              <a:gd name="T20" fmla="*/ 0 w 10"/>
              <a:gd name="T21" fmla="*/ 2147483646 h 554"/>
              <a:gd name="T22" fmla="*/ 0 w 10"/>
              <a:gd name="T23" fmla="*/ 2147483646 h 554"/>
              <a:gd name="T24" fmla="*/ 0 w 10"/>
              <a:gd name="T25" fmla="*/ 2147483646 h 554"/>
              <a:gd name="T26" fmla="*/ 0 w 10"/>
              <a:gd name="T27" fmla="*/ 2147483646 h 554"/>
              <a:gd name="T28" fmla="*/ 2147483646 w 10"/>
              <a:gd name="T29" fmla="*/ 2147483646 h 554"/>
              <a:gd name="T30" fmla="*/ 2147483646 w 10"/>
              <a:gd name="T31" fmla="*/ 2147483646 h 554"/>
              <a:gd name="T32" fmla="*/ 0 w 10"/>
              <a:gd name="T33" fmla="*/ 2147483646 h 554"/>
              <a:gd name="T34" fmla="*/ 0 w 10"/>
              <a:gd name="T35" fmla="*/ 2147483646 h 554"/>
              <a:gd name="T36" fmla="*/ 0 w 10"/>
              <a:gd name="T37" fmla="*/ 2147483646 h 554"/>
              <a:gd name="T38" fmla="*/ 0 w 10"/>
              <a:gd name="T39" fmla="*/ 0 h 554"/>
              <a:gd name="T40" fmla="*/ 2147483646 w 10"/>
              <a:gd name="T41" fmla="*/ 0 h 554"/>
              <a:gd name="T42" fmla="*/ 2147483646 w 10"/>
              <a:gd name="T43" fmla="*/ 2147483646 h 554"/>
              <a:gd name="T44" fmla="*/ 0 w 10"/>
              <a:gd name="T45" fmla="*/ 2147483646 h 554"/>
              <a:gd name="T46" fmla="*/ 0 w 10"/>
              <a:gd name="T47" fmla="*/ 2147483646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4"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" name="Freeform 77"/>
          <p:cNvSpPr>
            <a:spLocks noEditPoints="1"/>
          </p:cNvSpPr>
          <p:nvPr userDrawn="1"/>
        </p:nvSpPr>
        <p:spPr bwMode="auto">
          <a:xfrm>
            <a:off x="5054600" y="5748338"/>
            <a:ext cx="19050" cy="1117600"/>
          </a:xfrm>
          <a:custGeom>
            <a:avLst/>
            <a:gdLst>
              <a:gd name="T0" fmla="*/ 0 w 12"/>
              <a:gd name="T1" fmla="*/ 2147483646 h 704"/>
              <a:gd name="T2" fmla="*/ 0 w 12"/>
              <a:gd name="T3" fmla="*/ 2147483646 h 704"/>
              <a:gd name="T4" fmla="*/ 2147483646 w 12"/>
              <a:gd name="T5" fmla="*/ 2147483646 h 704"/>
              <a:gd name="T6" fmla="*/ 2147483646 w 12"/>
              <a:gd name="T7" fmla="*/ 2147483646 h 704"/>
              <a:gd name="T8" fmla="*/ 0 w 12"/>
              <a:gd name="T9" fmla="*/ 2147483646 h 704"/>
              <a:gd name="T10" fmla="*/ 0 w 12"/>
              <a:gd name="T11" fmla="*/ 2147483646 h 704"/>
              <a:gd name="T12" fmla="*/ 0 w 12"/>
              <a:gd name="T13" fmla="*/ 2147483646 h 704"/>
              <a:gd name="T14" fmla="*/ 0 w 12"/>
              <a:gd name="T15" fmla="*/ 2147483646 h 704"/>
              <a:gd name="T16" fmla="*/ 2147483646 w 12"/>
              <a:gd name="T17" fmla="*/ 2147483646 h 704"/>
              <a:gd name="T18" fmla="*/ 2147483646 w 12"/>
              <a:gd name="T19" fmla="*/ 2147483646 h 704"/>
              <a:gd name="T20" fmla="*/ 0 w 12"/>
              <a:gd name="T21" fmla="*/ 2147483646 h 704"/>
              <a:gd name="T22" fmla="*/ 0 w 12"/>
              <a:gd name="T23" fmla="*/ 2147483646 h 704"/>
              <a:gd name="T24" fmla="*/ 0 w 12"/>
              <a:gd name="T25" fmla="*/ 2147483646 h 704"/>
              <a:gd name="T26" fmla="*/ 0 w 12"/>
              <a:gd name="T27" fmla="*/ 2147483646 h 704"/>
              <a:gd name="T28" fmla="*/ 2147483646 w 12"/>
              <a:gd name="T29" fmla="*/ 2147483646 h 704"/>
              <a:gd name="T30" fmla="*/ 2147483646 w 12"/>
              <a:gd name="T31" fmla="*/ 2147483646 h 704"/>
              <a:gd name="T32" fmla="*/ 0 w 12"/>
              <a:gd name="T33" fmla="*/ 2147483646 h 704"/>
              <a:gd name="T34" fmla="*/ 0 w 12"/>
              <a:gd name="T35" fmla="*/ 2147483646 h 704"/>
              <a:gd name="T36" fmla="*/ 0 w 12"/>
              <a:gd name="T37" fmla="*/ 2147483646 h 704"/>
              <a:gd name="T38" fmla="*/ 0 w 12"/>
              <a:gd name="T39" fmla="*/ 2147483646 h 704"/>
              <a:gd name="T40" fmla="*/ 2147483646 w 12"/>
              <a:gd name="T41" fmla="*/ 2147483646 h 704"/>
              <a:gd name="T42" fmla="*/ 2147483646 w 12"/>
              <a:gd name="T43" fmla="*/ 2147483646 h 704"/>
              <a:gd name="T44" fmla="*/ 0 w 12"/>
              <a:gd name="T45" fmla="*/ 2147483646 h 704"/>
              <a:gd name="T46" fmla="*/ 0 w 12"/>
              <a:gd name="T47" fmla="*/ 2147483646 h 704"/>
              <a:gd name="T48" fmla="*/ 0 w 12"/>
              <a:gd name="T49" fmla="*/ 2147483646 h 704"/>
              <a:gd name="T50" fmla="*/ 0 w 12"/>
              <a:gd name="T51" fmla="*/ 0 h 704"/>
              <a:gd name="T52" fmla="*/ 2147483646 w 12"/>
              <a:gd name="T53" fmla="*/ 0 h 704"/>
              <a:gd name="T54" fmla="*/ 2147483646 w 12"/>
              <a:gd name="T55" fmla="*/ 2147483646 h 704"/>
              <a:gd name="T56" fmla="*/ 0 w 12"/>
              <a:gd name="T57" fmla="*/ 2147483646 h 704"/>
              <a:gd name="T58" fmla="*/ 0 w 12"/>
              <a:gd name="T59" fmla="*/ 2147483646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4"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" name="Freeform 78"/>
          <p:cNvSpPr>
            <a:spLocks noEditPoints="1"/>
          </p:cNvSpPr>
          <p:nvPr userDrawn="1"/>
        </p:nvSpPr>
        <p:spPr bwMode="auto">
          <a:xfrm>
            <a:off x="4959350" y="57483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" name="Freeform 79"/>
          <p:cNvSpPr>
            <a:spLocks noEditPoints="1"/>
          </p:cNvSpPr>
          <p:nvPr userDrawn="1"/>
        </p:nvSpPr>
        <p:spPr bwMode="auto">
          <a:xfrm>
            <a:off x="4860925" y="57483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" name="Freeform 80"/>
          <p:cNvSpPr>
            <a:spLocks/>
          </p:cNvSpPr>
          <p:nvPr userDrawn="1"/>
        </p:nvSpPr>
        <p:spPr bwMode="auto">
          <a:xfrm>
            <a:off x="5534025" y="6221413"/>
            <a:ext cx="19050" cy="171450"/>
          </a:xfrm>
          <a:custGeom>
            <a:avLst/>
            <a:gdLst>
              <a:gd name="T0" fmla="*/ 0 w 12"/>
              <a:gd name="T1" fmla="*/ 2147483646 h 108"/>
              <a:gd name="T2" fmla="*/ 0 w 12"/>
              <a:gd name="T3" fmla="*/ 0 h 108"/>
              <a:gd name="T4" fmla="*/ 2147483646 w 12"/>
              <a:gd name="T5" fmla="*/ 0 h 108"/>
              <a:gd name="T6" fmla="*/ 2147483646 w 12"/>
              <a:gd name="T7" fmla="*/ 2147483646 h 108"/>
              <a:gd name="T8" fmla="*/ 0 w 12"/>
              <a:gd name="T9" fmla="*/ 2147483646 h 108"/>
              <a:gd name="T10" fmla="*/ 0 w 12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08"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" name="Freeform 81"/>
          <p:cNvSpPr>
            <a:spLocks noEditPoints="1"/>
          </p:cNvSpPr>
          <p:nvPr userDrawn="1"/>
        </p:nvSpPr>
        <p:spPr bwMode="auto">
          <a:xfrm>
            <a:off x="5438775" y="5986463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" name="Freeform 82"/>
          <p:cNvSpPr>
            <a:spLocks noEditPoints="1"/>
          </p:cNvSpPr>
          <p:nvPr userDrawn="1"/>
        </p:nvSpPr>
        <p:spPr bwMode="auto">
          <a:xfrm>
            <a:off x="5340350" y="5986463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" name="Freeform 83"/>
          <p:cNvSpPr>
            <a:spLocks noEditPoints="1"/>
          </p:cNvSpPr>
          <p:nvPr userDrawn="1"/>
        </p:nvSpPr>
        <p:spPr bwMode="auto">
          <a:xfrm>
            <a:off x="5241925" y="5986463"/>
            <a:ext cx="15875" cy="879475"/>
          </a:xfrm>
          <a:custGeom>
            <a:avLst/>
            <a:gdLst>
              <a:gd name="T0" fmla="*/ 0 w 10"/>
              <a:gd name="T1" fmla="*/ 2147483646 h 554"/>
              <a:gd name="T2" fmla="*/ 0 w 10"/>
              <a:gd name="T3" fmla="*/ 2147483646 h 554"/>
              <a:gd name="T4" fmla="*/ 2147483646 w 10"/>
              <a:gd name="T5" fmla="*/ 2147483646 h 554"/>
              <a:gd name="T6" fmla="*/ 2147483646 w 10"/>
              <a:gd name="T7" fmla="*/ 2147483646 h 554"/>
              <a:gd name="T8" fmla="*/ 0 w 10"/>
              <a:gd name="T9" fmla="*/ 2147483646 h 554"/>
              <a:gd name="T10" fmla="*/ 0 w 10"/>
              <a:gd name="T11" fmla="*/ 2147483646 h 554"/>
              <a:gd name="T12" fmla="*/ 0 w 10"/>
              <a:gd name="T13" fmla="*/ 2147483646 h 554"/>
              <a:gd name="T14" fmla="*/ 0 w 10"/>
              <a:gd name="T15" fmla="*/ 2147483646 h 554"/>
              <a:gd name="T16" fmla="*/ 2147483646 w 10"/>
              <a:gd name="T17" fmla="*/ 2147483646 h 554"/>
              <a:gd name="T18" fmla="*/ 2147483646 w 10"/>
              <a:gd name="T19" fmla="*/ 2147483646 h 554"/>
              <a:gd name="T20" fmla="*/ 0 w 10"/>
              <a:gd name="T21" fmla="*/ 2147483646 h 554"/>
              <a:gd name="T22" fmla="*/ 0 w 10"/>
              <a:gd name="T23" fmla="*/ 2147483646 h 554"/>
              <a:gd name="T24" fmla="*/ 0 w 10"/>
              <a:gd name="T25" fmla="*/ 2147483646 h 554"/>
              <a:gd name="T26" fmla="*/ 0 w 10"/>
              <a:gd name="T27" fmla="*/ 2147483646 h 554"/>
              <a:gd name="T28" fmla="*/ 2147483646 w 10"/>
              <a:gd name="T29" fmla="*/ 2147483646 h 554"/>
              <a:gd name="T30" fmla="*/ 2147483646 w 10"/>
              <a:gd name="T31" fmla="*/ 2147483646 h 554"/>
              <a:gd name="T32" fmla="*/ 0 w 10"/>
              <a:gd name="T33" fmla="*/ 2147483646 h 554"/>
              <a:gd name="T34" fmla="*/ 0 w 10"/>
              <a:gd name="T35" fmla="*/ 2147483646 h 554"/>
              <a:gd name="T36" fmla="*/ 0 w 10"/>
              <a:gd name="T37" fmla="*/ 2147483646 h 554"/>
              <a:gd name="T38" fmla="*/ 0 w 10"/>
              <a:gd name="T39" fmla="*/ 0 h 554"/>
              <a:gd name="T40" fmla="*/ 2147483646 w 10"/>
              <a:gd name="T41" fmla="*/ 0 h 554"/>
              <a:gd name="T42" fmla="*/ 2147483646 w 10"/>
              <a:gd name="T43" fmla="*/ 2147483646 h 554"/>
              <a:gd name="T44" fmla="*/ 0 w 10"/>
              <a:gd name="T45" fmla="*/ 2147483646 h 554"/>
              <a:gd name="T46" fmla="*/ 0 w 10"/>
              <a:gd name="T47" fmla="*/ 2147483646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4"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" name="Freeform 84"/>
          <p:cNvSpPr>
            <a:spLocks/>
          </p:cNvSpPr>
          <p:nvPr userDrawn="1"/>
        </p:nvSpPr>
        <p:spPr bwMode="auto">
          <a:xfrm>
            <a:off x="5930900" y="6221413"/>
            <a:ext cx="15875" cy="171450"/>
          </a:xfrm>
          <a:custGeom>
            <a:avLst/>
            <a:gdLst>
              <a:gd name="T0" fmla="*/ 0 w 10"/>
              <a:gd name="T1" fmla="*/ 2147483646 h 108"/>
              <a:gd name="T2" fmla="*/ 0 w 10"/>
              <a:gd name="T3" fmla="*/ 0 h 108"/>
              <a:gd name="T4" fmla="*/ 2147483646 w 10"/>
              <a:gd name="T5" fmla="*/ 0 h 108"/>
              <a:gd name="T6" fmla="*/ 2147483646 w 10"/>
              <a:gd name="T7" fmla="*/ 2147483646 h 108"/>
              <a:gd name="T8" fmla="*/ 0 w 10"/>
              <a:gd name="T9" fmla="*/ 2147483646 h 108"/>
              <a:gd name="T10" fmla="*/ 0 w 10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" name="Freeform 85"/>
          <p:cNvSpPr>
            <a:spLocks/>
          </p:cNvSpPr>
          <p:nvPr userDrawn="1"/>
        </p:nvSpPr>
        <p:spPr bwMode="auto">
          <a:xfrm>
            <a:off x="5832475" y="6221413"/>
            <a:ext cx="15875" cy="171450"/>
          </a:xfrm>
          <a:custGeom>
            <a:avLst/>
            <a:gdLst>
              <a:gd name="T0" fmla="*/ 0 w 10"/>
              <a:gd name="T1" fmla="*/ 2147483646 h 108"/>
              <a:gd name="T2" fmla="*/ 0 w 10"/>
              <a:gd name="T3" fmla="*/ 0 h 108"/>
              <a:gd name="T4" fmla="*/ 2147483646 w 10"/>
              <a:gd name="T5" fmla="*/ 0 h 108"/>
              <a:gd name="T6" fmla="*/ 2147483646 w 10"/>
              <a:gd name="T7" fmla="*/ 2147483646 h 108"/>
              <a:gd name="T8" fmla="*/ 0 w 10"/>
              <a:gd name="T9" fmla="*/ 2147483646 h 108"/>
              <a:gd name="T10" fmla="*/ 0 w 10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Freeform 86"/>
          <p:cNvSpPr>
            <a:spLocks/>
          </p:cNvSpPr>
          <p:nvPr userDrawn="1"/>
        </p:nvSpPr>
        <p:spPr bwMode="auto">
          <a:xfrm>
            <a:off x="5734050" y="6221413"/>
            <a:ext cx="15875" cy="171450"/>
          </a:xfrm>
          <a:custGeom>
            <a:avLst/>
            <a:gdLst>
              <a:gd name="T0" fmla="*/ 0 w 10"/>
              <a:gd name="T1" fmla="*/ 2147483646 h 108"/>
              <a:gd name="T2" fmla="*/ 0 w 10"/>
              <a:gd name="T3" fmla="*/ 0 h 108"/>
              <a:gd name="T4" fmla="*/ 2147483646 w 10"/>
              <a:gd name="T5" fmla="*/ 0 h 108"/>
              <a:gd name="T6" fmla="*/ 2147483646 w 10"/>
              <a:gd name="T7" fmla="*/ 2147483646 h 108"/>
              <a:gd name="T8" fmla="*/ 0 w 10"/>
              <a:gd name="T9" fmla="*/ 2147483646 h 108"/>
              <a:gd name="T10" fmla="*/ 0 w 10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" name="Freeform 87"/>
          <p:cNvSpPr>
            <a:spLocks/>
          </p:cNvSpPr>
          <p:nvPr userDrawn="1"/>
        </p:nvSpPr>
        <p:spPr bwMode="auto">
          <a:xfrm>
            <a:off x="5635625" y="6221413"/>
            <a:ext cx="15875" cy="171450"/>
          </a:xfrm>
          <a:custGeom>
            <a:avLst/>
            <a:gdLst>
              <a:gd name="T0" fmla="*/ 0 w 10"/>
              <a:gd name="T1" fmla="*/ 2147483646 h 108"/>
              <a:gd name="T2" fmla="*/ 0 w 10"/>
              <a:gd name="T3" fmla="*/ 0 h 108"/>
              <a:gd name="T4" fmla="*/ 2147483646 w 10"/>
              <a:gd name="T5" fmla="*/ 0 h 108"/>
              <a:gd name="T6" fmla="*/ 2147483646 w 10"/>
              <a:gd name="T7" fmla="*/ 2147483646 h 108"/>
              <a:gd name="T8" fmla="*/ 0 w 10"/>
              <a:gd name="T9" fmla="*/ 2147483646 h 108"/>
              <a:gd name="T10" fmla="*/ 0 w 10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Freeform 88"/>
          <p:cNvSpPr>
            <a:spLocks noEditPoints="1"/>
          </p:cNvSpPr>
          <p:nvPr userDrawn="1"/>
        </p:nvSpPr>
        <p:spPr bwMode="auto">
          <a:xfrm>
            <a:off x="6311900" y="64595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Freeform 89"/>
          <p:cNvSpPr>
            <a:spLocks noEditPoints="1"/>
          </p:cNvSpPr>
          <p:nvPr userDrawn="1"/>
        </p:nvSpPr>
        <p:spPr bwMode="auto">
          <a:xfrm>
            <a:off x="6213475" y="64595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" name="Freeform 90"/>
          <p:cNvSpPr>
            <a:spLocks noEditPoints="1"/>
          </p:cNvSpPr>
          <p:nvPr userDrawn="1"/>
        </p:nvSpPr>
        <p:spPr bwMode="auto">
          <a:xfrm>
            <a:off x="6115050" y="64595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" name="Freeform 91"/>
          <p:cNvSpPr>
            <a:spLocks noEditPoints="1"/>
          </p:cNvSpPr>
          <p:nvPr userDrawn="1"/>
        </p:nvSpPr>
        <p:spPr bwMode="auto">
          <a:xfrm>
            <a:off x="6016625" y="6221413"/>
            <a:ext cx="19050" cy="409575"/>
          </a:xfrm>
          <a:custGeom>
            <a:avLst/>
            <a:gdLst>
              <a:gd name="T0" fmla="*/ 0 w 12"/>
              <a:gd name="T1" fmla="*/ 2147483646 h 258"/>
              <a:gd name="T2" fmla="*/ 0 w 12"/>
              <a:gd name="T3" fmla="*/ 2147483646 h 258"/>
              <a:gd name="T4" fmla="*/ 2147483646 w 12"/>
              <a:gd name="T5" fmla="*/ 2147483646 h 258"/>
              <a:gd name="T6" fmla="*/ 2147483646 w 12"/>
              <a:gd name="T7" fmla="*/ 2147483646 h 258"/>
              <a:gd name="T8" fmla="*/ 0 w 12"/>
              <a:gd name="T9" fmla="*/ 2147483646 h 258"/>
              <a:gd name="T10" fmla="*/ 0 w 12"/>
              <a:gd name="T11" fmla="*/ 2147483646 h 258"/>
              <a:gd name="T12" fmla="*/ 0 w 12"/>
              <a:gd name="T13" fmla="*/ 2147483646 h 258"/>
              <a:gd name="T14" fmla="*/ 0 w 12"/>
              <a:gd name="T15" fmla="*/ 0 h 258"/>
              <a:gd name="T16" fmla="*/ 2147483646 w 12"/>
              <a:gd name="T17" fmla="*/ 0 h 258"/>
              <a:gd name="T18" fmla="*/ 2147483646 w 12"/>
              <a:gd name="T19" fmla="*/ 2147483646 h 258"/>
              <a:gd name="T20" fmla="*/ 0 w 12"/>
              <a:gd name="T21" fmla="*/ 2147483646 h 258"/>
              <a:gd name="T22" fmla="*/ 0 w 12"/>
              <a:gd name="T23" fmla="*/ 2147483646 h 2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258"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" name="Freeform 92"/>
          <p:cNvSpPr>
            <a:spLocks noEditPoints="1"/>
          </p:cNvSpPr>
          <p:nvPr userDrawn="1"/>
        </p:nvSpPr>
        <p:spPr bwMode="auto">
          <a:xfrm>
            <a:off x="6705600" y="64595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" name="Freeform 93"/>
          <p:cNvSpPr>
            <a:spLocks noEditPoints="1"/>
          </p:cNvSpPr>
          <p:nvPr userDrawn="1"/>
        </p:nvSpPr>
        <p:spPr bwMode="auto">
          <a:xfrm>
            <a:off x="6607175" y="6459538"/>
            <a:ext cx="15875" cy="406400"/>
          </a:xfrm>
          <a:custGeom>
            <a:avLst/>
            <a:gdLst>
              <a:gd name="T0" fmla="*/ 0 w 10"/>
              <a:gd name="T1" fmla="*/ 2147483646 h 256"/>
              <a:gd name="T2" fmla="*/ 0 w 10"/>
              <a:gd name="T3" fmla="*/ 2147483646 h 256"/>
              <a:gd name="T4" fmla="*/ 2147483646 w 10"/>
              <a:gd name="T5" fmla="*/ 2147483646 h 256"/>
              <a:gd name="T6" fmla="*/ 2147483646 w 10"/>
              <a:gd name="T7" fmla="*/ 2147483646 h 256"/>
              <a:gd name="T8" fmla="*/ 0 w 10"/>
              <a:gd name="T9" fmla="*/ 2147483646 h 256"/>
              <a:gd name="T10" fmla="*/ 0 w 10"/>
              <a:gd name="T11" fmla="*/ 2147483646 h 256"/>
              <a:gd name="T12" fmla="*/ 0 w 10"/>
              <a:gd name="T13" fmla="*/ 2147483646 h 256"/>
              <a:gd name="T14" fmla="*/ 0 w 10"/>
              <a:gd name="T15" fmla="*/ 0 h 256"/>
              <a:gd name="T16" fmla="*/ 2147483646 w 10"/>
              <a:gd name="T17" fmla="*/ 0 h 256"/>
              <a:gd name="T18" fmla="*/ 2147483646 w 10"/>
              <a:gd name="T19" fmla="*/ 2147483646 h 256"/>
              <a:gd name="T20" fmla="*/ 0 w 10"/>
              <a:gd name="T21" fmla="*/ 2147483646 h 256"/>
              <a:gd name="T22" fmla="*/ 0 w 10"/>
              <a:gd name="T23" fmla="*/ 2147483646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" name="Freeform 94"/>
          <p:cNvSpPr>
            <a:spLocks/>
          </p:cNvSpPr>
          <p:nvPr userDrawn="1"/>
        </p:nvSpPr>
        <p:spPr bwMode="auto">
          <a:xfrm>
            <a:off x="6508750" y="6459538"/>
            <a:ext cx="15875" cy="171450"/>
          </a:xfrm>
          <a:custGeom>
            <a:avLst/>
            <a:gdLst>
              <a:gd name="T0" fmla="*/ 0 w 10"/>
              <a:gd name="T1" fmla="*/ 2147483646 h 108"/>
              <a:gd name="T2" fmla="*/ 0 w 10"/>
              <a:gd name="T3" fmla="*/ 0 h 108"/>
              <a:gd name="T4" fmla="*/ 2147483646 w 10"/>
              <a:gd name="T5" fmla="*/ 0 h 108"/>
              <a:gd name="T6" fmla="*/ 2147483646 w 10"/>
              <a:gd name="T7" fmla="*/ 2147483646 h 108"/>
              <a:gd name="T8" fmla="*/ 0 w 10"/>
              <a:gd name="T9" fmla="*/ 2147483646 h 108"/>
              <a:gd name="T10" fmla="*/ 0 w 10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" name="Freeform 95"/>
          <p:cNvSpPr>
            <a:spLocks/>
          </p:cNvSpPr>
          <p:nvPr userDrawn="1"/>
        </p:nvSpPr>
        <p:spPr bwMode="auto">
          <a:xfrm>
            <a:off x="6413500" y="6459538"/>
            <a:ext cx="15875" cy="171450"/>
          </a:xfrm>
          <a:custGeom>
            <a:avLst/>
            <a:gdLst>
              <a:gd name="T0" fmla="*/ 0 w 10"/>
              <a:gd name="T1" fmla="*/ 2147483646 h 108"/>
              <a:gd name="T2" fmla="*/ 0 w 10"/>
              <a:gd name="T3" fmla="*/ 0 h 108"/>
              <a:gd name="T4" fmla="*/ 2147483646 w 10"/>
              <a:gd name="T5" fmla="*/ 0 h 108"/>
              <a:gd name="T6" fmla="*/ 2147483646 w 10"/>
              <a:gd name="T7" fmla="*/ 2147483646 h 108"/>
              <a:gd name="T8" fmla="*/ 0 w 10"/>
              <a:gd name="T9" fmla="*/ 2147483646 h 108"/>
              <a:gd name="T10" fmla="*/ 0 w 10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0" name="Freeform 96"/>
          <p:cNvSpPr>
            <a:spLocks/>
          </p:cNvSpPr>
          <p:nvPr userDrawn="1"/>
        </p:nvSpPr>
        <p:spPr bwMode="auto">
          <a:xfrm>
            <a:off x="7086600" y="6697663"/>
            <a:ext cx="15875" cy="168275"/>
          </a:xfrm>
          <a:custGeom>
            <a:avLst/>
            <a:gdLst>
              <a:gd name="T0" fmla="*/ 0 w 10"/>
              <a:gd name="T1" fmla="*/ 2147483646 h 106"/>
              <a:gd name="T2" fmla="*/ 0 w 10"/>
              <a:gd name="T3" fmla="*/ 0 h 106"/>
              <a:gd name="T4" fmla="*/ 2147483646 w 10"/>
              <a:gd name="T5" fmla="*/ 0 h 106"/>
              <a:gd name="T6" fmla="*/ 2147483646 w 10"/>
              <a:gd name="T7" fmla="*/ 2147483646 h 106"/>
              <a:gd name="T8" fmla="*/ 0 w 10"/>
              <a:gd name="T9" fmla="*/ 2147483646 h 106"/>
              <a:gd name="T10" fmla="*/ 0 w 10"/>
              <a:gd name="T11" fmla="*/ 2147483646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" name="Freeform 97"/>
          <p:cNvSpPr>
            <a:spLocks/>
          </p:cNvSpPr>
          <p:nvPr userDrawn="1"/>
        </p:nvSpPr>
        <p:spPr bwMode="auto">
          <a:xfrm>
            <a:off x="6988175" y="6697663"/>
            <a:ext cx="15875" cy="168275"/>
          </a:xfrm>
          <a:custGeom>
            <a:avLst/>
            <a:gdLst>
              <a:gd name="T0" fmla="*/ 0 w 10"/>
              <a:gd name="T1" fmla="*/ 2147483646 h 106"/>
              <a:gd name="T2" fmla="*/ 0 w 10"/>
              <a:gd name="T3" fmla="*/ 0 h 106"/>
              <a:gd name="T4" fmla="*/ 2147483646 w 10"/>
              <a:gd name="T5" fmla="*/ 0 h 106"/>
              <a:gd name="T6" fmla="*/ 2147483646 w 10"/>
              <a:gd name="T7" fmla="*/ 2147483646 h 106"/>
              <a:gd name="T8" fmla="*/ 0 w 10"/>
              <a:gd name="T9" fmla="*/ 2147483646 h 106"/>
              <a:gd name="T10" fmla="*/ 0 w 10"/>
              <a:gd name="T11" fmla="*/ 2147483646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" name="Freeform 98"/>
          <p:cNvSpPr>
            <a:spLocks/>
          </p:cNvSpPr>
          <p:nvPr userDrawn="1"/>
        </p:nvSpPr>
        <p:spPr bwMode="auto">
          <a:xfrm>
            <a:off x="6892925" y="6697663"/>
            <a:ext cx="15875" cy="168275"/>
          </a:xfrm>
          <a:custGeom>
            <a:avLst/>
            <a:gdLst>
              <a:gd name="T0" fmla="*/ 0 w 10"/>
              <a:gd name="T1" fmla="*/ 2147483646 h 106"/>
              <a:gd name="T2" fmla="*/ 0 w 10"/>
              <a:gd name="T3" fmla="*/ 0 h 106"/>
              <a:gd name="T4" fmla="*/ 2147483646 w 10"/>
              <a:gd name="T5" fmla="*/ 0 h 106"/>
              <a:gd name="T6" fmla="*/ 2147483646 w 10"/>
              <a:gd name="T7" fmla="*/ 2147483646 h 106"/>
              <a:gd name="T8" fmla="*/ 0 w 10"/>
              <a:gd name="T9" fmla="*/ 2147483646 h 106"/>
              <a:gd name="T10" fmla="*/ 0 w 10"/>
              <a:gd name="T11" fmla="*/ 2147483646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" name="Freeform 99"/>
          <p:cNvSpPr>
            <a:spLocks/>
          </p:cNvSpPr>
          <p:nvPr userDrawn="1"/>
        </p:nvSpPr>
        <p:spPr bwMode="auto">
          <a:xfrm>
            <a:off x="6794500" y="6697663"/>
            <a:ext cx="15875" cy="168275"/>
          </a:xfrm>
          <a:custGeom>
            <a:avLst/>
            <a:gdLst>
              <a:gd name="T0" fmla="*/ 0 w 10"/>
              <a:gd name="T1" fmla="*/ 2147483646 h 106"/>
              <a:gd name="T2" fmla="*/ 0 w 10"/>
              <a:gd name="T3" fmla="*/ 0 h 106"/>
              <a:gd name="T4" fmla="*/ 2147483646 w 10"/>
              <a:gd name="T5" fmla="*/ 0 h 106"/>
              <a:gd name="T6" fmla="*/ 2147483646 w 10"/>
              <a:gd name="T7" fmla="*/ 2147483646 h 106"/>
              <a:gd name="T8" fmla="*/ 0 w 10"/>
              <a:gd name="T9" fmla="*/ 2147483646 h 106"/>
              <a:gd name="T10" fmla="*/ 0 w 10"/>
              <a:gd name="T11" fmla="*/ 2147483646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4" name="Freeform 100"/>
          <p:cNvSpPr>
            <a:spLocks/>
          </p:cNvSpPr>
          <p:nvPr userDrawn="1"/>
        </p:nvSpPr>
        <p:spPr bwMode="auto">
          <a:xfrm>
            <a:off x="7286625" y="6697663"/>
            <a:ext cx="15875" cy="168275"/>
          </a:xfrm>
          <a:custGeom>
            <a:avLst/>
            <a:gdLst>
              <a:gd name="T0" fmla="*/ 0 w 10"/>
              <a:gd name="T1" fmla="*/ 2147483646 h 106"/>
              <a:gd name="T2" fmla="*/ 0 w 10"/>
              <a:gd name="T3" fmla="*/ 0 h 106"/>
              <a:gd name="T4" fmla="*/ 2147483646 w 10"/>
              <a:gd name="T5" fmla="*/ 0 h 106"/>
              <a:gd name="T6" fmla="*/ 2147483646 w 10"/>
              <a:gd name="T7" fmla="*/ 2147483646 h 106"/>
              <a:gd name="T8" fmla="*/ 0 w 10"/>
              <a:gd name="T9" fmla="*/ 2147483646 h 106"/>
              <a:gd name="T10" fmla="*/ 0 w 10"/>
              <a:gd name="T11" fmla="*/ 2147483646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" name="Freeform 101"/>
          <p:cNvSpPr>
            <a:spLocks/>
          </p:cNvSpPr>
          <p:nvPr userDrawn="1"/>
        </p:nvSpPr>
        <p:spPr bwMode="auto">
          <a:xfrm>
            <a:off x="7188200" y="6697663"/>
            <a:ext cx="15875" cy="168275"/>
          </a:xfrm>
          <a:custGeom>
            <a:avLst/>
            <a:gdLst>
              <a:gd name="T0" fmla="*/ 0 w 10"/>
              <a:gd name="T1" fmla="*/ 2147483646 h 106"/>
              <a:gd name="T2" fmla="*/ 0 w 10"/>
              <a:gd name="T3" fmla="*/ 0 h 106"/>
              <a:gd name="T4" fmla="*/ 2147483646 w 10"/>
              <a:gd name="T5" fmla="*/ 0 h 106"/>
              <a:gd name="T6" fmla="*/ 2147483646 w 10"/>
              <a:gd name="T7" fmla="*/ 2147483646 h 106"/>
              <a:gd name="T8" fmla="*/ 0 w 10"/>
              <a:gd name="T9" fmla="*/ 2147483646 h 106"/>
              <a:gd name="T10" fmla="*/ 0 w 10"/>
              <a:gd name="T11" fmla="*/ 2147483646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1813" y="2062163"/>
            <a:ext cx="5521325" cy="287337"/>
          </a:xfrm>
        </p:spPr>
        <p:txBody>
          <a:bodyPr anchor="ctr"/>
          <a:lstStyle>
            <a:lvl1pPr>
              <a:defRPr sz="18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344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640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16738" y="1628775"/>
            <a:ext cx="1701800" cy="36004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06575" y="1628775"/>
            <a:ext cx="4957763" cy="3600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583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1905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b="14432"/>
          <a:stretch>
            <a:fillRect/>
          </a:stretch>
        </p:blipFill>
        <p:spPr bwMode="auto">
          <a:xfrm>
            <a:off x="4716463" y="0"/>
            <a:ext cx="3455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5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15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19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06575" y="2492375"/>
            <a:ext cx="3328988" cy="273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87963" y="2492375"/>
            <a:ext cx="3330575" cy="273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35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785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57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728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650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26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6575" y="1628775"/>
            <a:ext cx="6811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6575" y="2492375"/>
            <a:ext cx="68119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59880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37424A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pic>
        <p:nvPicPr>
          <p:cNvPr id="2" name="Picture 10" descr="il marchio_INVITALI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6947" b="14084"/>
          <a:stretch>
            <a:fillRect/>
          </a:stretch>
        </p:blipFill>
        <p:spPr bwMode="auto">
          <a:xfrm>
            <a:off x="1365250" y="692150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818A8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2"/>
        <a:buChar char="§"/>
        <a:defRPr sz="1600">
          <a:solidFill>
            <a:srgbClr val="37424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2"/>
        <a:buChar char="§"/>
        <a:defRPr sz="1600">
          <a:solidFill>
            <a:srgbClr val="37424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2"/>
        <a:buChar char="§"/>
        <a:defRPr sz="1600">
          <a:solidFill>
            <a:srgbClr val="37424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2"/>
        <a:buChar char="§"/>
        <a:defRPr sz="1600">
          <a:solidFill>
            <a:srgbClr val="37424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0"/>
        <a:buChar char="§"/>
        <a:defRPr sz="1600">
          <a:solidFill>
            <a:srgbClr val="37424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0"/>
        <a:buChar char="§"/>
        <a:defRPr sz="1600">
          <a:solidFill>
            <a:srgbClr val="37424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0"/>
        <a:buChar char="§"/>
        <a:defRPr sz="1600">
          <a:solidFill>
            <a:srgbClr val="37424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charset="0"/>
        <a:buChar char="§"/>
        <a:defRPr sz="1600">
          <a:solidFill>
            <a:srgbClr val="37424A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2533650" y="5949950"/>
            <a:ext cx="2127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chemeClr val="bg1"/>
                </a:solidFill>
              </a:rPr>
              <a:t>Roma </a:t>
            </a:r>
            <a:r>
              <a:rPr lang="it-IT" altLang="it-IT" sz="1200" dirty="0" smtClean="0">
                <a:solidFill>
                  <a:schemeClr val="bg1"/>
                </a:solidFill>
              </a:rPr>
              <a:t>22 dicembre 2016</a:t>
            </a:r>
            <a:endParaRPr lang="it-IT" altLang="it-IT" sz="1200" dirty="0">
              <a:solidFill>
                <a:schemeClr val="bg1"/>
              </a:solidFill>
            </a:endParaRPr>
          </a:p>
        </p:txBody>
      </p:sp>
      <p:sp>
        <p:nvSpPr>
          <p:cNvPr id="26626" name="Rettangolo 2"/>
          <p:cNvSpPr>
            <a:spLocks noChangeArrowheads="1"/>
          </p:cNvSpPr>
          <p:nvPr/>
        </p:nvSpPr>
        <p:spPr bwMode="auto">
          <a:xfrm>
            <a:off x="763588" y="3789363"/>
            <a:ext cx="2728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dirty="0" smtClean="0">
                <a:solidFill>
                  <a:schemeClr val="bg1"/>
                </a:solidFill>
              </a:rPr>
              <a:t>Contratti </a:t>
            </a:r>
            <a:r>
              <a:rPr lang="it-IT" altLang="it-IT" dirty="0">
                <a:solidFill>
                  <a:schemeClr val="bg1"/>
                </a:solidFill>
              </a:rPr>
              <a:t>di Sviluppo </a:t>
            </a:r>
            <a:br>
              <a:rPr lang="it-IT" altLang="it-IT" dirty="0">
                <a:solidFill>
                  <a:schemeClr val="bg1"/>
                </a:solidFill>
              </a:rPr>
            </a:br>
            <a:r>
              <a:rPr lang="it-IT" altLang="it-IT" dirty="0" smtClean="0">
                <a:solidFill>
                  <a:schemeClr val="bg1"/>
                </a:solidFill>
              </a:rPr>
              <a:t>schede di sintesi</a:t>
            </a:r>
            <a:endParaRPr lang="it-IT" alt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31640" y="1305533"/>
            <a:ext cx="746776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0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0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0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0"/>
              <a:buChar char="§"/>
              <a:defRPr sz="1600">
                <a:solidFill>
                  <a:srgbClr val="37424A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defRPr/>
            </a:pPr>
            <a:r>
              <a:rPr lang="it-IT" altLang="it-IT" sz="1400" b="1" kern="0" dirty="0" smtClean="0">
                <a:solidFill>
                  <a:schemeClr val="bg1"/>
                </a:solidFill>
                <a:latin typeface="+mj-lt"/>
              </a:rPr>
              <a:t>Contratto di Sviluppo finanziato: </a:t>
            </a:r>
            <a:r>
              <a:rPr lang="it-IT" sz="1400" b="1" kern="0" dirty="0" smtClean="0">
                <a:solidFill>
                  <a:schemeClr val="bg1"/>
                </a:solidFill>
                <a:latin typeface="+mj-lt"/>
              </a:rPr>
              <a:t>CARTIERA CONFALONE S.p.A.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it-IT" sz="1400" kern="0" dirty="0" smtClea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defRPr/>
            </a:pP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	Cartiera </a:t>
            </a:r>
            <a:r>
              <a:rPr lang="it-IT" sz="1400" i="1" dirty="0" err="1">
                <a:solidFill>
                  <a:schemeClr val="bg1">
                    <a:lumMod val="95000"/>
                  </a:schemeClr>
                </a:solidFill>
              </a:rPr>
              <a:t>Confalone</a:t>
            </a:r>
            <a:r>
              <a:rPr lang="it-IT" sz="1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S.p.A. opera </a:t>
            </a:r>
            <a:r>
              <a:rPr lang="it-IT" sz="1400" i="1" dirty="0">
                <a:solidFill>
                  <a:schemeClr val="bg1">
                    <a:lumMod val="95000"/>
                  </a:schemeClr>
                </a:solidFill>
              </a:rPr>
              <a:t>da oltre 50 anni nel settore della produzione della carta per uso igienico 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sanitario</a:t>
            </a:r>
          </a:p>
          <a:p>
            <a:pPr marL="0" indent="0" algn="ctr" eaLnBrk="1" hangingPunct="1">
              <a:defRPr/>
            </a:pPr>
            <a:endParaRPr lang="it-IT" altLang="it-IT" sz="1400" i="1" kern="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endParaRPr lang="it-IT" altLang="it-IT" sz="600" b="1" kern="0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defRPr/>
            </a:pPr>
            <a:r>
              <a:rPr lang="it-IT" altLang="it-IT" sz="1400" b="1" kern="0" dirty="0" smtClean="0">
                <a:solidFill>
                  <a:schemeClr val="bg1"/>
                </a:solidFill>
                <a:latin typeface="+mj-lt"/>
              </a:rPr>
              <a:t>Localizzazione </a:t>
            </a:r>
            <a:r>
              <a:rPr lang="it-IT" altLang="it-IT" sz="1400" b="1" kern="0" dirty="0" err="1" smtClean="0">
                <a:solidFill>
                  <a:schemeClr val="bg1"/>
                </a:solidFill>
                <a:latin typeface="+mj-lt"/>
              </a:rPr>
              <a:t>CdS</a:t>
            </a:r>
            <a:r>
              <a:rPr lang="it-IT" altLang="it-IT" sz="1400" b="1" kern="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  <a:t>Montoro - Avellino - Campania	</a:t>
            </a:r>
            <a:b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</a:br>
            <a:endParaRPr lang="it-IT" sz="1400" b="1" kern="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defRPr/>
            </a:pPr>
            <a:r>
              <a:rPr lang="it-IT" sz="1400" b="1" kern="0" dirty="0" smtClean="0">
                <a:solidFill>
                  <a:schemeClr val="bg1"/>
                </a:solidFill>
                <a:latin typeface="+mj-lt"/>
              </a:rPr>
              <a:t>Descrizione: </a:t>
            </a:r>
            <a:r>
              <a:rPr lang="it-IT" sz="1400" kern="0" dirty="0" smtClean="0">
                <a:solidFill>
                  <a:schemeClr val="bg1"/>
                </a:solidFill>
                <a:latin typeface="+mj-lt"/>
              </a:rPr>
              <a:t>L’investimento è rivolto ad offrire un prodotto sempre più concorrenziale in termini di rapporto qualità/prezzo per sviluppare la propria quota di mercato all’interno della GDO.</a:t>
            </a:r>
            <a:r>
              <a:rPr lang="it-IT" sz="1400" b="1" dirty="0">
                <a:solidFill>
                  <a:srgbClr val="666666"/>
                </a:solidFill>
              </a:rPr>
              <a:t> </a:t>
            </a:r>
            <a:endParaRPr lang="it-IT" sz="600" b="1" kern="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defRPr/>
            </a:pPr>
            <a:endParaRPr lang="it-IT" altLang="it-IT" sz="600" b="1" kern="0" dirty="0" smtClean="0">
              <a:solidFill>
                <a:schemeClr val="bg1"/>
              </a:solidFill>
              <a:latin typeface="+mj-lt"/>
            </a:endParaRPr>
          </a:p>
          <a:p>
            <a:pPr marL="0" indent="0" algn="just">
              <a:defRPr/>
            </a:pPr>
            <a:r>
              <a:rPr lang="it-IT" altLang="it-IT" sz="1400" b="1" kern="0" dirty="0" smtClean="0">
                <a:solidFill>
                  <a:schemeClr val="bg1"/>
                </a:solidFill>
                <a:latin typeface="+mj-lt"/>
              </a:rPr>
              <a:t>Investimento industriale</a:t>
            </a:r>
            <a: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  <a:latin typeface="Arial" charset="0"/>
                <a:ea typeface="ＭＳ Ｐゴシック" charset="-128"/>
              </a:rPr>
              <a:t>45 </a:t>
            </a:r>
            <a:r>
              <a:rPr lang="it-IT" altLang="it-IT" sz="1400" b="1" dirty="0" err="1" smtClean="0">
                <a:solidFill>
                  <a:srgbClr val="ABD050"/>
                </a:solidFill>
                <a:latin typeface="Arial" charset="0"/>
                <a:ea typeface="ＭＳ Ｐゴシック" charset="-128"/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  <a:latin typeface="Arial" charset="0"/>
                <a:ea typeface="ＭＳ Ｐゴシック" charset="-128"/>
              </a:rPr>
              <a:t> € </a:t>
            </a:r>
            <a:r>
              <a:rPr lang="it-IT" altLang="it-IT" sz="1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per</a:t>
            </a:r>
            <a:r>
              <a:rPr lang="it-IT" altLang="it-IT" sz="1400" b="1" dirty="0">
                <a:solidFill>
                  <a:srgbClr val="ABD050"/>
                </a:solidFill>
                <a:latin typeface="Arial" charset="0"/>
                <a:ea typeface="ＭＳ Ｐゴシック" charset="-128"/>
              </a:rPr>
              <a:t> </a:t>
            </a:r>
            <a: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  <a:t>la </a:t>
            </a:r>
            <a:r>
              <a:rPr lang="it-IT" sz="1400" kern="0" dirty="0" smtClean="0">
                <a:solidFill>
                  <a:schemeClr val="bg1"/>
                </a:solidFill>
                <a:latin typeface="+mj-lt"/>
              </a:rPr>
              <a:t>riorganizzazione della logistica aziendale e l’incremento dell’attuale capacità produttiva</a:t>
            </a:r>
            <a:endParaRPr lang="it-IT" altLang="it-IT" sz="1400" kern="0" dirty="0" smtClean="0">
              <a:solidFill>
                <a:schemeClr val="bg1"/>
              </a:solidFill>
              <a:latin typeface="+mj-lt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endParaRPr lang="it-IT" altLang="it-IT" sz="600" b="1" kern="0" dirty="0" smtClean="0">
              <a:solidFill>
                <a:schemeClr val="bg1"/>
              </a:solidFill>
              <a:latin typeface="+mj-lt"/>
            </a:endParaRPr>
          </a:p>
          <a:p>
            <a:pPr marL="0" indent="0" algn="just" eaLnBrk="1" hangingPunct="1">
              <a:defRPr/>
            </a:pPr>
            <a:r>
              <a:rPr lang="it-IT" altLang="it-IT" sz="1400" b="1" kern="0" dirty="0" smtClean="0">
                <a:solidFill>
                  <a:schemeClr val="bg1"/>
                </a:solidFill>
                <a:latin typeface="+mj-lt"/>
              </a:rPr>
              <a:t>Progetto di Ricerca, Sviluppo e Innovazione:</a:t>
            </a:r>
            <a:r>
              <a:rPr lang="it-IT" altLang="it-IT" sz="1400" b="1" kern="0" dirty="0" smtClean="0">
                <a:solidFill>
                  <a:srgbClr val="ABD050"/>
                </a:solidFill>
                <a:latin typeface="+mj-lt"/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  <a:latin typeface="Arial" charset="0"/>
                <a:ea typeface="ＭＳ Ｐゴシック" charset="-128"/>
              </a:rPr>
              <a:t>1,5 </a:t>
            </a:r>
            <a:r>
              <a:rPr lang="it-IT" altLang="it-IT" sz="1400" b="1" dirty="0" err="1" smtClean="0">
                <a:solidFill>
                  <a:srgbClr val="ABD050"/>
                </a:solidFill>
                <a:latin typeface="Arial" charset="0"/>
                <a:ea typeface="ＭＳ Ｐゴシック" charset="-128"/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  <a:latin typeface="Arial" charset="0"/>
                <a:ea typeface="ＭＳ Ｐゴシック" charset="-128"/>
              </a:rPr>
              <a:t> € </a:t>
            </a:r>
            <a: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  <a:t>per l’</a:t>
            </a:r>
            <a:r>
              <a:rPr lang="it-IT" sz="1400" kern="0" dirty="0" smtClean="0">
                <a:solidFill>
                  <a:schemeClr val="bg1"/>
                </a:solidFill>
                <a:latin typeface="+mj-lt"/>
              </a:rPr>
              <a:t>ottimizzazione del processo produttivo, volta al risparmio energetico ed all’aumento quali-quantitativo dei prodotti (bobine in carta </a:t>
            </a:r>
            <a:r>
              <a:rPr lang="it-IT" sz="1400" kern="0" dirty="0" err="1" smtClean="0">
                <a:solidFill>
                  <a:schemeClr val="bg1"/>
                </a:solidFill>
                <a:latin typeface="+mj-lt"/>
              </a:rPr>
              <a:t>tissue</a:t>
            </a:r>
            <a:r>
              <a:rPr lang="it-IT" sz="1400" kern="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0" indent="0" algn="just" eaLnBrk="1" hangingPunct="1">
              <a:defRPr/>
            </a:pPr>
            <a:endParaRPr lang="it-IT" sz="1400" kern="0" dirty="0" smtClean="0">
              <a:solidFill>
                <a:schemeClr val="bg1"/>
              </a:solidFill>
              <a:latin typeface="+mj-lt"/>
            </a:endParaRPr>
          </a:p>
          <a:p>
            <a:pPr marL="0" indent="0" algn="just" eaLnBrk="1" hangingPunct="1">
              <a:defRPr/>
            </a:pPr>
            <a:r>
              <a:rPr lang="it-IT" altLang="it-IT" sz="1400" b="1" kern="0" dirty="0" smtClean="0">
                <a:solidFill>
                  <a:schemeClr val="bg1"/>
                </a:solidFill>
                <a:latin typeface="+mj-lt"/>
              </a:rPr>
              <a:t>Agevolazioni</a:t>
            </a:r>
            <a: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  <a:t>: Contributo a fondo perduto </a:t>
            </a:r>
            <a:r>
              <a:rPr lang="it-IT" altLang="it-IT" sz="1400" b="1" kern="0" dirty="0" smtClean="0">
                <a:solidFill>
                  <a:srgbClr val="ABD050"/>
                </a:solidFill>
                <a:latin typeface="+mj-lt"/>
              </a:rPr>
              <a:t>14,0 </a:t>
            </a:r>
            <a:r>
              <a:rPr lang="it-IT" altLang="it-IT" sz="1400" b="1" kern="0" dirty="0" err="1" smtClean="0">
                <a:solidFill>
                  <a:srgbClr val="ABD050"/>
                </a:solidFill>
                <a:latin typeface="+mj-lt"/>
              </a:rPr>
              <a:t>mil</a:t>
            </a:r>
            <a:r>
              <a:rPr lang="it-IT" altLang="it-IT" sz="1400" b="1" kern="0" dirty="0" smtClean="0">
                <a:solidFill>
                  <a:srgbClr val="ABD050"/>
                </a:solidFill>
                <a:latin typeface="+mj-lt"/>
              </a:rPr>
              <a:t> €</a:t>
            </a:r>
            <a: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  <a:t>; Finanziamento </a:t>
            </a:r>
            <a:r>
              <a:rPr lang="it-IT" altLang="it-IT" sz="1400" kern="0" dirty="0">
                <a:solidFill>
                  <a:schemeClr val="bg1"/>
                </a:solidFill>
                <a:latin typeface="+mj-lt"/>
              </a:rPr>
              <a:t>agevolato </a:t>
            </a:r>
            <a:r>
              <a:rPr lang="it-IT" altLang="it-IT" sz="1400" b="1" kern="0" dirty="0" smtClean="0">
                <a:solidFill>
                  <a:srgbClr val="ABD050"/>
                </a:solidFill>
                <a:latin typeface="+mj-lt"/>
              </a:rPr>
              <a:t>20,8 </a:t>
            </a:r>
            <a:r>
              <a:rPr lang="it-IT" altLang="it-IT" sz="1400" b="1" kern="0" dirty="0" err="1" smtClean="0">
                <a:solidFill>
                  <a:srgbClr val="ABD050"/>
                </a:solidFill>
                <a:latin typeface="+mj-lt"/>
              </a:rPr>
              <a:t>mil</a:t>
            </a:r>
            <a:r>
              <a:rPr lang="it-IT" altLang="it-IT" sz="1400" b="1" kern="0" dirty="0" smtClean="0">
                <a:solidFill>
                  <a:srgbClr val="ABD050"/>
                </a:solidFill>
                <a:latin typeface="+mj-lt"/>
              </a:rPr>
              <a:t> €</a:t>
            </a:r>
            <a:endParaRPr lang="it-IT" altLang="it-IT" sz="1400" kern="0" dirty="0" smtClean="0">
              <a:solidFill>
                <a:schemeClr val="bg1"/>
              </a:solidFill>
              <a:latin typeface="+mj-lt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it-IT" altLang="it-IT" sz="1400" kern="0" dirty="0" smtClean="0">
              <a:solidFill>
                <a:schemeClr val="bg1"/>
              </a:solidFill>
              <a:latin typeface="+mj-lt"/>
            </a:endParaRPr>
          </a:p>
          <a:p>
            <a:pPr marL="0" indent="0" algn="just" eaLnBrk="1" hangingPunct="1">
              <a:defRPr/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</a:t>
            </a:r>
            <a:r>
              <a:rPr lang="it-IT" altLang="it-IT" sz="1400" kern="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it-IT" altLang="it-IT" sz="1400" b="1" kern="0" dirty="0" smtClean="0">
                <a:solidFill>
                  <a:srgbClr val="ABD050"/>
                </a:solidFill>
                <a:latin typeface="+mj-lt"/>
              </a:rPr>
              <a:t>90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it-IT" altLang="it-IT" sz="600" b="1" kern="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defRPr/>
            </a:pPr>
            <a:r>
              <a:rPr lang="it-IT" sz="1400" kern="0" dirty="0" smtClean="0">
                <a:solidFill>
                  <a:schemeClr val="bg1"/>
                </a:solidFill>
                <a:latin typeface="+mj-lt"/>
              </a:rPr>
              <a:t>			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sz="1400" kern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767616" y="136167"/>
            <a:ext cx="1169938" cy="888441"/>
            <a:chOff x="7299399" y="239991"/>
            <a:chExt cx="1169938" cy="888441"/>
          </a:xfrm>
        </p:grpSpPr>
        <p:sp>
          <p:nvSpPr>
            <p:cNvPr id="4" name="Rettangolo 3"/>
            <p:cNvSpPr/>
            <p:nvPr/>
          </p:nvSpPr>
          <p:spPr>
            <a:xfrm>
              <a:off x="7299399" y="239991"/>
              <a:ext cx="1169938" cy="88844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407" y="308566"/>
              <a:ext cx="1025922" cy="75863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6461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259632" y="1368425"/>
            <a:ext cx="7416800" cy="45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Contratto di sviluppo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finanziato:  45°PARALLELO </a:t>
            </a:r>
            <a:endParaRPr lang="it-IT" sz="14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sz="1400" b="1" i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</a:pPr>
            <a:r>
              <a:rPr lang="it-IT" sz="1400" i="1" dirty="0" smtClean="0">
                <a:solidFill>
                  <a:schemeClr val="bg1"/>
                </a:solidFill>
              </a:rPr>
              <a:t>Il contratto di sviluppo è presentato da: </a:t>
            </a:r>
            <a:br>
              <a:rPr lang="it-IT" sz="1400" i="1" dirty="0" smtClean="0">
                <a:solidFill>
                  <a:schemeClr val="bg1"/>
                </a:solidFill>
              </a:rPr>
            </a:br>
            <a:r>
              <a:rPr lang="it-IT" sz="1400" i="1" dirty="0" smtClean="0">
                <a:solidFill>
                  <a:schemeClr val="bg1"/>
                </a:solidFill>
              </a:rPr>
              <a:t>Terre </a:t>
            </a:r>
            <a:r>
              <a:rPr lang="it-IT" sz="1400" i="1" dirty="0">
                <a:solidFill>
                  <a:schemeClr val="bg1"/>
                </a:solidFill>
              </a:rPr>
              <a:t>D’Oltrepò </a:t>
            </a:r>
            <a:r>
              <a:rPr lang="it-IT" sz="1400" i="1" dirty="0" err="1">
                <a:solidFill>
                  <a:schemeClr val="bg1"/>
                </a:solidFill>
              </a:rPr>
              <a:t>s.c.a.p.a</a:t>
            </a:r>
            <a:r>
              <a:rPr lang="it-IT" sz="1400" i="1" dirty="0">
                <a:solidFill>
                  <a:schemeClr val="bg1"/>
                </a:solidFill>
              </a:rPr>
              <a:t>.</a:t>
            </a:r>
            <a:r>
              <a:rPr lang="it-IT" altLang="it-IT" sz="1400" i="1" dirty="0">
                <a:solidFill>
                  <a:schemeClr val="bg1"/>
                </a:solidFill>
              </a:rPr>
              <a:t> 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- </a:t>
            </a:r>
            <a:r>
              <a:rPr lang="it-IT" sz="1400" i="1" dirty="0" smtClean="0">
                <a:solidFill>
                  <a:schemeClr val="bg1"/>
                </a:solidFill>
              </a:rPr>
              <a:t>Casa </a:t>
            </a:r>
            <a:r>
              <a:rPr lang="it-IT" sz="1400" i="1" dirty="0">
                <a:solidFill>
                  <a:schemeClr val="bg1"/>
                </a:solidFill>
              </a:rPr>
              <a:t>Vinicola </a:t>
            </a:r>
            <a:r>
              <a:rPr lang="it-IT" sz="1400" i="1" dirty="0" smtClean="0">
                <a:solidFill>
                  <a:schemeClr val="bg1"/>
                </a:solidFill>
              </a:rPr>
              <a:t>Caldirola S.p.A. - Losito </a:t>
            </a:r>
            <a:r>
              <a:rPr lang="it-IT" sz="1400" i="1" dirty="0">
                <a:solidFill>
                  <a:schemeClr val="bg1"/>
                </a:solidFill>
              </a:rPr>
              <a:t>&amp; Guarini S.r.l. </a:t>
            </a:r>
            <a:endParaRPr lang="it-IT" sz="1400" i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</a:pP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Società attive nella produzione e confezionamento di </a:t>
            </a:r>
            <a:r>
              <a:rPr lang="it-IT" sz="1400" i="1" dirty="0">
                <a:solidFill>
                  <a:schemeClr val="bg1">
                    <a:lumMod val="95000"/>
                  </a:schemeClr>
                </a:solidFill>
              </a:rPr>
              <a:t>vini 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,con un fatturato complessivo superiore a 120 </a:t>
            </a:r>
            <a:r>
              <a:rPr lang="it-IT" sz="1400" i="1" dirty="0" err="1" smtClean="0">
                <a:solidFill>
                  <a:schemeClr val="bg1">
                    <a:lumMod val="95000"/>
                  </a:schemeClr>
                </a:solidFill>
              </a:rPr>
              <a:t>mil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 €, operanti </a:t>
            </a:r>
            <a:r>
              <a:rPr lang="it-IT" sz="1400" i="1" dirty="0">
                <a:solidFill>
                  <a:schemeClr val="bg1">
                    <a:lumMod val="95000"/>
                  </a:schemeClr>
                </a:solidFill>
              </a:rPr>
              <a:t>nell’Oltrepò 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Pavese</a:t>
            </a:r>
            <a:endParaRPr lang="it-IT" altLang="it-IT" sz="14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 eaLnBrk="1" hangingPunct="1">
              <a:lnSpc>
                <a:spcPts val="22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Localizzazione</a:t>
            </a:r>
            <a:r>
              <a:rPr lang="it-IT" altLang="it-IT" sz="1400" b="1" dirty="0">
                <a:solidFill>
                  <a:schemeClr val="bg1"/>
                </a:solidFill>
              </a:rPr>
              <a:t>: </a:t>
            </a:r>
            <a:r>
              <a:rPr lang="it-IT" altLang="it-IT" sz="1400" dirty="0">
                <a:solidFill>
                  <a:schemeClr val="bg1"/>
                </a:solidFill>
              </a:rPr>
              <a:t>Broni (</a:t>
            </a:r>
            <a:r>
              <a:rPr lang="it-IT" altLang="it-IT" sz="1400" dirty="0" smtClean="0">
                <a:solidFill>
                  <a:schemeClr val="bg1"/>
                </a:solidFill>
              </a:rPr>
              <a:t>PV), </a:t>
            </a:r>
            <a:r>
              <a:rPr lang="it-IT" altLang="it-IT" sz="1400" dirty="0">
                <a:solidFill>
                  <a:schemeClr val="bg1"/>
                </a:solidFill>
              </a:rPr>
              <a:t>Missaglia (LC</a:t>
            </a:r>
            <a:r>
              <a:rPr lang="it-IT" altLang="it-IT" sz="1400" dirty="0" smtClean="0">
                <a:solidFill>
                  <a:schemeClr val="bg1"/>
                </a:solidFill>
              </a:rPr>
              <a:t>), </a:t>
            </a:r>
            <a:r>
              <a:rPr lang="it-IT" altLang="it-IT" sz="1400" dirty="0">
                <a:solidFill>
                  <a:schemeClr val="bg1"/>
                </a:solidFill>
              </a:rPr>
              <a:t>Redavalle (PV) </a:t>
            </a:r>
            <a:r>
              <a:rPr lang="it-IT" altLang="it-IT" sz="1400" dirty="0" smtClean="0">
                <a:solidFill>
                  <a:schemeClr val="bg1"/>
                </a:solidFill>
              </a:rPr>
              <a:t>- Lombardia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Descrizione:</a:t>
            </a:r>
            <a:r>
              <a:rPr lang="it-IT" altLang="it-IT" sz="1400" dirty="0">
                <a:solidFill>
                  <a:srgbClr val="DDDDDD"/>
                </a:solidFill>
              </a:rPr>
              <a:t> </a:t>
            </a:r>
            <a:r>
              <a:rPr lang="it-IT" altLang="it-IT" sz="1400" dirty="0">
                <a:solidFill>
                  <a:schemeClr val="bg1"/>
                </a:solidFill>
              </a:rPr>
              <a:t>i 3 </a:t>
            </a:r>
            <a:r>
              <a:rPr lang="it-IT" sz="1400" dirty="0">
                <a:solidFill>
                  <a:schemeClr val="bg1"/>
                </a:solidFill>
              </a:rPr>
              <a:t>progetti industriali sono </a:t>
            </a:r>
            <a:r>
              <a:rPr lang="it-IT" sz="1400" dirty="0" smtClean="0">
                <a:solidFill>
                  <a:schemeClr val="bg1"/>
                </a:solidFill>
              </a:rPr>
              <a:t>volti </a:t>
            </a:r>
            <a:r>
              <a:rPr lang="it-IT" sz="1400" dirty="0">
                <a:solidFill>
                  <a:schemeClr val="bg1"/>
                </a:solidFill>
              </a:rPr>
              <a:t>all’aumento delle </a:t>
            </a:r>
            <a:r>
              <a:rPr lang="it-IT" altLang="it-IT" sz="1400" dirty="0">
                <a:solidFill>
                  <a:schemeClr val="bg1"/>
                </a:solidFill>
              </a:rPr>
              <a:t>capacità di vinificazione, al miglioramento qualitativo dei vini trasformati, all’avvio della produzione di vini frizzanti ed all’incremento delle marginalità operative</a:t>
            </a:r>
          </a:p>
          <a:p>
            <a:pPr algn="just" eaLnBrk="1" hangingPunct="1">
              <a:lnSpc>
                <a:spcPts val="2200"/>
              </a:lnSpc>
            </a:pPr>
            <a:endParaRPr lang="it-IT" sz="1400" spc="-5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Investimento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15,4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 </a:t>
            </a:r>
            <a:r>
              <a:rPr lang="it-IT" altLang="it-IT" sz="1400" dirty="0" smtClean="0">
                <a:solidFill>
                  <a:schemeClr val="bg1"/>
                </a:solidFill>
              </a:rPr>
              <a:t>per impianti, macchinari ed attrezzature e sistemi di tracciabilità </a:t>
            </a:r>
            <a:endParaRPr lang="it-IT" altLang="it-IT" sz="1400" dirty="0">
              <a:solidFill>
                <a:schemeClr val="bg1"/>
              </a:solidFill>
            </a:endParaRPr>
          </a:p>
          <a:p>
            <a:endParaRPr lang="it-IT" sz="1400" b="1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Agevolazioni</a:t>
            </a:r>
            <a:r>
              <a:rPr lang="it-IT" sz="1400" dirty="0">
                <a:solidFill>
                  <a:schemeClr val="bg1"/>
                </a:solidFill>
              </a:rPr>
              <a:t>: </a:t>
            </a:r>
            <a:r>
              <a:rPr lang="it-IT" altLang="it-IT" sz="1400" dirty="0" smtClean="0">
                <a:solidFill>
                  <a:schemeClr val="bg1"/>
                </a:solidFill>
              </a:rPr>
              <a:t>finanziamento agevolato </a:t>
            </a:r>
            <a:r>
              <a:rPr lang="it-IT" altLang="it-IT" sz="1400" b="1" dirty="0">
                <a:solidFill>
                  <a:srgbClr val="ABD050"/>
                </a:solidFill>
              </a:rPr>
              <a:t>6,5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€ </a:t>
            </a:r>
          </a:p>
          <a:p>
            <a:pPr algn="just">
              <a:lnSpc>
                <a:spcPts val="1600"/>
              </a:lnSpc>
              <a:spcBef>
                <a:spcPts val="0"/>
              </a:spcBef>
            </a:pPr>
            <a:endParaRPr lang="it-IT" altLang="it-IT" sz="1400" b="1" dirty="0">
              <a:solidFill>
                <a:srgbClr val="ABD050"/>
              </a:solidFill>
            </a:endParaRPr>
          </a:p>
          <a:p>
            <a:pPr algn="just">
              <a:lnSpc>
                <a:spcPts val="1600"/>
              </a:lnSpc>
              <a:spcBef>
                <a:spcPts val="0"/>
              </a:spcBef>
            </a:pPr>
            <a:endParaRPr lang="it-IT" altLang="it-IT" sz="1400" b="1" dirty="0">
              <a:solidFill>
                <a:srgbClr val="ABD05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162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en-GB" altLang="it-IT" sz="14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7785783" y="248027"/>
            <a:ext cx="1152128" cy="766108"/>
            <a:chOff x="7092280" y="188640"/>
            <a:chExt cx="1152128" cy="766108"/>
          </a:xfrm>
        </p:grpSpPr>
        <p:sp>
          <p:nvSpPr>
            <p:cNvPr id="3" name="Rettangolo 2"/>
            <p:cNvSpPr/>
            <p:nvPr/>
          </p:nvSpPr>
          <p:spPr>
            <a:xfrm>
              <a:off x="7092280" y="188640"/>
              <a:ext cx="1152128" cy="7661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b="6353"/>
            <a:stretch/>
          </p:blipFill>
          <p:spPr>
            <a:xfrm>
              <a:off x="7236296" y="188640"/>
              <a:ext cx="864096" cy="766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4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115616" y="1124744"/>
            <a:ext cx="7848872" cy="54006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331912" y="1484784"/>
            <a:ext cx="74885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Contratto di sviluppo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finanziato: </a:t>
            </a:r>
            <a:r>
              <a:rPr lang="it-IT" altLang="it-IT" sz="1400" b="1" dirty="0">
                <a:solidFill>
                  <a:schemeClr val="bg1"/>
                </a:solidFill>
              </a:rPr>
              <a:t>V.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BESANA </a:t>
            </a:r>
            <a:r>
              <a:rPr lang="it-IT" altLang="it-IT" sz="1400" b="1" dirty="0">
                <a:solidFill>
                  <a:schemeClr val="bg1"/>
                </a:solidFill>
              </a:rPr>
              <a:t>S.p.A. </a:t>
            </a:r>
            <a:endParaRPr lang="it-IT" altLang="it-IT" sz="14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</a:pPr>
            <a:endParaRPr lang="it-IT" altLang="it-IT" sz="1400" i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</a:pPr>
            <a:r>
              <a:rPr lang="it-IT" altLang="it-IT" sz="1400" i="1" dirty="0" smtClean="0">
                <a:solidFill>
                  <a:schemeClr val="bg1"/>
                </a:solidFill>
              </a:rPr>
              <a:t>V</a:t>
            </a:r>
            <a:r>
              <a:rPr lang="it-IT" altLang="it-IT" sz="1400" i="1" dirty="0">
                <a:solidFill>
                  <a:schemeClr val="bg1"/>
                </a:solidFill>
              </a:rPr>
              <a:t>. Besana S.p.A. è leader nel comparto 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della </a:t>
            </a:r>
            <a:r>
              <a:rPr lang="it-IT" altLang="it-IT" sz="1400" i="1" dirty="0">
                <a:solidFill>
                  <a:schemeClr val="bg1"/>
                </a:solidFill>
              </a:rPr>
              <a:t>produzione, lavorazione e commercializzazione di frutta secca, frutta essiccata e semi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.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Localizzazione: </a:t>
            </a:r>
            <a:r>
              <a:rPr lang="it-IT" altLang="it-IT" sz="1400" dirty="0">
                <a:solidFill>
                  <a:schemeClr val="bg1"/>
                </a:solidFill>
              </a:rPr>
              <a:t>San Gennaro Vesuviano - Napoli - Campania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>
              <a:buClr>
                <a:srgbClr val="ABD050"/>
              </a:buClr>
            </a:pPr>
            <a:endParaRPr lang="it-IT" altLang="it-IT" sz="1400" dirty="0">
              <a:solidFill>
                <a:schemeClr val="bg1"/>
              </a:solidFill>
            </a:endParaRPr>
          </a:p>
          <a:p>
            <a:pPr>
              <a:buClr>
                <a:srgbClr val="ABD050"/>
              </a:buClr>
            </a:pPr>
            <a:r>
              <a:rPr lang="it-IT" altLang="it-IT" sz="1400" b="1" dirty="0" smtClean="0">
                <a:solidFill>
                  <a:schemeClr val="bg1"/>
                </a:solidFill>
              </a:rPr>
              <a:t>Descrizione: </a:t>
            </a:r>
            <a:r>
              <a:rPr lang="it-IT" altLang="it-IT" sz="1400" dirty="0">
                <a:solidFill>
                  <a:schemeClr val="bg1"/>
                </a:solidFill>
              </a:rPr>
              <a:t>L’azienda, mediante l’investimento in oggetto, intende incrementare il proprio livello di competitività, innalzando il livello qualitativo del prodotto, migliorando la struttura dei costi di produzione, mirando, complessivamente, al consolidamento della leadership </a:t>
            </a:r>
            <a:r>
              <a:rPr lang="it-IT" altLang="it-IT" sz="1400" dirty="0" smtClean="0">
                <a:solidFill>
                  <a:schemeClr val="bg1"/>
                </a:solidFill>
              </a:rPr>
              <a:t>settoriale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Investimento industriale</a:t>
            </a:r>
            <a:r>
              <a:rPr lang="it-IT" altLang="it-IT" sz="1400" dirty="0">
                <a:solidFill>
                  <a:schemeClr val="bg1"/>
                </a:solidFill>
              </a:rPr>
              <a:t>: </a:t>
            </a:r>
            <a:r>
              <a:rPr lang="it-IT" altLang="it-IT" sz="1400" b="1" dirty="0">
                <a:solidFill>
                  <a:srgbClr val="ABD050"/>
                </a:solidFill>
              </a:rPr>
              <a:t>12,8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 </a:t>
            </a:r>
            <a:r>
              <a:rPr lang="it-IT" altLang="it-IT" sz="1400" dirty="0">
                <a:solidFill>
                  <a:schemeClr val="bg1"/>
                </a:solidFill>
              </a:rPr>
              <a:t>per l’incremento della capacità produttiva (potenziamento delle linee di produzione e confezionamento)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Investimento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R&amp;S: </a:t>
            </a:r>
            <a:r>
              <a:rPr lang="it-IT" altLang="it-IT" sz="1400" b="1" dirty="0">
                <a:solidFill>
                  <a:srgbClr val="ABD050"/>
                </a:solidFill>
              </a:rPr>
              <a:t>1,8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 </a:t>
            </a:r>
            <a:r>
              <a:rPr lang="it-IT" altLang="it-IT" sz="1400" dirty="0">
                <a:solidFill>
                  <a:schemeClr val="bg1"/>
                </a:solidFill>
              </a:rPr>
              <a:t>per l’ottimizzazione delle fasi principali del processo produttivo (Fumigazione, Tostatura, Pastorizzazione e Confezionamento), volta al risparmio </a:t>
            </a:r>
            <a:r>
              <a:rPr lang="it-IT" altLang="it-IT" sz="1400" dirty="0" smtClean="0">
                <a:solidFill>
                  <a:schemeClr val="bg1"/>
                </a:solidFill>
              </a:rPr>
              <a:t>energetico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Agevolazioni: </a:t>
            </a:r>
            <a:r>
              <a:rPr lang="it-IT" altLang="it-IT" sz="1400" dirty="0" smtClean="0">
                <a:solidFill>
                  <a:schemeClr val="bg1"/>
                </a:solidFill>
              </a:rPr>
              <a:t>Contributo </a:t>
            </a:r>
            <a:r>
              <a:rPr lang="it-IT" altLang="it-IT" sz="1400" dirty="0">
                <a:solidFill>
                  <a:schemeClr val="bg1"/>
                </a:solidFill>
              </a:rPr>
              <a:t>a fondo perduto </a:t>
            </a:r>
            <a:r>
              <a:rPr lang="it-IT" altLang="it-IT" sz="1400" b="1" dirty="0">
                <a:solidFill>
                  <a:srgbClr val="ABD050"/>
                </a:solidFill>
              </a:rPr>
              <a:t>6,3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</a:t>
            </a:r>
            <a:r>
              <a:rPr lang="it-IT" altLang="it-IT" sz="1400" dirty="0">
                <a:solidFill>
                  <a:schemeClr val="bg1"/>
                </a:solidFill>
              </a:rPr>
              <a:t>, Finanziamento agevolato </a:t>
            </a:r>
            <a:r>
              <a:rPr lang="it-IT" altLang="it-IT" sz="1400" b="1" dirty="0">
                <a:solidFill>
                  <a:srgbClr val="ABD050"/>
                </a:solidFill>
              </a:rPr>
              <a:t>3,2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€</a:t>
            </a:r>
            <a:endParaRPr lang="it-IT" altLang="it-IT" sz="1400" b="1" dirty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</a:t>
            </a:r>
            <a:r>
              <a:rPr lang="it-IT" altLang="it-IT" sz="1400" b="1" dirty="0" err="1" smtClean="0">
                <a:solidFill>
                  <a:schemeClr val="bg1"/>
                </a:solidFill>
              </a:rPr>
              <a:t>aggiuntiv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441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en-GB" altLang="it-IT" sz="14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14" y="492389"/>
            <a:ext cx="2561074" cy="51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331912" y="1484784"/>
            <a:ext cx="74885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Contratto di sviluppo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finanziato: </a:t>
            </a:r>
            <a:r>
              <a:rPr lang="it-IT" altLang="it-IT" sz="1400" b="1" dirty="0">
                <a:solidFill>
                  <a:schemeClr val="bg1"/>
                </a:solidFill>
              </a:rPr>
              <a:t>PASTIFICIO LUCIO GAROFALO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S.p.A.</a:t>
            </a:r>
          </a:p>
          <a:p>
            <a:pPr algn="ctr" eaLnBrk="1" hangingPunct="1">
              <a:lnSpc>
                <a:spcPts val="1600"/>
              </a:lnSpc>
            </a:pPr>
            <a:endParaRPr lang="it-IT" altLang="it-IT" sz="1400" i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</a:pPr>
            <a:r>
              <a:rPr lang="it-IT" altLang="it-IT" sz="1400" i="1" dirty="0" smtClean="0">
                <a:solidFill>
                  <a:schemeClr val="bg1"/>
                </a:solidFill>
              </a:rPr>
              <a:t>L’azienda </a:t>
            </a:r>
            <a:r>
              <a:rPr lang="it-IT" altLang="it-IT" sz="1400" i="1" dirty="0">
                <a:solidFill>
                  <a:schemeClr val="bg1"/>
                </a:solidFill>
              </a:rPr>
              <a:t>è 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leader nel settore della produzione di pasta </a:t>
            </a:r>
            <a:r>
              <a:rPr lang="it-IT" altLang="it-IT" sz="1400" i="1" dirty="0">
                <a:solidFill>
                  <a:schemeClr val="bg1"/>
                </a:solidFill>
              </a:rPr>
              <a:t>non solo per la sua tecnologia all'avanguardia, ma anche per il suo uso del know-how di generazioni di pastai artigiani nel suo portafoglio prodotti. 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Localizzazione</a:t>
            </a:r>
            <a:r>
              <a:rPr lang="it-IT" altLang="it-IT" sz="1400" b="1" dirty="0">
                <a:solidFill>
                  <a:schemeClr val="bg1"/>
                </a:solidFill>
              </a:rPr>
              <a:t>: </a:t>
            </a:r>
            <a:r>
              <a:rPr lang="it-IT" altLang="it-IT" sz="1400" dirty="0" smtClean="0">
                <a:solidFill>
                  <a:schemeClr val="bg1"/>
                </a:solidFill>
              </a:rPr>
              <a:t>Gragnano - Napoli - Campania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>
              <a:buClr>
                <a:srgbClr val="ABD050"/>
              </a:buClr>
            </a:pPr>
            <a:r>
              <a:rPr lang="it-IT" altLang="it-IT" sz="1400" b="1" dirty="0" smtClean="0">
                <a:solidFill>
                  <a:schemeClr val="bg1"/>
                </a:solidFill>
              </a:rPr>
              <a:t>Descrizione: </a:t>
            </a:r>
            <a:r>
              <a:rPr lang="it-IT" altLang="it-IT" sz="1400" dirty="0" smtClean="0">
                <a:solidFill>
                  <a:schemeClr val="bg1"/>
                </a:solidFill>
              </a:rPr>
              <a:t>Il programma di sviluppo è rivolto all’aumento della capacità di stivaggio del magazzino e l’acquisto di 3 nuove linee produttive.</a:t>
            </a:r>
          </a:p>
          <a:p>
            <a:pPr>
              <a:buClr>
                <a:srgbClr val="ABD050"/>
              </a:buClr>
              <a:buFont typeface="Wingdings" charset="2"/>
              <a:buChar char="§"/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>
              <a:buClr>
                <a:srgbClr val="ABD050"/>
              </a:buClr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Investimento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49,5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 </a:t>
            </a:r>
            <a:r>
              <a:rPr lang="it-IT" altLang="it-IT" sz="1400" dirty="0">
                <a:solidFill>
                  <a:schemeClr val="bg1"/>
                </a:solidFill>
              </a:rPr>
              <a:t>per l’incremento della capacità produttiva (potenziamento delle linee di </a:t>
            </a:r>
            <a:r>
              <a:rPr lang="it-IT" altLang="it-IT" sz="1400" dirty="0" smtClean="0">
                <a:solidFill>
                  <a:schemeClr val="bg1"/>
                </a:solidFill>
              </a:rPr>
              <a:t>produzione)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Agevolazioni: </a:t>
            </a:r>
            <a:r>
              <a:rPr lang="it-IT" altLang="it-IT" sz="1400" dirty="0" smtClean="0">
                <a:solidFill>
                  <a:schemeClr val="bg1"/>
                </a:solidFill>
              </a:rPr>
              <a:t>contributo </a:t>
            </a:r>
            <a:r>
              <a:rPr lang="it-IT" altLang="it-IT" sz="1400" dirty="0">
                <a:solidFill>
                  <a:schemeClr val="bg1"/>
                </a:solidFill>
              </a:rPr>
              <a:t>a fondo perduto </a:t>
            </a:r>
            <a:r>
              <a:rPr lang="it-IT" altLang="it-IT" sz="1400" b="1" dirty="0">
                <a:solidFill>
                  <a:srgbClr val="ABD050"/>
                </a:solidFill>
              </a:rPr>
              <a:t>10,5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</a:t>
            </a:r>
            <a:r>
              <a:rPr lang="it-IT" altLang="it-IT" sz="1400" dirty="0">
                <a:solidFill>
                  <a:schemeClr val="bg1"/>
                </a:solidFill>
              </a:rPr>
              <a:t>, Finanziamento agevolato </a:t>
            </a:r>
            <a:r>
              <a:rPr lang="it-IT" altLang="it-IT" sz="1400" b="1" dirty="0">
                <a:solidFill>
                  <a:srgbClr val="ABD050"/>
                </a:solidFill>
              </a:rPr>
              <a:t>22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195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en-GB" altLang="it-IT" sz="14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78" y="148558"/>
            <a:ext cx="1617810" cy="8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358875" y="1450863"/>
            <a:ext cx="7273056" cy="46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Contratto di sviluppo finanziato :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AEROVIAGGI S.p.A</a:t>
            </a:r>
            <a:r>
              <a:rPr lang="it-IT" altLang="it-IT" sz="14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ts val="16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</a:pPr>
            <a:r>
              <a:rPr lang="it-IT" sz="1400" i="1" dirty="0">
                <a:solidFill>
                  <a:schemeClr val="bg1">
                    <a:lumMod val="95000"/>
                  </a:schemeClr>
                </a:solidFill>
              </a:rPr>
              <a:t>A capo di un gruppo di società operanti nel settore turistico, </a:t>
            </a:r>
            <a:r>
              <a:rPr lang="it-IT" sz="1400" i="1" dirty="0" err="1">
                <a:solidFill>
                  <a:schemeClr val="bg1">
                    <a:lumMod val="95000"/>
                  </a:schemeClr>
                </a:solidFill>
              </a:rPr>
              <a:t>Aeroviaggi</a:t>
            </a:r>
            <a:r>
              <a:rPr lang="it-IT" sz="1400" i="1" dirty="0">
                <a:solidFill>
                  <a:schemeClr val="bg1">
                    <a:lumMod val="95000"/>
                  </a:schemeClr>
                </a:solidFill>
              </a:rPr>
              <a:t> è l’operatore di riferimento per quanto riguarda le vacanze organizzate 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in Sicilia e Sardegna.</a:t>
            </a:r>
            <a:endParaRPr lang="it-IT" altLang="it-IT" sz="1400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Localizzazione: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Pollina</a:t>
            </a:r>
            <a:r>
              <a:rPr lang="it-IT" altLang="it-IT" sz="1400" dirty="0" smtClean="0">
                <a:solidFill>
                  <a:schemeClr val="bg1"/>
                </a:solidFill>
              </a:rPr>
              <a:t> (Palermo) </a:t>
            </a:r>
            <a:r>
              <a:rPr lang="it-IT" altLang="it-IT" sz="1400" dirty="0">
                <a:solidFill>
                  <a:schemeClr val="bg1"/>
                </a:solidFill>
              </a:rPr>
              <a:t>- </a:t>
            </a:r>
            <a:r>
              <a:rPr lang="it-IT" altLang="it-IT" sz="1400" dirty="0" smtClean="0">
                <a:solidFill>
                  <a:schemeClr val="bg1"/>
                </a:solidFill>
              </a:rPr>
              <a:t>Sicilia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Settore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turistico</a:t>
            </a:r>
            <a:r>
              <a:rPr lang="it-IT" altLang="it-IT" sz="1400" dirty="0" smtClean="0">
                <a:solidFill>
                  <a:schemeClr val="bg1"/>
                </a:solidFill>
              </a:rPr>
              <a:t>: Alberghiero</a:t>
            </a:r>
          </a:p>
          <a:p>
            <a:pPr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Descrizione</a:t>
            </a:r>
            <a:r>
              <a:rPr lang="it-IT" altLang="it-IT" sz="1400" dirty="0">
                <a:solidFill>
                  <a:schemeClr val="bg1"/>
                </a:solidFill>
              </a:rPr>
              <a:t>: Investimento volto a rendere fruibile a fini turistici un </a:t>
            </a:r>
            <a:r>
              <a:rPr lang="it-IT" altLang="it-IT" sz="1400" dirty="0" smtClean="0">
                <a:solidFill>
                  <a:schemeClr val="bg1"/>
                </a:solidFill>
              </a:rPr>
              <a:t>villaggio  </a:t>
            </a:r>
            <a:r>
              <a:rPr lang="it-IT" altLang="it-IT" sz="1400" dirty="0">
                <a:solidFill>
                  <a:schemeClr val="bg1"/>
                </a:solidFill>
              </a:rPr>
              <a:t>abbandonato da circa 3 anni e a riqualificare una parte del territorio del Comune di Pollina con rilevante impatto sociale</a:t>
            </a:r>
          </a:p>
          <a:p>
            <a:pPr eaLnBrk="1" hangingPunct="1">
              <a:lnSpc>
                <a:spcPts val="16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endParaRPr lang="it-IT" altLang="it-IT" sz="1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Investimento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25,6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b="1" dirty="0">
                <a:solidFill>
                  <a:srgbClr val="ABD050"/>
                </a:solidFill>
              </a:rPr>
              <a:t>€ </a:t>
            </a:r>
            <a:r>
              <a:rPr lang="it-IT" altLang="it-IT" sz="1400" dirty="0">
                <a:solidFill>
                  <a:schemeClr val="bg1"/>
                </a:solidFill>
              </a:rPr>
              <a:t>per </a:t>
            </a:r>
            <a:r>
              <a:rPr lang="it-IT" altLang="it-IT" sz="1400" dirty="0" smtClean="0">
                <a:solidFill>
                  <a:schemeClr val="bg1"/>
                </a:solidFill>
              </a:rPr>
              <a:t>l’acquisto, la </a:t>
            </a:r>
            <a:r>
              <a:rPr lang="it-IT" altLang="it-IT" sz="1400" dirty="0">
                <a:solidFill>
                  <a:schemeClr val="bg1"/>
                </a:solidFill>
              </a:rPr>
              <a:t>ristrutturazione e </a:t>
            </a:r>
            <a:r>
              <a:rPr lang="it-IT" altLang="it-IT" sz="1400" dirty="0" smtClean="0">
                <a:solidFill>
                  <a:schemeClr val="bg1"/>
                </a:solidFill>
              </a:rPr>
              <a:t>l’adeguamento di una </a:t>
            </a:r>
            <a:r>
              <a:rPr lang="it-IT" altLang="it-IT" sz="1400" dirty="0">
                <a:solidFill>
                  <a:schemeClr val="bg1"/>
                </a:solidFill>
              </a:rPr>
              <a:t>struttura </a:t>
            </a:r>
            <a:r>
              <a:rPr lang="it-IT" altLang="it-IT" sz="1400" dirty="0" smtClean="0">
                <a:solidFill>
                  <a:schemeClr val="bg1"/>
                </a:solidFill>
              </a:rPr>
              <a:t>a 4 stelle denominata Pollina </a:t>
            </a:r>
            <a:r>
              <a:rPr lang="it-IT" altLang="it-IT" sz="1400" dirty="0" err="1" smtClean="0">
                <a:solidFill>
                  <a:schemeClr val="bg1"/>
                </a:solidFill>
              </a:rPr>
              <a:t>Resort</a:t>
            </a:r>
            <a:r>
              <a:rPr lang="it-IT" altLang="it-IT" sz="1400" dirty="0" smtClean="0">
                <a:solidFill>
                  <a:schemeClr val="bg1"/>
                </a:solidFill>
              </a:rPr>
              <a:t> 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endParaRPr lang="it-IT" altLang="it-IT" sz="1400" b="1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Agevolazioni</a:t>
            </a:r>
            <a:r>
              <a:rPr lang="it-IT" altLang="it-IT" sz="1400" dirty="0" smtClean="0">
                <a:solidFill>
                  <a:schemeClr val="bg1"/>
                </a:solidFill>
              </a:rPr>
              <a:t>: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dirty="0" smtClean="0">
                <a:solidFill>
                  <a:schemeClr val="bg1"/>
                </a:solidFill>
              </a:rPr>
              <a:t>contributo </a:t>
            </a:r>
            <a:r>
              <a:rPr lang="it-IT" altLang="it-IT" sz="1400" dirty="0">
                <a:solidFill>
                  <a:schemeClr val="bg1"/>
                </a:solidFill>
              </a:rPr>
              <a:t>a fondo perduto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5,5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b="1" dirty="0">
                <a:solidFill>
                  <a:srgbClr val="ABD050"/>
                </a:solidFill>
              </a:rPr>
              <a:t>€</a:t>
            </a:r>
            <a:r>
              <a:rPr lang="it-IT" altLang="it-IT" sz="1400" dirty="0">
                <a:solidFill>
                  <a:schemeClr val="bg1"/>
                </a:solidFill>
              </a:rPr>
              <a:t>, Finanziamento agevolato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8,7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€</a:t>
            </a:r>
          </a:p>
          <a:p>
            <a:pPr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463</a:t>
            </a:r>
            <a:r>
              <a:rPr lang="it-IT" altLang="it-IT" sz="1400" dirty="0" smtClean="0">
                <a:solidFill>
                  <a:srgbClr val="ABD050"/>
                </a:solidFill>
              </a:rPr>
              <a:t>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en-GB" altLang="it-IT" sz="14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4176" r="1969" b="35584"/>
          <a:stretch/>
        </p:blipFill>
        <p:spPr>
          <a:xfrm>
            <a:off x="6903384" y="358774"/>
            <a:ext cx="2061104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349165" y="1453423"/>
            <a:ext cx="7632849" cy="45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 Contratto </a:t>
            </a:r>
            <a:r>
              <a:rPr lang="it-IT" altLang="it-IT" sz="1400" b="1" dirty="0">
                <a:solidFill>
                  <a:schemeClr val="bg1"/>
                </a:solidFill>
              </a:rPr>
              <a:t>di sviluppo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finanziato: MONTICCHIO GAUDIANELLO S.p.A.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</a:pPr>
            <a:r>
              <a:rPr lang="it-IT" altLang="it-IT" sz="1400" i="1" dirty="0" smtClean="0">
                <a:solidFill>
                  <a:schemeClr val="bg1"/>
                </a:solidFill>
              </a:rPr>
              <a:t>Appartenente al gruppo Norda, tra i leader </a:t>
            </a:r>
            <a:r>
              <a:rPr lang="it-IT" altLang="it-IT" sz="1400" i="1" dirty="0">
                <a:solidFill>
                  <a:schemeClr val="bg1"/>
                </a:solidFill>
              </a:rPr>
              <a:t>d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el settore, </a:t>
            </a:r>
            <a:r>
              <a:rPr lang="it-IT" altLang="it-IT" sz="1400" i="1" dirty="0">
                <a:solidFill>
                  <a:schemeClr val="bg1"/>
                </a:solidFill>
              </a:rPr>
              <a:t>l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a </a:t>
            </a:r>
            <a:r>
              <a:rPr lang="it-IT" altLang="it-IT" sz="1400" i="1" dirty="0">
                <a:solidFill>
                  <a:schemeClr val="bg1"/>
                </a:solidFill>
              </a:rPr>
              <a:t>Monticchio Gaudianello S.p.A. è un'azienda italiana produttrice e distributrice di acqua minerale, fondata 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nel </a:t>
            </a:r>
            <a:r>
              <a:rPr lang="it-IT" altLang="it-IT" sz="1400" i="1" dirty="0">
                <a:solidFill>
                  <a:schemeClr val="bg1"/>
                </a:solidFill>
              </a:rPr>
              <a:t>1890 a Rionero in Vulture (PZ). </a:t>
            </a:r>
            <a:endParaRPr lang="it-IT" altLang="it-IT" sz="1400" i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  <a:spcBef>
                <a:spcPts val="600"/>
              </a:spcBef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Localizzazione</a:t>
            </a:r>
            <a:r>
              <a:rPr lang="it-IT" altLang="it-IT" sz="1400" b="1" dirty="0">
                <a:solidFill>
                  <a:schemeClr val="bg1"/>
                </a:solidFill>
              </a:rPr>
              <a:t>: </a:t>
            </a:r>
            <a:r>
              <a:rPr lang="it-IT" altLang="it-IT" sz="1400" dirty="0" smtClean="0">
                <a:solidFill>
                  <a:schemeClr val="bg1"/>
                </a:solidFill>
              </a:rPr>
              <a:t>Rionero in Vulture e Melfi (PZ) </a:t>
            </a:r>
          </a:p>
          <a:p>
            <a:pPr algn="just" eaLnBrk="1" hangingPunct="1">
              <a:lnSpc>
                <a:spcPts val="1600"/>
              </a:lnSpc>
            </a:pPr>
            <a:endParaRPr lang="it-IT" sz="1400" dirty="0">
              <a:solidFill>
                <a:schemeClr val="bg1"/>
              </a:solidFill>
            </a:endParaRPr>
          </a:p>
          <a:p>
            <a:pPr lvl="0"/>
            <a:r>
              <a:rPr lang="it-IT" sz="1400" b="1" dirty="0" smtClean="0">
                <a:solidFill>
                  <a:schemeClr val="bg1"/>
                </a:solidFill>
              </a:rPr>
              <a:t>Descrizione</a:t>
            </a:r>
            <a:r>
              <a:rPr lang="it-IT" sz="1400" dirty="0" smtClean="0">
                <a:solidFill>
                  <a:schemeClr val="bg1"/>
                </a:solidFill>
              </a:rPr>
              <a:t>: investimento finalizzato all’avvio </a:t>
            </a:r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l’imbottigliamento, in contenitori in vetro e in PET, dell’acqua naturale effervescente denominata </a:t>
            </a:r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95000"/>
                  </a:schemeClr>
                </a:solidFill>
              </a:rPr>
              <a:t>Toka</a:t>
            </a:r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</a:rPr>
              <a:t> ed all’ampliamento </a:t>
            </a:r>
            <a:r>
              <a:rPr lang="it-IT" sz="1400" dirty="0">
                <a:solidFill>
                  <a:schemeClr val="bg1"/>
                </a:solidFill>
              </a:rPr>
              <a:t>della capacità produttiva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Investimento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32,9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,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per l’allestimento del nuovo stabilimento </a:t>
            </a:r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</a:rPr>
              <a:t>Toka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” di </a:t>
            </a:r>
            <a:r>
              <a:rPr lang="it-IT" sz="1400" dirty="0">
                <a:solidFill>
                  <a:schemeClr val="bg1"/>
                </a:solidFill>
              </a:rPr>
              <a:t>Rionero in Vulture (PZ), </a:t>
            </a:r>
            <a:r>
              <a:rPr lang="it-IT" sz="1400" dirty="0" smtClean="0">
                <a:solidFill>
                  <a:schemeClr val="bg1"/>
                </a:solidFill>
              </a:rPr>
              <a:t>l’implementazione </a:t>
            </a:r>
            <a:r>
              <a:rPr lang="it-IT" sz="1400" dirty="0">
                <a:solidFill>
                  <a:schemeClr val="bg1"/>
                </a:solidFill>
              </a:rPr>
              <a:t>dell’impianto produttivo dello stabilimento principale “Gaudianello” di Melfi (PZ) e </a:t>
            </a:r>
            <a:r>
              <a:rPr lang="it-IT" sz="1400" dirty="0" smtClean="0">
                <a:solidFill>
                  <a:schemeClr val="bg1"/>
                </a:solidFill>
              </a:rPr>
              <a:t>la </a:t>
            </a:r>
            <a:r>
              <a:rPr lang="it-IT" sz="1400" dirty="0">
                <a:solidFill>
                  <a:schemeClr val="bg1"/>
                </a:solidFill>
              </a:rPr>
              <a:t>realizzazione di un acquedotto di collegamento tra i due stabilimenti.</a:t>
            </a: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dirty="0" smtClean="0">
                <a:solidFill>
                  <a:srgbClr val="ABD050"/>
                </a:solidFill>
              </a:rPr>
              <a:t> 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Agevolazioni</a:t>
            </a:r>
            <a:r>
              <a:rPr lang="it-IT" altLang="it-IT" sz="1400" dirty="0" smtClean="0">
                <a:solidFill>
                  <a:schemeClr val="bg1"/>
                </a:solidFill>
              </a:rPr>
              <a:t>: contributo a fondo perduto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7,1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,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dirty="0">
                <a:solidFill>
                  <a:schemeClr val="bg1"/>
                </a:solidFill>
              </a:rPr>
              <a:t>Finanziamento agevolato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17,6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endParaRPr lang="it-IT" altLang="it-IT" sz="1400" b="1" dirty="0">
              <a:solidFill>
                <a:srgbClr val="ABD050"/>
              </a:solidFill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121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it-IT" altLang="it-IT" sz="1400" dirty="0">
              <a:solidFill>
                <a:schemeClr val="bg1"/>
              </a:solidFill>
            </a:endParaRPr>
          </a:p>
          <a:p>
            <a:endParaRPr lang="en-GB" altLang="it-IT" sz="14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6300193" y="363279"/>
            <a:ext cx="2664295" cy="650875"/>
            <a:chOff x="5571236" y="358774"/>
            <a:chExt cx="2664295" cy="650875"/>
          </a:xfrm>
        </p:grpSpPr>
        <p:sp>
          <p:nvSpPr>
            <p:cNvPr id="12" name="Rettangolo 11"/>
            <p:cNvSpPr/>
            <p:nvPr/>
          </p:nvSpPr>
          <p:spPr>
            <a:xfrm>
              <a:off x="5571236" y="358774"/>
              <a:ext cx="2664295" cy="650875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7" b="25815"/>
            <a:stretch/>
          </p:blipFill>
          <p:spPr>
            <a:xfrm>
              <a:off x="5715252" y="403536"/>
              <a:ext cx="2376264" cy="55479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727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386297" y="1434896"/>
            <a:ext cx="7667947" cy="48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Contratto di sviluppo finanziato: </a:t>
            </a:r>
            <a:r>
              <a:rPr lang="it-IT" sz="1400" b="1" dirty="0" smtClean="0">
                <a:solidFill>
                  <a:schemeClr val="bg1"/>
                </a:solidFill>
              </a:rPr>
              <a:t>RENOVO BIOEDIL</a:t>
            </a:r>
            <a:endParaRPr lang="it-IT" altLang="it-IT" sz="1400" b="1" i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2200"/>
              </a:lnSpc>
            </a:pPr>
            <a:endParaRPr lang="it-IT" altLang="it-IT" sz="1400" i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1400" i="1" dirty="0" smtClean="0">
                <a:solidFill>
                  <a:schemeClr val="bg1"/>
                </a:solidFill>
              </a:rPr>
              <a:t>Azienda in fase di startup</a:t>
            </a:r>
            <a:r>
              <a:rPr lang="it-IT" sz="1400" i="1" dirty="0" smtClean="0">
                <a:solidFill>
                  <a:schemeClr val="bg1"/>
                </a:solidFill>
              </a:rPr>
              <a:t> </a:t>
            </a:r>
            <a:r>
              <a:rPr lang="it-IT" altLang="it-IT" sz="1400" i="1" dirty="0">
                <a:solidFill>
                  <a:schemeClr val="bg1"/>
                </a:solidFill>
              </a:rPr>
              <a:t>operan</a:t>
            </a:r>
            <a:r>
              <a:rPr lang="it-IT" altLang="it-IT" sz="1400" i="1" dirty="0" smtClean="0">
                <a:solidFill>
                  <a:schemeClr val="bg1"/>
                </a:solidFill>
              </a:rPr>
              <a:t>te nel settore della produzione </a:t>
            </a:r>
            <a:r>
              <a:rPr lang="it-IT" sz="1400" i="1" spc="-50" dirty="0">
                <a:solidFill>
                  <a:schemeClr val="bg1"/>
                </a:solidFill>
              </a:rPr>
              <a:t>di materiali per bioedilizia e risparmio </a:t>
            </a:r>
            <a:r>
              <a:rPr lang="it-IT" sz="1400" i="1" spc="-50" dirty="0" smtClean="0">
                <a:solidFill>
                  <a:schemeClr val="bg1"/>
                </a:solidFill>
              </a:rPr>
              <a:t>energetico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smtClean="0">
                <a:solidFill>
                  <a:schemeClr val="bg1"/>
                </a:solidFill>
              </a:rPr>
              <a:t>rivolgendosi </a:t>
            </a:r>
            <a:r>
              <a:rPr lang="it-IT" sz="1400" i="1" dirty="0">
                <a:solidFill>
                  <a:schemeClr val="bg1"/>
                </a:solidFill>
              </a:rPr>
              <a:t>in particolare al mercato dei prodotti di isolamento termoacustico per la costruzione e ristrutturazione di edifici civili. </a:t>
            </a: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22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Localizzazione</a:t>
            </a:r>
            <a:r>
              <a:rPr lang="it-IT" altLang="it-IT" sz="1400" b="1" dirty="0">
                <a:solidFill>
                  <a:schemeClr val="bg1"/>
                </a:solidFill>
              </a:rPr>
              <a:t>: </a:t>
            </a:r>
            <a:r>
              <a:rPr lang="it-IT" altLang="it-IT" sz="1400" dirty="0" smtClean="0">
                <a:solidFill>
                  <a:schemeClr val="bg1"/>
                </a:solidFill>
              </a:rPr>
              <a:t>Iglesias (CI) - Sardegna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 smtClean="0">
              <a:solidFill>
                <a:schemeClr val="bg1"/>
              </a:solidFill>
            </a:endParaRPr>
          </a:p>
          <a:p>
            <a:r>
              <a:rPr lang="it-IT" altLang="it-IT" sz="1400" b="1" spc="-50" dirty="0">
                <a:solidFill>
                  <a:schemeClr val="bg1"/>
                </a:solidFill>
              </a:rPr>
              <a:t>Descrizione: </a:t>
            </a:r>
            <a:r>
              <a:rPr lang="it-IT" altLang="it-IT" sz="1400" dirty="0">
                <a:solidFill>
                  <a:schemeClr val="bg1"/>
                </a:solidFill>
              </a:rPr>
              <a:t>il progetto </a:t>
            </a:r>
            <a:r>
              <a:rPr lang="it-IT" altLang="it-IT" sz="1400" dirty="0" smtClean="0">
                <a:solidFill>
                  <a:schemeClr val="bg1"/>
                </a:solidFill>
              </a:rPr>
              <a:t> rientra nel Piano straordinario per il SULCIS; ha come obiettivo la </a:t>
            </a:r>
            <a:r>
              <a:rPr lang="it-IT" sz="1400" dirty="0" smtClean="0">
                <a:solidFill>
                  <a:schemeClr val="bg1"/>
                </a:solidFill>
              </a:rPr>
              <a:t>produzione di </a:t>
            </a:r>
            <a:r>
              <a:rPr lang="it-IT" sz="1400" dirty="0">
                <a:solidFill>
                  <a:schemeClr val="bg1"/>
                </a:solidFill>
              </a:rPr>
              <a:t>pannelli isolanti termoacustici in fibre di legno e granulato di sughero, utilizzando materie prime rinnovabili disponibili localmente.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Investimento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24,8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 </a:t>
            </a:r>
            <a:r>
              <a:rPr lang="it-IT" altLang="it-IT" sz="1400" dirty="0">
                <a:solidFill>
                  <a:schemeClr val="bg1"/>
                </a:solidFill>
              </a:rPr>
              <a:t>R</a:t>
            </a:r>
            <a:r>
              <a:rPr lang="it-IT" sz="1400" dirty="0" smtClean="0">
                <a:solidFill>
                  <a:schemeClr val="bg1"/>
                </a:solidFill>
              </a:rPr>
              <a:t>ealizzazione nuovo </a:t>
            </a:r>
            <a:r>
              <a:rPr lang="it-IT" sz="1400" dirty="0">
                <a:solidFill>
                  <a:schemeClr val="bg1"/>
                </a:solidFill>
              </a:rPr>
              <a:t>stabilimento </a:t>
            </a:r>
            <a:r>
              <a:rPr lang="it-IT" sz="1400" dirty="0" smtClean="0">
                <a:solidFill>
                  <a:schemeClr val="bg1"/>
                </a:solidFill>
              </a:rPr>
              <a:t>per produzione pannelli </a:t>
            </a:r>
            <a:r>
              <a:rPr lang="it-IT" sz="1400" dirty="0">
                <a:solidFill>
                  <a:schemeClr val="bg1"/>
                </a:solidFill>
              </a:rPr>
              <a:t>isolanti in fibre di legno e </a:t>
            </a:r>
            <a:r>
              <a:rPr lang="it-IT" sz="1400" dirty="0" smtClean="0">
                <a:solidFill>
                  <a:schemeClr val="bg1"/>
                </a:solidFill>
              </a:rPr>
              <a:t>granulato di sughero destinati alla bioedilizia</a:t>
            </a:r>
          </a:p>
          <a:p>
            <a:pPr algn="just" eaLnBrk="1" hangingPunct="1">
              <a:lnSpc>
                <a:spcPts val="22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ABD050"/>
              </a:buClr>
              <a:defRPr/>
            </a:pPr>
            <a:r>
              <a:rPr lang="it-IT" altLang="it-IT" sz="1400" b="1" dirty="0" smtClean="0">
                <a:solidFill>
                  <a:schemeClr val="bg1"/>
                </a:solidFill>
              </a:rPr>
              <a:t>Agevolazioni</a:t>
            </a:r>
            <a:r>
              <a:rPr lang="it-IT" altLang="it-IT" sz="1400" dirty="0">
                <a:solidFill>
                  <a:schemeClr val="bg1"/>
                </a:solidFill>
              </a:rPr>
              <a:t>: </a:t>
            </a:r>
            <a:r>
              <a:rPr lang="it-IT" sz="1400" dirty="0">
                <a:solidFill>
                  <a:schemeClr val="bg1"/>
                </a:solidFill>
              </a:rPr>
              <a:t>Contributo a fondo perduto: </a:t>
            </a:r>
            <a:r>
              <a:rPr lang="it-IT" sz="1400" b="1" dirty="0">
                <a:solidFill>
                  <a:srgbClr val="ABD050"/>
                </a:solidFill>
              </a:rPr>
              <a:t>8.8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€; </a:t>
            </a:r>
            <a:r>
              <a:rPr lang="it-IT" sz="1400" dirty="0">
                <a:solidFill>
                  <a:schemeClr val="bg1"/>
                </a:solidFill>
              </a:rPr>
              <a:t>Finanziamento agevolato: </a:t>
            </a:r>
            <a:r>
              <a:rPr lang="it-IT" sz="1400" b="1" dirty="0">
                <a:solidFill>
                  <a:srgbClr val="ABD050"/>
                </a:solidFill>
              </a:rPr>
              <a:t>8.8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€</a:t>
            </a:r>
          </a:p>
          <a:p>
            <a:pPr>
              <a:spcBef>
                <a:spcPts val="600"/>
              </a:spcBef>
              <a:buClr>
                <a:srgbClr val="ABD050"/>
              </a:buClr>
              <a:defRPr/>
            </a:pPr>
            <a:r>
              <a:rPr lang="it-IT" sz="1400" b="1" dirty="0" smtClean="0">
                <a:solidFill>
                  <a:schemeClr val="bg1"/>
                </a:solidFill>
              </a:rPr>
              <a:t>Cofinanziamento regionale </a:t>
            </a:r>
            <a:r>
              <a:rPr lang="it-IT" sz="1400" b="1" dirty="0" smtClean="0">
                <a:solidFill>
                  <a:srgbClr val="ABD050"/>
                </a:solidFill>
              </a:rPr>
              <a:t>8.8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 </a:t>
            </a:r>
            <a:r>
              <a:rPr lang="it-IT" altLang="it-IT" sz="1400" b="1" dirty="0">
                <a:solidFill>
                  <a:schemeClr val="bg1"/>
                </a:solidFill>
              </a:rPr>
              <a:t>- </a:t>
            </a:r>
            <a:r>
              <a:rPr lang="it-IT" sz="1400" dirty="0">
                <a:solidFill>
                  <a:schemeClr val="bg1"/>
                </a:solidFill>
              </a:rPr>
              <a:t> Regione autonoma della </a:t>
            </a:r>
            <a:r>
              <a:rPr lang="it-IT" sz="1400" dirty="0" smtClean="0">
                <a:solidFill>
                  <a:schemeClr val="bg1"/>
                </a:solidFill>
              </a:rPr>
              <a:t>Sardagna</a:t>
            </a:r>
          </a:p>
          <a:p>
            <a:pPr>
              <a:spcBef>
                <a:spcPts val="600"/>
              </a:spcBef>
              <a:buClr>
                <a:srgbClr val="ABD050"/>
              </a:buClr>
              <a:defRPr/>
            </a:pPr>
            <a:endParaRPr lang="it-IT" altLang="it-IT" sz="1400" b="1" dirty="0">
              <a:solidFill>
                <a:srgbClr val="ABD05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aggiuntiva: </a:t>
            </a:r>
            <a:r>
              <a:rPr lang="it-IT" altLang="it-IT" sz="1400" b="1" dirty="0">
                <a:solidFill>
                  <a:srgbClr val="ABD050"/>
                </a:solidFill>
              </a:rPr>
              <a:t>29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en-GB" altLang="it-IT" sz="16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164288" y="271319"/>
            <a:ext cx="1800200" cy="753506"/>
            <a:chOff x="7164288" y="271319"/>
            <a:chExt cx="1800200" cy="753506"/>
          </a:xfrm>
        </p:grpSpPr>
        <p:sp>
          <p:nvSpPr>
            <p:cNvPr id="10" name="Rettangolo 9"/>
            <p:cNvSpPr/>
            <p:nvPr/>
          </p:nvSpPr>
          <p:spPr>
            <a:xfrm>
              <a:off x="7164288" y="271319"/>
              <a:ext cx="1800200" cy="75350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908" y="323670"/>
              <a:ext cx="1544960" cy="607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2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331913" y="1368425"/>
            <a:ext cx="7416800" cy="522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Contratto di sviluppo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finanziato:  GE AVIO </a:t>
            </a:r>
            <a:r>
              <a:rPr lang="it-IT" sz="1400" b="1" dirty="0" smtClean="0">
                <a:solidFill>
                  <a:schemeClr val="bg1"/>
                </a:solidFill>
              </a:rPr>
              <a:t>S.r.l.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sz="1400" i="1" dirty="0" smtClean="0">
                <a:solidFill>
                  <a:srgbClr val="DDDDDD"/>
                </a:solidFill>
              </a:rPr>
              <a:t>Appartenente </a:t>
            </a:r>
            <a:r>
              <a:rPr lang="it-IT" sz="1400" i="1" dirty="0">
                <a:solidFill>
                  <a:srgbClr val="DDDDDD"/>
                </a:solidFill>
              </a:rPr>
              <a:t>al gruppo </a:t>
            </a:r>
            <a:r>
              <a:rPr lang="it-IT" sz="1400" i="1" dirty="0" smtClean="0">
                <a:solidFill>
                  <a:srgbClr val="DDDDDD"/>
                </a:solidFill>
              </a:rPr>
              <a:t>statunitense </a:t>
            </a:r>
            <a:r>
              <a:rPr lang="it-IT" sz="1400" i="1" dirty="0">
                <a:solidFill>
                  <a:srgbClr val="DDDDDD"/>
                </a:solidFill>
              </a:rPr>
              <a:t>General </a:t>
            </a:r>
            <a:r>
              <a:rPr lang="it-IT" sz="1400" i="1" dirty="0" err="1" smtClean="0">
                <a:solidFill>
                  <a:srgbClr val="DDDDDD"/>
                </a:solidFill>
              </a:rPr>
              <a:t>Electric</a:t>
            </a:r>
            <a:r>
              <a:rPr lang="it-IT" sz="1400" i="1" dirty="0" smtClean="0">
                <a:solidFill>
                  <a:srgbClr val="DDDDDD"/>
                </a:solidFill>
              </a:rPr>
              <a:t>,</a:t>
            </a:r>
            <a:r>
              <a:rPr lang="it-IT" sz="1400" i="1" dirty="0">
                <a:solidFill>
                  <a:srgbClr val="DDDDDD"/>
                </a:solidFill>
              </a:rPr>
              <a:t> GE Avio </a:t>
            </a:r>
            <a:r>
              <a:rPr lang="it-IT" sz="1400" i="1" dirty="0" err="1" smtClean="0">
                <a:solidFill>
                  <a:srgbClr val="DDDDDD"/>
                </a:solidFill>
              </a:rPr>
              <a:t>Srl</a:t>
            </a:r>
            <a:r>
              <a:rPr lang="it-IT" sz="1400" i="1" dirty="0" smtClean="0">
                <a:solidFill>
                  <a:srgbClr val="DDDDDD"/>
                </a:solidFill>
              </a:rPr>
              <a:t> è impresa leader nella </a:t>
            </a:r>
            <a:r>
              <a:rPr lang="it-IT" sz="1400" i="1" dirty="0">
                <a:solidFill>
                  <a:srgbClr val="DDDDDD"/>
                </a:solidFill>
              </a:rPr>
              <a:t>progettazione, produzione e manutenzione di componenti e sistemi per l’aeronautica civile e militare.</a:t>
            </a:r>
          </a:p>
          <a:p>
            <a:pPr algn="ctr" eaLnBrk="1" hangingPunct="1">
              <a:lnSpc>
                <a:spcPts val="1600"/>
              </a:lnSpc>
            </a:pPr>
            <a:r>
              <a:rPr lang="it-IT" altLang="it-IT" sz="1400" i="1" dirty="0" smtClean="0">
                <a:solidFill>
                  <a:schemeClr val="bg1"/>
                </a:solidFill>
              </a:rPr>
              <a:t> 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Localizzazione</a:t>
            </a:r>
            <a:r>
              <a:rPr lang="it-IT" altLang="it-IT" sz="1400" b="1" dirty="0">
                <a:solidFill>
                  <a:schemeClr val="bg1"/>
                </a:solidFill>
              </a:rPr>
              <a:t>: </a:t>
            </a:r>
            <a:r>
              <a:rPr lang="it-IT" altLang="it-IT" sz="1400" dirty="0" smtClean="0">
                <a:solidFill>
                  <a:schemeClr val="bg1"/>
                </a:solidFill>
              </a:rPr>
              <a:t>Pomigliano d’Arco (NA) - Campania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Descrizione</a:t>
            </a:r>
            <a:r>
              <a:rPr lang="it-IT" altLang="it-IT" sz="1400" dirty="0" smtClean="0">
                <a:solidFill>
                  <a:schemeClr val="bg1"/>
                </a:solidFill>
              </a:rPr>
              <a:t>: Programma finalizzato ad Incrementare la produzione di componenti di turbine a bassa pressione e camere di combustione per motori aeronautici, sviluppando modelli di nuova generazione.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Investimento </a:t>
            </a:r>
            <a:r>
              <a:rPr lang="it-IT" altLang="it-IT" sz="1400" b="1" dirty="0">
                <a:solidFill>
                  <a:schemeClr val="bg1"/>
                </a:solidFill>
              </a:rPr>
              <a:t>industriale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49,4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 </a:t>
            </a:r>
            <a:r>
              <a:rPr lang="it-IT" sz="1400" dirty="0" smtClean="0">
                <a:solidFill>
                  <a:schemeClr val="bg1"/>
                </a:solidFill>
              </a:rPr>
              <a:t>ampliamento produzione turbine e camere combustione per motori aeronautici </a:t>
            </a:r>
          </a:p>
          <a:p>
            <a:pPr algn="just" eaLnBrk="1" hangingPunct="1">
              <a:lnSpc>
                <a:spcPts val="1600"/>
              </a:lnSpc>
            </a:pPr>
            <a:endParaRPr 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Investimento </a:t>
            </a:r>
            <a:r>
              <a:rPr lang="it-IT" sz="1400" b="1" dirty="0" smtClean="0">
                <a:solidFill>
                  <a:schemeClr val="bg1"/>
                </a:solidFill>
              </a:rPr>
              <a:t>R&amp;S</a:t>
            </a:r>
            <a:r>
              <a:rPr lang="it-IT" sz="1400" dirty="0" smtClean="0">
                <a:solidFill>
                  <a:schemeClr val="bg1"/>
                </a:solidFill>
              </a:rPr>
              <a:t>: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12,8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sz="1400" dirty="0" smtClean="0">
                <a:solidFill>
                  <a:schemeClr val="bg1"/>
                </a:solidFill>
              </a:rPr>
              <a:t>sviluppo combustore e componenti turbina a gas per motori aeronautici</a:t>
            </a:r>
          </a:p>
          <a:p>
            <a:pPr algn="just" eaLnBrk="1" hangingPunct="1">
              <a:lnSpc>
                <a:spcPts val="22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  <a:spcBef>
                <a:spcPts val="0"/>
              </a:spcBef>
            </a:pPr>
            <a:r>
              <a:rPr lang="it-IT" altLang="it-IT" sz="1400" b="1" dirty="0" smtClean="0">
                <a:solidFill>
                  <a:schemeClr val="bg1"/>
                </a:solidFill>
              </a:rPr>
              <a:t>Agevolazioni</a:t>
            </a:r>
            <a:r>
              <a:rPr lang="it-IT" altLang="it-IT" sz="1400" dirty="0" smtClean="0">
                <a:solidFill>
                  <a:schemeClr val="bg1"/>
                </a:solidFill>
              </a:rPr>
              <a:t>: Contributo a fondo perduto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18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</a:t>
            </a:r>
          </a:p>
          <a:p>
            <a:pPr algn="just">
              <a:lnSpc>
                <a:spcPts val="1600"/>
              </a:lnSpc>
              <a:spcBef>
                <a:spcPts val="0"/>
              </a:spcBef>
            </a:pPr>
            <a:r>
              <a:rPr lang="it-IT" altLang="it-IT" sz="1400" b="1" dirty="0">
                <a:solidFill>
                  <a:schemeClr val="bg1"/>
                </a:solidFill>
              </a:rPr>
              <a:t>Cofinanziamento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regionale: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9,6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 -</a:t>
            </a:r>
            <a:r>
              <a:rPr lang="it-IT" altLang="it-IT" sz="1400" dirty="0">
                <a:solidFill>
                  <a:schemeClr val="bg1">
                    <a:lumMod val="95000"/>
                  </a:schemeClr>
                </a:solidFill>
              </a:rPr>
              <a:t> Regione Campania 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  <a:spcBef>
                <a:spcPts val="0"/>
              </a:spcBef>
            </a:pPr>
            <a:endParaRPr lang="it-IT" altLang="it-IT" sz="1400" b="1" dirty="0">
              <a:solidFill>
                <a:srgbClr val="ABD05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1.048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 (Solo a Pomigliano)</a:t>
            </a:r>
            <a:endParaRPr lang="en-GB" altLang="it-IT" sz="14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940153" y="260647"/>
            <a:ext cx="3024335" cy="764177"/>
            <a:chOff x="5508104" y="260647"/>
            <a:chExt cx="3024335" cy="764177"/>
          </a:xfrm>
        </p:grpSpPr>
        <p:sp>
          <p:nvSpPr>
            <p:cNvPr id="3" name="Rettangolo 2"/>
            <p:cNvSpPr/>
            <p:nvPr/>
          </p:nvSpPr>
          <p:spPr>
            <a:xfrm>
              <a:off x="5508104" y="260647"/>
              <a:ext cx="3024335" cy="76417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659" y="348527"/>
              <a:ext cx="2873223" cy="58841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1707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331913" y="1368425"/>
            <a:ext cx="7416800" cy="44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ts val="600"/>
              </a:spcBef>
            </a:pPr>
            <a:r>
              <a:rPr lang="it-IT" altLang="it-IT" sz="1400" b="1" dirty="0">
                <a:solidFill>
                  <a:schemeClr val="bg1"/>
                </a:solidFill>
              </a:rPr>
              <a:t>Contratto di sviluppo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finanziato: LA DORIA S.p.A.</a:t>
            </a:r>
          </a:p>
          <a:p>
            <a:pPr algn="just" eaLnBrk="1" hangingPunct="1">
              <a:lnSpc>
                <a:spcPts val="1600"/>
              </a:lnSpc>
              <a:spcBef>
                <a:spcPts val="600"/>
              </a:spcBef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600"/>
              </a:lnSpc>
              <a:spcBef>
                <a:spcPts val="600"/>
              </a:spcBef>
            </a:pPr>
            <a:r>
              <a:rPr lang="it-IT" sz="1400" i="1" dirty="0">
                <a:solidFill>
                  <a:srgbClr val="DDDDDD"/>
                </a:solidFill>
              </a:rPr>
              <a:t>La Doria è leader italiano nella produzione e commercializzazione di derivati del pomodoro, di legumi e pasta in scatola, di succhi e bevande di frutta </a:t>
            </a:r>
            <a:endParaRPr lang="it-IT" sz="1400" i="1" dirty="0" smtClean="0">
              <a:solidFill>
                <a:srgbClr val="DDDDDD"/>
              </a:solidFill>
            </a:endParaRPr>
          </a:p>
          <a:p>
            <a:pPr algn="just" eaLnBrk="1" hangingPunct="1">
              <a:lnSpc>
                <a:spcPts val="1600"/>
              </a:lnSpc>
              <a:spcBef>
                <a:spcPts val="600"/>
              </a:spcBef>
            </a:pPr>
            <a:endParaRPr lang="it-IT" altLang="it-IT" sz="14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Localizzazione</a:t>
            </a:r>
            <a:r>
              <a:rPr lang="it-IT" altLang="it-IT" sz="1400" b="1" dirty="0">
                <a:solidFill>
                  <a:schemeClr val="bg1"/>
                </a:solidFill>
              </a:rPr>
              <a:t>: </a:t>
            </a:r>
            <a:r>
              <a:rPr lang="it-IT" altLang="it-IT" sz="1400" dirty="0" smtClean="0">
                <a:solidFill>
                  <a:schemeClr val="bg1"/>
                </a:solidFill>
              </a:rPr>
              <a:t>Angri, Sarno e Fisciano (SA) 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Descrizione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L’investimento mira ad </a:t>
            </a:r>
            <a:r>
              <a:rPr lang="it-IT" altLang="it-IT" sz="1400" dirty="0" smtClean="0">
                <a:solidFill>
                  <a:schemeClr val="bg1"/>
                </a:solidFill>
              </a:rPr>
              <a:t>implementare le produzioni maggiormente richieste, accrescere l’efficienza energetica e sviluppare nuove soluzioni logistiche volte alla riduzione dei costi ed al miglioramento del servizio al cliente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Investimento</a:t>
            </a:r>
            <a:r>
              <a:rPr lang="it-IT" alt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>
                <a:solidFill>
                  <a:srgbClr val="ABD050"/>
                </a:solidFill>
              </a:rPr>
              <a:t>23,9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per l’ampliamento </a:t>
            </a:r>
            <a:r>
              <a:rPr lang="it-IT" altLang="it-IT" sz="1400" dirty="0" smtClean="0">
                <a:solidFill>
                  <a:schemeClr val="bg1"/>
                </a:solidFill>
              </a:rPr>
              <a:t>e </a:t>
            </a:r>
            <a:r>
              <a:rPr lang="it-IT" altLang="it-IT" sz="1400" dirty="0">
                <a:solidFill>
                  <a:schemeClr val="bg1"/>
                </a:solidFill>
              </a:rPr>
              <a:t>ammodernamento delle strutture produttive</a:t>
            </a:r>
            <a:endParaRPr lang="it-IT" altLang="it-IT" sz="14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ts val="1600"/>
              </a:lnSpc>
            </a:pPr>
            <a:r>
              <a:rPr lang="it-IT" altLang="it-IT" sz="1400" b="1" dirty="0" smtClean="0">
                <a:solidFill>
                  <a:schemeClr val="bg1"/>
                </a:solidFill>
              </a:rPr>
              <a:t>Agevolazioni</a:t>
            </a:r>
            <a:r>
              <a:rPr lang="it-IT" altLang="it-IT" sz="1400" dirty="0" smtClean="0">
                <a:solidFill>
                  <a:schemeClr val="bg1"/>
                </a:solidFill>
              </a:rPr>
              <a:t>: Contributo a fondo </a:t>
            </a:r>
            <a:r>
              <a:rPr lang="it-IT" altLang="it-IT" sz="1400" dirty="0">
                <a:solidFill>
                  <a:schemeClr val="bg1"/>
                </a:solidFill>
              </a:rPr>
              <a:t>perduto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11,9 </a:t>
            </a:r>
            <a:r>
              <a:rPr lang="it-IT" altLang="it-IT" sz="1400" b="1" dirty="0" err="1" smtClean="0">
                <a:solidFill>
                  <a:srgbClr val="ABD050"/>
                </a:solidFill>
              </a:rPr>
              <a:t>mil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€ </a:t>
            </a:r>
          </a:p>
          <a:p>
            <a:pPr algn="just" eaLnBrk="1" hangingPunct="1">
              <a:lnSpc>
                <a:spcPts val="1600"/>
              </a:lnSpc>
            </a:pPr>
            <a:endParaRPr lang="it-IT" altLang="it-IT" sz="1400" b="1" dirty="0">
              <a:solidFill>
                <a:srgbClr val="ABD05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667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en-GB" altLang="it-IT" sz="1400" dirty="0">
              <a:solidFill>
                <a:schemeClr val="bg1"/>
              </a:solidFill>
              <a:latin typeface="Calibri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52" y="188640"/>
            <a:ext cx="1152636" cy="8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115616" y="1124744"/>
            <a:ext cx="7848872" cy="525658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pic>
        <p:nvPicPr>
          <p:cNvPr id="2765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"/>
            <a:ext cx="10652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276586" y="1376147"/>
            <a:ext cx="7777658" cy="496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sz="1400" b="1" dirty="0">
                <a:solidFill>
                  <a:schemeClr val="bg1"/>
                </a:solidFill>
              </a:rPr>
              <a:t>Contratto di sviluppo </a:t>
            </a:r>
            <a:r>
              <a:rPr lang="it-IT" sz="1400" b="1" dirty="0" smtClean="0">
                <a:solidFill>
                  <a:schemeClr val="bg1"/>
                </a:solidFill>
              </a:rPr>
              <a:t>finanziato: NATUZZI S.P.A.</a:t>
            </a:r>
            <a:endParaRPr lang="it-IT" sz="1400" dirty="0" smtClean="0">
              <a:solidFill>
                <a:schemeClr val="bg1"/>
              </a:solidFill>
            </a:endParaRPr>
          </a:p>
          <a:p>
            <a:pPr lvl="0" algn="ctr"/>
            <a:endParaRPr lang="it-IT" sz="1400" i="1" dirty="0" smtClean="0">
              <a:solidFill>
                <a:schemeClr val="bg1"/>
              </a:solidFill>
            </a:endParaRPr>
          </a:p>
          <a:p>
            <a:pPr lvl="0" algn="ctr"/>
            <a:r>
              <a:rPr lang="it-IT" sz="1400" i="1" dirty="0" smtClean="0">
                <a:solidFill>
                  <a:schemeClr val="bg1"/>
                </a:solidFill>
              </a:rPr>
              <a:t>Natuzzi è </a:t>
            </a:r>
            <a:r>
              <a:rPr lang="it-IT" sz="1400" i="1" dirty="0">
                <a:solidFill>
                  <a:schemeClr val="bg1"/>
                </a:solidFill>
              </a:rPr>
              <a:t>la più grande azienda italiana nel </a:t>
            </a:r>
            <a:r>
              <a:rPr lang="it-IT" sz="1400" i="1" dirty="0" smtClean="0">
                <a:solidFill>
                  <a:schemeClr val="bg1"/>
                </a:solidFill>
              </a:rPr>
              <a:t>settore degli </a:t>
            </a:r>
            <a:r>
              <a:rPr lang="it-IT" sz="1400" i="1" dirty="0">
                <a:solidFill>
                  <a:schemeClr val="bg1"/>
                </a:solidFill>
              </a:rPr>
              <a:t>arredamenti e tra i leader mondiali nel segmento dei divani in </a:t>
            </a:r>
            <a:r>
              <a:rPr lang="it-IT" sz="1400" i="1" dirty="0" smtClean="0">
                <a:solidFill>
                  <a:schemeClr val="bg1"/>
                </a:solidFill>
              </a:rPr>
              <a:t>pelle.</a:t>
            </a:r>
          </a:p>
          <a:p>
            <a:pPr lvl="0"/>
            <a:endParaRPr lang="it-IT" sz="1400" dirty="0">
              <a:solidFill>
                <a:schemeClr val="bg1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it-IT" sz="1400" b="1" dirty="0" smtClean="0">
                <a:solidFill>
                  <a:schemeClr val="bg1"/>
                </a:solidFill>
              </a:rPr>
              <a:t>Localizzazione: </a:t>
            </a:r>
            <a:r>
              <a:rPr lang="it-IT" altLang="it-IT" sz="1400" dirty="0" smtClean="0">
                <a:solidFill>
                  <a:schemeClr val="bg1"/>
                </a:solidFill>
              </a:rPr>
              <a:t>Santeramo </a:t>
            </a:r>
            <a:r>
              <a:rPr lang="it-IT" altLang="it-IT" sz="1400" dirty="0">
                <a:solidFill>
                  <a:schemeClr val="bg1"/>
                </a:solidFill>
              </a:rPr>
              <a:t>in Colle (Bari) </a:t>
            </a:r>
            <a:r>
              <a:rPr lang="it-IT" altLang="it-IT" sz="1400" dirty="0" smtClean="0">
                <a:solidFill>
                  <a:schemeClr val="bg1"/>
                </a:solidFill>
              </a:rPr>
              <a:t>- </a:t>
            </a:r>
            <a:r>
              <a:rPr lang="it-IT" altLang="it-IT" sz="1400" dirty="0">
                <a:solidFill>
                  <a:schemeClr val="bg1"/>
                </a:solidFill>
              </a:rPr>
              <a:t>Laterza (Taranto) </a:t>
            </a:r>
            <a:r>
              <a:rPr lang="it-IT" altLang="it-IT" sz="1400" dirty="0" smtClean="0">
                <a:solidFill>
                  <a:schemeClr val="bg1"/>
                </a:solidFill>
              </a:rPr>
              <a:t>- Puglia -  </a:t>
            </a:r>
            <a:r>
              <a:rPr lang="it-IT" altLang="it-IT" sz="1400" dirty="0">
                <a:solidFill>
                  <a:schemeClr val="bg1"/>
                </a:solidFill>
              </a:rPr>
              <a:t>Matera -  Basilicata</a:t>
            </a:r>
          </a:p>
          <a:p>
            <a:endParaRPr lang="it-IT" sz="1400" dirty="0">
              <a:solidFill>
                <a:schemeClr val="bg1"/>
              </a:solidFill>
            </a:endParaRPr>
          </a:p>
          <a:p>
            <a:pPr lvl="0"/>
            <a:r>
              <a:rPr lang="it-IT" sz="1400" b="1" dirty="0">
                <a:solidFill>
                  <a:schemeClr val="bg1"/>
                </a:solidFill>
              </a:rPr>
              <a:t>Descrizione</a:t>
            </a:r>
            <a:r>
              <a:rPr lang="it-IT" sz="1400" b="1" dirty="0" smtClean="0">
                <a:solidFill>
                  <a:schemeClr val="bg1"/>
                </a:solidFill>
              </a:rPr>
              <a:t>: </a:t>
            </a:r>
            <a:r>
              <a:rPr lang="it-IT" sz="1400" dirty="0" smtClean="0">
                <a:solidFill>
                  <a:schemeClr val="bg1"/>
                </a:solidFill>
              </a:rPr>
              <a:t>l’i</a:t>
            </a:r>
            <a:r>
              <a:rPr lang="it-IT" altLang="it-IT" sz="1400" dirty="0" smtClean="0">
                <a:solidFill>
                  <a:schemeClr val="bg1"/>
                </a:solidFill>
              </a:rPr>
              <a:t>nvestimento industriale è volto </a:t>
            </a:r>
            <a:r>
              <a:rPr lang="it-IT" altLang="it-IT" sz="1400" dirty="0">
                <a:solidFill>
                  <a:schemeClr val="bg1"/>
                </a:solidFill>
              </a:rPr>
              <a:t>alla riduzione del consumo di materie prime e all’incremento della produttività degli stabilimenti per effetto dell’introduzione del sistema di Lean </a:t>
            </a:r>
            <a:r>
              <a:rPr lang="it-IT" altLang="it-IT" sz="1400" dirty="0" smtClean="0">
                <a:solidFill>
                  <a:schemeClr val="bg1"/>
                </a:solidFill>
              </a:rPr>
              <a:t>Manufacturing.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lvl="0"/>
            <a:endParaRPr lang="it-IT" sz="1400" dirty="0">
              <a:solidFill>
                <a:schemeClr val="bg1"/>
              </a:solidFill>
            </a:endParaRPr>
          </a:p>
          <a:p>
            <a:pPr lvl="0"/>
            <a:r>
              <a:rPr lang="it-IT" sz="1400" b="1" dirty="0">
                <a:solidFill>
                  <a:schemeClr val="bg1"/>
                </a:solidFill>
              </a:rPr>
              <a:t>Investimento </a:t>
            </a:r>
            <a:r>
              <a:rPr lang="it-IT" sz="1400" b="1" dirty="0" smtClean="0">
                <a:solidFill>
                  <a:schemeClr val="bg1"/>
                </a:solidFill>
              </a:rPr>
              <a:t>industriale:</a:t>
            </a:r>
            <a:r>
              <a:rPr 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b="1" dirty="0">
                <a:solidFill>
                  <a:srgbClr val="ABD050"/>
                </a:solidFill>
              </a:rPr>
              <a:t>27,9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 </a:t>
            </a:r>
            <a:r>
              <a:rPr lang="it-IT" altLang="it-IT" sz="1400" dirty="0" smtClean="0">
                <a:solidFill>
                  <a:schemeClr val="bg1"/>
                </a:solidFill>
              </a:rPr>
              <a:t>per ristrutturazioni, impiantistica e macchinari</a:t>
            </a:r>
          </a:p>
          <a:p>
            <a:endParaRPr lang="it-IT" altLang="it-IT" sz="1400" dirty="0" smtClean="0">
              <a:solidFill>
                <a:schemeClr val="bg1"/>
              </a:solidFill>
            </a:endParaRPr>
          </a:p>
          <a:p>
            <a:r>
              <a:rPr lang="it-IT" altLang="it-IT" sz="1400" b="1" dirty="0" smtClean="0">
                <a:solidFill>
                  <a:schemeClr val="bg1"/>
                </a:solidFill>
              </a:rPr>
              <a:t>Investimento Ricerca e Sviluppo: </a:t>
            </a:r>
            <a:r>
              <a:rPr lang="it-IT" altLang="it-IT" sz="1400" b="1" dirty="0">
                <a:solidFill>
                  <a:srgbClr val="ABD050"/>
                </a:solidFill>
              </a:rPr>
              <a:t>10,1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€ </a:t>
            </a:r>
            <a:r>
              <a:rPr lang="it-IT" altLang="it-IT" sz="1400" dirty="0" smtClean="0">
                <a:solidFill>
                  <a:schemeClr val="bg1"/>
                </a:solidFill>
              </a:rPr>
              <a:t>relativi ad innovazioni su materiali per </a:t>
            </a:r>
            <a:r>
              <a:rPr lang="it-IT" altLang="it-IT" sz="1400" dirty="0">
                <a:solidFill>
                  <a:schemeClr val="bg1"/>
                </a:solidFill>
              </a:rPr>
              <a:t>la produzione di mobili </a:t>
            </a:r>
            <a:r>
              <a:rPr lang="it-IT" altLang="it-IT" sz="1400" dirty="0" smtClean="0">
                <a:solidFill>
                  <a:schemeClr val="bg1"/>
                </a:solidFill>
              </a:rPr>
              <a:t>imbottiti</a:t>
            </a:r>
            <a:r>
              <a:rPr lang="it-IT" sz="1400" dirty="0" smtClean="0">
                <a:solidFill>
                  <a:schemeClr val="bg1"/>
                </a:solidFill>
              </a:rPr>
              <a:t>.</a:t>
            </a:r>
            <a:r>
              <a:rPr lang="it-IT" sz="1400" dirty="0" smtClean="0"/>
              <a:t> </a:t>
            </a:r>
            <a:endParaRPr lang="it-IT" altLang="it-IT" sz="1400" dirty="0">
              <a:solidFill>
                <a:schemeClr val="bg1"/>
              </a:solidFill>
            </a:endParaRPr>
          </a:p>
          <a:p>
            <a:pPr lvl="0"/>
            <a:r>
              <a:rPr lang="it-IT" altLang="it-IT" sz="1400" b="1" dirty="0" smtClean="0">
                <a:solidFill>
                  <a:schemeClr val="bg1"/>
                </a:solidFill>
              </a:rPr>
              <a:t>  </a:t>
            </a:r>
            <a:endParaRPr lang="it-IT" sz="1400" b="1" dirty="0" smtClean="0">
              <a:solidFill>
                <a:schemeClr val="bg1"/>
              </a:solidFill>
            </a:endParaRPr>
          </a:p>
          <a:p>
            <a:r>
              <a:rPr lang="it-IT" sz="1400" b="1" dirty="0" smtClean="0">
                <a:solidFill>
                  <a:schemeClr val="bg1"/>
                </a:solidFill>
              </a:rPr>
              <a:t>Agevolazioni</a:t>
            </a:r>
            <a:r>
              <a:rPr lang="it-IT" sz="1400" dirty="0" smtClean="0">
                <a:solidFill>
                  <a:schemeClr val="bg1"/>
                </a:solidFill>
              </a:rPr>
              <a:t>: </a:t>
            </a:r>
            <a:r>
              <a:rPr lang="it-IT" altLang="it-IT" sz="1400" dirty="0">
                <a:solidFill>
                  <a:schemeClr val="bg1"/>
                </a:solidFill>
              </a:rPr>
              <a:t>contributo a fondo perduto </a:t>
            </a:r>
            <a:r>
              <a:rPr lang="it-IT" altLang="it-IT" sz="1400" b="1" dirty="0">
                <a:solidFill>
                  <a:srgbClr val="ABD050"/>
                </a:solidFill>
              </a:rPr>
              <a:t>10,9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€</a:t>
            </a:r>
            <a:r>
              <a:rPr lang="it-IT" altLang="it-IT" sz="1400" dirty="0">
                <a:solidFill>
                  <a:schemeClr val="bg1"/>
                </a:solidFill>
              </a:rPr>
              <a:t>,</a:t>
            </a:r>
            <a:r>
              <a:rPr lang="it-IT" altLang="it-IT" sz="1400" dirty="0">
                <a:solidFill>
                  <a:srgbClr val="ABD050"/>
                </a:solidFill>
              </a:rPr>
              <a:t> </a:t>
            </a:r>
            <a:r>
              <a:rPr lang="it-IT" altLang="it-IT" sz="1400" dirty="0">
                <a:solidFill>
                  <a:schemeClr val="bg1"/>
                </a:solidFill>
              </a:rPr>
              <a:t>finanziamento agevolato </a:t>
            </a:r>
            <a:r>
              <a:rPr lang="it-IT" altLang="it-IT" sz="1400" b="1" dirty="0">
                <a:solidFill>
                  <a:srgbClr val="ABD050"/>
                </a:solidFill>
              </a:rPr>
              <a:t>16 </a:t>
            </a:r>
            <a:r>
              <a:rPr lang="it-IT" altLang="it-IT" sz="1400" b="1" dirty="0" err="1">
                <a:solidFill>
                  <a:srgbClr val="ABD050"/>
                </a:solidFill>
              </a:rPr>
              <a:t>mil</a:t>
            </a:r>
            <a:r>
              <a:rPr lang="it-IT" altLang="it-IT" sz="1400" b="1" dirty="0">
                <a:solidFill>
                  <a:srgbClr val="ABD050"/>
                </a:solidFill>
              </a:rPr>
              <a:t>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€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Cofinanziamento regionale: </a:t>
            </a:r>
            <a:r>
              <a:rPr lang="it-IT" sz="1400" dirty="0" smtClean="0">
                <a:solidFill>
                  <a:schemeClr val="bg1"/>
                </a:solidFill>
              </a:rPr>
              <a:t>sino a</a:t>
            </a:r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smtClean="0">
                <a:solidFill>
                  <a:srgbClr val="ABD050"/>
                </a:solidFill>
              </a:rPr>
              <a:t>15,6 </a:t>
            </a:r>
            <a:r>
              <a:rPr lang="it-IT" sz="1400" b="1" dirty="0" err="1">
                <a:solidFill>
                  <a:srgbClr val="ABD050"/>
                </a:solidFill>
              </a:rPr>
              <a:t>mil</a:t>
            </a:r>
            <a:r>
              <a:rPr lang="it-IT" sz="1400" b="1" dirty="0">
                <a:solidFill>
                  <a:srgbClr val="ABD050"/>
                </a:solidFill>
              </a:rPr>
              <a:t> € </a:t>
            </a:r>
            <a:r>
              <a:rPr lang="it-IT" sz="1400" dirty="0">
                <a:solidFill>
                  <a:schemeClr val="bg1"/>
                </a:solidFill>
              </a:rPr>
              <a:t>Regione </a:t>
            </a:r>
            <a:r>
              <a:rPr lang="it-IT" sz="1400" dirty="0" smtClean="0">
                <a:solidFill>
                  <a:schemeClr val="bg1"/>
                </a:solidFill>
              </a:rPr>
              <a:t>Puglia</a:t>
            </a:r>
            <a:endParaRPr lang="it-IT" sz="1400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                                                </a:t>
            </a:r>
            <a:r>
              <a:rPr lang="it-IT" sz="1400" dirty="0" smtClean="0">
                <a:solidFill>
                  <a:schemeClr val="bg1"/>
                </a:solidFill>
              </a:rPr>
              <a:t>sino a</a:t>
            </a:r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smtClean="0">
                <a:solidFill>
                  <a:srgbClr val="ABD050"/>
                </a:solidFill>
              </a:rPr>
              <a:t>2,4 </a:t>
            </a:r>
            <a:r>
              <a:rPr lang="it-IT" sz="1400" b="1" dirty="0" err="1">
                <a:solidFill>
                  <a:srgbClr val="ABD050"/>
                </a:solidFill>
              </a:rPr>
              <a:t>mil</a:t>
            </a:r>
            <a:r>
              <a:rPr lang="it-IT" sz="1400" b="1" dirty="0">
                <a:solidFill>
                  <a:srgbClr val="ABD050"/>
                </a:solidFill>
              </a:rPr>
              <a:t> € </a:t>
            </a:r>
            <a:r>
              <a:rPr lang="it-IT" sz="1400" b="1" dirty="0" smtClean="0">
                <a:solidFill>
                  <a:srgbClr val="ABD050"/>
                </a:solidFill>
              </a:rPr>
              <a:t> </a:t>
            </a:r>
            <a:r>
              <a:rPr lang="it-IT" sz="1400" dirty="0" smtClean="0">
                <a:solidFill>
                  <a:schemeClr val="bg1"/>
                </a:solidFill>
              </a:rPr>
              <a:t>Regione Basilicata</a:t>
            </a:r>
            <a:endParaRPr lang="it-IT" sz="1400" dirty="0">
              <a:solidFill>
                <a:schemeClr val="bg1"/>
              </a:solidFill>
            </a:endParaRPr>
          </a:p>
          <a:p>
            <a:endParaRPr lang="it-IT" sz="1400" dirty="0" smtClean="0">
              <a:solidFill>
                <a:srgbClr val="ABD050"/>
              </a:solidFill>
            </a:endParaRPr>
          </a:p>
          <a:p>
            <a:endParaRPr lang="it-IT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it-IT" altLang="it-IT" sz="1400" b="1" dirty="0">
                <a:solidFill>
                  <a:schemeClr val="bg1"/>
                </a:solidFill>
              </a:rPr>
              <a:t>Occupazione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salvaguardata/aggiuntiva</a:t>
            </a:r>
            <a:r>
              <a:rPr lang="it-IT" sz="1400" b="1" dirty="0" smtClean="0">
                <a:solidFill>
                  <a:schemeClr val="bg1"/>
                </a:solidFill>
              </a:rPr>
              <a:t>: </a:t>
            </a:r>
            <a:r>
              <a:rPr lang="it-IT" altLang="it-IT" sz="1400" b="1" dirty="0" smtClean="0">
                <a:solidFill>
                  <a:srgbClr val="ABD050"/>
                </a:solidFill>
              </a:rPr>
              <a:t>1.918</a:t>
            </a:r>
            <a:r>
              <a:rPr lang="it-IT" altLang="it-IT" sz="1400" dirty="0" smtClean="0">
                <a:solidFill>
                  <a:schemeClr val="bg1"/>
                </a:solidFill>
              </a:rPr>
              <a:t> </a:t>
            </a:r>
            <a:r>
              <a:rPr lang="it-IT" altLang="it-IT" sz="1400" dirty="0" smtClean="0">
                <a:solidFill>
                  <a:schemeClr val="bg1">
                    <a:lumMod val="95000"/>
                  </a:schemeClr>
                </a:solidFill>
              </a:rPr>
              <a:t>occupati</a:t>
            </a:r>
            <a:endParaRPr lang="it-IT" sz="1400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228184" y="404664"/>
            <a:ext cx="2736304" cy="604986"/>
            <a:chOff x="6228184" y="404664"/>
            <a:chExt cx="2736304" cy="604986"/>
          </a:xfrm>
        </p:grpSpPr>
        <p:sp>
          <p:nvSpPr>
            <p:cNvPr id="3" name="Rettangolo 2"/>
            <p:cNvSpPr/>
            <p:nvPr/>
          </p:nvSpPr>
          <p:spPr>
            <a:xfrm>
              <a:off x="6228184" y="404664"/>
              <a:ext cx="2736304" cy="6049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507756"/>
              <a:ext cx="2485204" cy="405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0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57EE948608DC41A0F6EEF4FAEAE4AD" ma:contentTypeVersion="1" ma:contentTypeDescription="Creare un nuovo documento." ma:contentTypeScope="" ma:versionID="5b0b6502ecd9b64cd4100d14dbcffe3e">
  <xsd:schema xmlns:xsd="http://www.w3.org/2001/XMLSchema" xmlns:xs="http://www.w3.org/2001/XMLSchema" xmlns:p="http://schemas.microsoft.com/office/2006/metadata/properties" xmlns:ns1="http://schemas.microsoft.com/sharepoint/v3" xmlns:ns2="424f899f-ed75-4908-913d-e93da6ce1866" targetNamespace="http://schemas.microsoft.com/office/2006/metadata/properties" ma:root="true" ma:fieldsID="7d006562562c311f3b1f4be30dc99e19" ns1:_="" ns2:_="">
    <xsd:import namespace="http://schemas.microsoft.com/sharepoint/v3"/>
    <xsd:import namespace="424f899f-ed75-4908-913d-e93da6ce18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f899f-ed75-4908-913d-e93da6ce18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75D63D-1BEA-4357-8810-6F0E2FFE34E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57AFBA6-688B-4C04-9175-50833009D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4f899f-ed75-4908-913d-e93da6ce1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1095</Words>
  <Application>Microsoft Office PowerPoint</Application>
  <PresentationFormat>Presentazione su schermo (4:3)</PresentationFormat>
  <Paragraphs>159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Sviluppo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Sviluppo Italia S.p.a.</dc:creator>
  <cp:lastModifiedBy>Onorati Francesca</cp:lastModifiedBy>
  <cp:revision>336</cp:revision>
  <cp:lastPrinted>2016-09-22T14:45:29Z</cp:lastPrinted>
  <dcterms:created xsi:type="dcterms:W3CDTF">2008-07-22T23:03:00Z</dcterms:created>
  <dcterms:modified xsi:type="dcterms:W3CDTF">2016-12-22T15:22:44Z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QMYRDE6Q4NWN-127-16</vt:lpwstr>
  </property>
  <property fmtid="{D5CDD505-2E9C-101B-9397-08002B2CF9AE}" pid="3" name="_dlc_DocIdItemGuid">
    <vt:lpwstr>f89b61a5-b26a-4b21-a802-fb7b98ac7403</vt:lpwstr>
  </property>
  <property fmtid="{D5CDD505-2E9C-101B-9397-08002B2CF9AE}" pid="4" name="_dlc_DocIdUrl">
    <vt:lpwstr>http://intranet-km.invitalia.it/documentazione-interna/_layouts/DocIdRedir.aspx?ID=QMYRDE6Q4NWN-127-16, QMYRDE6Q4NWN-127-16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</Properties>
</file>