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9" r:id="rId4"/>
    <p:sldId id="260" r:id="rId5"/>
    <p:sldId id="353" r:id="rId6"/>
    <p:sldId id="354" r:id="rId7"/>
    <p:sldId id="358" r:id="rId8"/>
    <p:sldId id="355" r:id="rId9"/>
    <p:sldId id="356" r:id="rId10"/>
    <p:sldId id="35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 userDrawn="1">
          <p15:clr>
            <a:srgbClr val="A4A3A4"/>
          </p15:clr>
        </p15:guide>
        <p15:guide id="2" pos="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DA7745-99EE-4A22-AD74-CF524E953C4F}" v="30" dt="2020-09-28T17:40:33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4" y="64"/>
      </p:cViewPr>
      <p:guideLst>
        <p:guide orient="horz" pos="3090"/>
        <p:guide pos="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706963394842818"/>
          <c:y val="0.23642183516458723"/>
          <c:w val="0.51372332752299099"/>
          <c:h val="0.763578164835412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662-4F30-A974-20B0541D0C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662-4F30-A974-20B0541D0C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662-4F30-A974-20B0541D0C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662-4F30-A974-20B0541D0C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662-4F30-A974-20B0541D0C35}"/>
              </c:ext>
            </c:extLst>
          </c:dPt>
          <c:dLbls>
            <c:dLbl>
              <c:idx val="2"/>
              <c:layout>
                <c:manualLayout>
                  <c:x val="4.6138440841007593E-2"/>
                  <c:y val="-9.78070076483992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62-4F30-A974-20B0541D0C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Foglio1!$D$6:$D$10</c:f>
              <c:strCache>
                <c:ptCount val="5"/>
                <c:pt idx="0">
                  <c:v>NORD</c:v>
                </c:pt>
                <c:pt idx="2">
                  <c:v>CENTRO</c:v>
                </c:pt>
                <c:pt idx="4">
                  <c:v>SUD e ISOLE </c:v>
                </c:pt>
              </c:strCache>
            </c:strRef>
          </c:cat>
          <c:val>
            <c:numRef>
              <c:f>Foglio1!$E$6:$E$10</c:f>
              <c:numCache>
                <c:formatCode>General</c:formatCode>
                <c:ptCount val="5"/>
                <c:pt idx="0" formatCode="0%">
                  <c:v>0.46118721461187212</c:v>
                </c:pt>
                <c:pt idx="2" formatCode="0%">
                  <c:v>0.21461187214611871</c:v>
                </c:pt>
                <c:pt idx="4" formatCode="0%">
                  <c:v>0.32420091324200911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62-4F30-A974-20B0541D0C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30045860686313403"/>
          <c:y val="2.148997134670487E-2"/>
          <c:w val="0.47542275055692668"/>
          <c:h val="0.12148630507862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779D7C-D573-4C0B-9B4E-4D5D6B7D1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D1C9296-C034-48E2-86F2-1503359ED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602CFE-CAD4-4FA7-A15B-2A6A401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C05F-104B-482E-8B0D-35C64CBEFFA8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E24892-C363-4782-8D79-4376D1A7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0AA229-3190-46C0-AABD-D38921FE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C539-7D7E-4058-B172-6E77F998481A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14" descr="il marchio_INVITALIA">
            <a:extLst>
              <a:ext uri="{FF2B5EF4-FFF2-40B4-BE49-F238E27FC236}">
                <a16:creationId xmlns:a16="http://schemas.microsoft.com/office/drawing/2014/main" id="{FA3BE91D-892B-49F8-AE3B-E51801699C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9" r="6947" b="14084"/>
          <a:stretch>
            <a:fillRect/>
          </a:stretch>
        </p:blipFill>
        <p:spPr bwMode="auto">
          <a:xfrm>
            <a:off x="242887" y="350043"/>
            <a:ext cx="1190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27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C27F1-1FD4-454C-BB3E-426CDD23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B43F47-2B6A-4769-A3A6-2F2170E17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64147E-AC21-44C4-A753-CF7D61BA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C05F-104B-482E-8B0D-35C64CBEFFA8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1D4505-A5C0-4AC3-9C0F-3F1DDAB7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02D2F0-A008-4F47-8792-133DEFC7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C539-7D7E-4058-B172-6E77F99848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08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315AAE8-D040-4ABD-ACC3-C45E076B3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0F322F-5357-4C4C-B1DC-2070585BC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6B35DD-39FC-4E55-AF0F-6A12F0A6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C05F-104B-482E-8B0D-35C64CBEFFA8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74543C-2873-4D15-8974-7559664A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AA3CD8-5D85-4630-AB19-7F71031C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C539-7D7E-4058-B172-6E77F99848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46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A2B23-9E91-41E2-8DCA-444CDFD0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12BAD0-5BB9-4DA1-9811-5696A92AE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445251-2049-473C-A6F2-90F6631C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C05F-104B-482E-8B0D-35C64CBEFFA8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B07C96-F96A-4EF2-BB1E-7C73DAE9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CD2234-F039-423B-8950-036D94A6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C539-7D7E-4058-B172-6E77F998481A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14" descr="il marchio_INVITALIA">
            <a:extLst>
              <a:ext uri="{FF2B5EF4-FFF2-40B4-BE49-F238E27FC236}">
                <a16:creationId xmlns:a16="http://schemas.microsoft.com/office/drawing/2014/main" id="{392EAA9C-7F4A-4F72-9139-DBCDE6CCFF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9" r="6947" b="14084"/>
          <a:stretch>
            <a:fillRect/>
          </a:stretch>
        </p:blipFill>
        <p:spPr bwMode="auto">
          <a:xfrm>
            <a:off x="242887" y="350043"/>
            <a:ext cx="1190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39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24E1E-80B0-4C85-875A-B91CF717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D23BD1-4B6A-43A1-B51E-BFBBB7FD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856A27-99BF-4869-B422-79AFA15B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C05F-104B-482E-8B0D-35C64CBEFFA8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2F4883-2130-4785-8D80-85CFB04A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A405E9-08C2-4A75-9570-592D0DAA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C539-7D7E-4058-B172-6E77F99848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46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D3DB3C-5394-4639-AB8F-91791465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B6A9F5-E71C-4788-A86B-94F97257A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437EFA-ABB6-45C2-80DC-7BA530FE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67C19E-4B08-4105-A208-6C9EA60F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C05F-104B-482E-8B0D-35C64CBEFFA8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548E1E-D087-4516-B29B-DF054FA9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CAB38E-B941-4985-8B27-113E2AFD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C539-7D7E-4058-B172-6E77F99848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92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0384F-2C74-4275-AB57-73B43939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7E3AF3-ED07-4CF9-B077-F9B25E1B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D7F10A-9453-4A2F-8950-B346ACA50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CBA319-64E9-4FD6-8EA1-BF6C236B6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9DE546B-7ABD-4147-BD3E-3D1315B62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921DDD-BD10-423F-AEC9-EFC1932B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C05F-104B-482E-8B0D-35C64CBEFFA8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CC87963-85D7-45BA-82E2-142C1755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DD372BE-A9E4-4349-A23B-37CDDF46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C539-7D7E-4058-B172-6E77F99848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04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BA1D8C-5801-4511-ABFC-9D1509E7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43862A9-7AAD-42A8-807C-436BD2CA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C05F-104B-482E-8B0D-35C64CBEFFA8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D31D89-4045-4FD3-BE10-6C2A0896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876F95-C1BC-44AF-B9F9-9E1E9785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C539-7D7E-4058-B172-6E77F99848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80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192B11F-F689-4FE7-80BA-A84C7DDB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C05F-104B-482E-8B0D-35C64CBEFFA8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AA3BBC-7170-4082-BAA3-102B021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33393B-1F3E-43EC-AF3A-5750DB14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C539-7D7E-4058-B172-6E77F99848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42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1E0B70-A261-4697-9943-CDBDEF1D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F05983-707E-4B36-808F-C5D47C434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74969F-A746-4069-9D37-AEA4F950E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77E670-0A17-4221-9EDA-BCF0A042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C05F-104B-482E-8B0D-35C64CBEFFA8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A5F6CC-FDDC-4496-B999-7A7C7D3F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F0C2A1-B0CF-411A-AC6D-BC144AC1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C539-7D7E-4058-B172-6E77F99848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0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A3AFDD-4878-4D82-B792-FA2EDAEE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BC1633-FAD3-48DF-AE77-778A2D0B3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D514FB-164F-4375-9B77-87B532900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424A51-0415-4CA7-9181-1A6E4BDF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C05F-104B-482E-8B0D-35C64CBEFFA8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BA7E98-8FB4-4DF3-8202-953AF2A4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1D033B-97D5-4EF4-AB32-E1ED62EC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C539-7D7E-4058-B172-6E77F99848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43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F5C896-A000-4F93-B85E-13E1A9C8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D5B398-9E7E-4B18-962C-17B0E6157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D2112A-A82C-4C2B-8B6B-754C6FA1A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9C05F-104B-482E-8B0D-35C64CBEFFA8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15B829-2030-4DFD-81B1-FA047C3B5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3499BE-696C-4E48-A638-C44A29200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C539-7D7E-4058-B172-6E77F99848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37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238CE97-A434-43B9-BCD7-62692E66B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10502" r="10501"/>
          <a:stretch/>
        </p:blipFill>
        <p:spPr>
          <a:xfrm>
            <a:off x="0" y="-1"/>
            <a:ext cx="12192000" cy="707456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CF3FD-B508-433F-BFD2-26EBC6775F09}"/>
              </a:ext>
            </a:extLst>
          </p:cNvPr>
          <p:cNvSpPr txBox="1"/>
          <p:nvPr/>
        </p:nvSpPr>
        <p:spPr>
          <a:xfrm>
            <a:off x="6852746" y="3214117"/>
            <a:ext cx="5058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29 SETTEMBRE 2020 </a:t>
            </a:r>
          </a:p>
        </p:txBody>
      </p:sp>
    </p:spTree>
    <p:extLst>
      <p:ext uri="{BB962C8B-B14F-4D97-AF65-F5344CB8AC3E}">
        <p14:creationId xmlns:p14="http://schemas.microsoft.com/office/powerpoint/2010/main" val="294999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33FD714-1BAD-410E-B38C-2AB6793D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333"/>
          <a:stretch/>
        </p:blipFill>
        <p:spPr>
          <a:xfrm>
            <a:off x="0" y="-29497"/>
            <a:ext cx="12192000" cy="128388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F17EE9-4314-4F57-85EF-C4E65933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642" y="261124"/>
            <a:ext cx="5716945" cy="890477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IL TEAM</a:t>
            </a:r>
            <a:endParaRPr lang="it-IT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D1D5AE8-6245-4193-B087-6B6ECB06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64" y="337886"/>
            <a:ext cx="1204013" cy="747618"/>
          </a:xfrm>
          <a:prstGeom prst="rect">
            <a:avLst/>
          </a:prstGeom>
        </p:spPr>
      </p:pic>
      <p:pic>
        <p:nvPicPr>
          <p:cNvPr id="58" name="Immagine 57" descr="Immagine che contiene sedendo, scuro, fuochi d'artificio, cielo&#10;&#10;Descrizione generata automaticamente">
            <a:extLst>
              <a:ext uri="{FF2B5EF4-FFF2-40B4-BE49-F238E27FC236}">
                <a16:creationId xmlns:a16="http://schemas.microsoft.com/office/drawing/2014/main" id="{0C338A9D-88DA-4EF6-B507-FC9736A10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2" y="-239206"/>
            <a:ext cx="2282134" cy="1839165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B27F0E7-BF72-4D90-8AFC-FABD7E59A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642" y="3345298"/>
            <a:ext cx="11196466" cy="3122762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it-I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Federica Garbolino </a:t>
            </a:r>
            <a:r>
              <a:rPr lang="it-IT" sz="1800" b="0" i="1" u="none" strike="noStrike" baseline="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Responsabile Sviluppo Mercato e Servizi Invitalia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Massimo Calzoni </a:t>
            </a:r>
            <a:r>
              <a:rPr lang="it-IT" sz="1800" i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Coordinatore Sistema Invitalia Startup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Fabio Comi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Sergio D’Onofrio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Alfonso Nardi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Giulia Zanotti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Susanna Zuccarini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249DFD3C-1F93-4B8C-8405-3141DDB1A289}"/>
              </a:ext>
            </a:extLst>
          </p:cNvPr>
          <p:cNvGrpSpPr/>
          <p:nvPr/>
        </p:nvGrpSpPr>
        <p:grpSpPr>
          <a:xfrm>
            <a:off x="1414693" y="1967342"/>
            <a:ext cx="9145588" cy="1080000"/>
            <a:chOff x="2470311" y="425124"/>
            <a:chExt cx="9145588" cy="1080000"/>
          </a:xfrm>
        </p:grpSpPr>
        <p:pic>
          <p:nvPicPr>
            <p:cNvPr id="10" name="Immagine 9" descr="Immagine che contiene persona, uomo, abbigliamento, tuta&#10;&#10;Descrizione generata automaticamente">
              <a:extLst>
                <a:ext uri="{FF2B5EF4-FFF2-40B4-BE49-F238E27FC236}">
                  <a16:creationId xmlns:a16="http://schemas.microsoft.com/office/drawing/2014/main" id="{DD0869F3-83F8-4009-98CC-8E206A2ED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60" t="19338" r="14784" b="36283"/>
            <a:stretch/>
          </p:blipFill>
          <p:spPr>
            <a:xfrm>
              <a:off x="7849059" y="425124"/>
              <a:ext cx="1080000" cy="1080000"/>
            </a:xfrm>
            <a:prstGeom prst="rect">
              <a:avLst/>
            </a:prstGeom>
          </p:spPr>
        </p:pic>
        <p:pic>
          <p:nvPicPr>
            <p:cNvPr id="11" name="Immagine 10" descr="Immagine che contiene letto, posando, uomo, capo&#10;&#10;Descrizione generata automaticamente">
              <a:extLst>
                <a:ext uri="{FF2B5EF4-FFF2-40B4-BE49-F238E27FC236}">
                  <a16:creationId xmlns:a16="http://schemas.microsoft.com/office/drawing/2014/main" id="{E858C742-AA13-4EB2-B7B8-6C4F2BE81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1" t="12589" r="17221"/>
            <a:stretch/>
          </p:blipFill>
          <p:spPr>
            <a:xfrm rot="5400000">
              <a:off x="5164860" y="425124"/>
              <a:ext cx="1080000" cy="1080000"/>
            </a:xfrm>
            <a:prstGeom prst="rect">
              <a:avLst/>
            </a:prstGeom>
          </p:spPr>
        </p:pic>
        <p:pic>
          <p:nvPicPr>
            <p:cNvPr id="12" name="Immagine 11" descr="Immagine che contiene uomo, persona, indossando, fotografia&#10;&#10;Descrizione generata automaticamente">
              <a:extLst>
                <a:ext uri="{FF2B5EF4-FFF2-40B4-BE49-F238E27FC236}">
                  <a16:creationId xmlns:a16="http://schemas.microsoft.com/office/drawing/2014/main" id="{A8D97CC6-9CA2-4370-887E-DB123D44B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0" t="1568" r="13441" b="3655"/>
            <a:stretch/>
          </p:blipFill>
          <p:spPr>
            <a:xfrm>
              <a:off x="6516429" y="425124"/>
              <a:ext cx="1080000" cy="1080000"/>
            </a:xfrm>
            <a:prstGeom prst="rect">
              <a:avLst/>
            </a:prstGeom>
          </p:spPr>
        </p:pic>
        <p:pic>
          <p:nvPicPr>
            <p:cNvPr id="13" name="Immagine 12" descr="Immagine che contiene persona, donna, tenendo, inpiedi&#10;&#10;Descrizione generata automaticamente">
              <a:extLst>
                <a:ext uri="{FF2B5EF4-FFF2-40B4-BE49-F238E27FC236}">
                  <a16:creationId xmlns:a16="http://schemas.microsoft.com/office/drawing/2014/main" id="{39CA2757-B06B-44DC-B266-1650A54A4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79" t="1766" r="26941" b="53062"/>
            <a:stretch/>
          </p:blipFill>
          <p:spPr>
            <a:xfrm>
              <a:off x="10535899" y="425124"/>
              <a:ext cx="1080000" cy="1080000"/>
            </a:xfrm>
            <a:prstGeom prst="rect">
              <a:avLst/>
            </a:prstGeom>
          </p:spPr>
        </p:pic>
        <p:pic>
          <p:nvPicPr>
            <p:cNvPr id="14" name="Immagine 13" descr="Immagine che contiene persona, abbigliamento, interni, cravatta&#10;&#10;Descrizione generata automaticamente">
              <a:extLst>
                <a:ext uri="{FF2B5EF4-FFF2-40B4-BE49-F238E27FC236}">
                  <a16:creationId xmlns:a16="http://schemas.microsoft.com/office/drawing/2014/main" id="{CACCDC90-95B1-485E-87D7-FCE2CBAED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2" r="20990" b="15280"/>
            <a:stretch/>
          </p:blipFill>
          <p:spPr>
            <a:xfrm>
              <a:off x="9200628" y="425124"/>
              <a:ext cx="1080000" cy="1080000"/>
            </a:xfrm>
            <a:prstGeom prst="rect">
              <a:avLst/>
            </a:prstGeom>
          </p:spPr>
        </p:pic>
        <p:pic>
          <p:nvPicPr>
            <p:cNvPr id="15" name="Immagine 14" descr="Immagine che contiene persona, uomo, tuta, interni&#10;&#10;Descrizione generata automaticamente">
              <a:extLst>
                <a:ext uri="{FF2B5EF4-FFF2-40B4-BE49-F238E27FC236}">
                  <a16:creationId xmlns:a16="http://schemas.microsoft.com/office/drawing/2014/main" id="{F342E186-48D6-4D16-AB04-ED6391EFA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75" t="1681" r="11061" b="7506"/>
            <a:stretch/>
          </p:blipFill>
          <p:spPr>
            <a:xfrm>
              <a:off x="3813291" y="425124"/>
              <a:ext cx="1080000" cy="1080000"/>
            </a:xfrm>
            <a:prstGeom prst="rect">
              <a:avLst/>
            </a:prstGeom>
          </p:spPr>
        </p:pic>
        <p:pic>
          <p:nvPicPr>
            <p:cNvPr id="16" name="Immagine 15" descr="Immagine che contiene persona, interni, abbigliamento, donna&#10;&#10;Descrizione generata automaticamente">
              <a:extLst>
                <a:ext uri="{FF2B5EF4-FFF2-40B4-BE49-F238E27FC236}">
                  <a16:creationId xmlns:a16="http://schemas.microsoft.com/office/drawing/2014/main" id="{41CAB193-02A7-4064-B2F6-4AE7E77A6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4" b="32927"/>
            <a:stretch/>
          </p:blipFill>
          <p:spPr>
            <a:xfrm>
              <a:off x="2470311" y="425124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917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A3BFE8-767B-4F27-A916-40816224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28" y="1661239"/>
            <a:ext cx="10477511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it-IT" sz="1500" b="1" i="0" u="none" strike="noStrike" baseline="0" dirty="0">
                <a:solidFill>
                  <a:schemeClr val="accent1"/>
                </a:solidFill>
                <a:cs typeface="Arial" panose="020B0604020202020204" pitchFamily="34" charset="0"/>
              </a:rPr>
              <a:t>09:45</a:t>
            </a:r>
            <a:r>
              <a:rPr lang="it-IT" sz="1500" b="1" i="0" u="none" strike="noStrike" baseline="0" dirty="0">
                <a:solidFill>
                  <a:srgbClr val="7E12B3"/>
                </a:solidFill>
                <a:cs typeface="Arial" panose="020B0604020202020204" pitchFamily="34" charset="0"/>
              </a:rPr>
              <a:t> 	</a:t>
            </a:r>
            <a:r>
              <a:rPr lang="it-IT" sz="15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Welcome</a:t>
            </a:r>
            <a:r>
              <a:rPr lang="it-IT" sz="1500" b="0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 e accrediti</a:t>
            </a:r>
          </a:p>
          <a:p>
            <a:pPr marL="0" indent="0" algn="l">
              <a:buNone/>
            </a:pPr>
            <a:r>
              <a:rPr lang="it-IT" sz="1500" b="1" i="0" u="none" strike="noStrike" baseline="0" dirty="0">
                <a:solidFill>
                  <a:schemeClr val="accent1"/>
                </a:solidFill>
                <a:cs typeface="Arial" panose="020B0604020202020204" pitchFamily="34" charset="0"/>
              </a:rPr>
              <a:t>10:00</a:t>
            </a:r>
            <a:r>
              <a:rPr lang="it-IT" sz="1500" b="1" i="0" u="none" strike="noStrike" baseline="0" dirty="0">
                <a:solidFill>
                  <a:srgbClr val="7E12B3"/>
                </a:solidFill>
                <a:cs typeface="Arial" panose="020B0604020202020204" pitchFamily="34" charset="0"/>
              </a:rPr>
              <a:t> 	</a:t>
            </a:r>
            <a:r>
              <a:rPr lang="it-IT" sz="1500" b="0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Saluto di Benvenuto </a:t>
            </a:r>
          </a:p>
          <a:p>
            <a:pPr marL="0" indent="0" algn="l">
              <a:buNone/>
            </a:pPr>
            <a:r>
              <a:rPr lang="it-IT" sz="1500" b="1" i="0" u="none" strike="noStrike" baseline="0" dirty="0">
                <a:solidFill>
                  <a:schemeClr val="accent1"/>
                </a:solidFill>
                <a:cs typeface="Arial" panose="020B0604020202020204" pitchFamily="34" charset="0"/>
              </a:rPr>
              <a:t>10:15	</a:t>
            </a:r>
            <a:r>
              <a:rPr lang="it-IT" sz="1500" b="0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Introduzione dei lavori</a:t>
            </a:r>
          </a:p>
          <a:p>
            <a:pPr marL="0" indent="0" algn="l">
              <a:buNone/>
            </a:pPr>
            <a:r>
              <a:rPr lang="it-IT" sz="1500" b="1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	Ernesto Somma, </a:t>
            </a:r>
            <a:r>
              <a:rPr lang="it-IT" sz="1500" b="0" i="1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Responsabile Incentivi e Innovazione Invitalia</a:t>
            </a:r>
          </a:p>
          <a:p>
            <a:pPr marL="0" indent="0" algn="l">
              <a:buNone/>
            </a:pPr>
            <a:r>
              <a:rPr lang="it-IT" sz="1500" b="1" i="0" u="none" strike="noStrike" baseline="0" dirty="0">
                <a:solidFill>
                  <a:schemeClr val="accent1"/>
                </a:solidFill>
                <a:cs typeface="Arial" panose="020B0604020202020204" pitchFamily="34" charset="0"/>
              </a:rPr>
              <a:t>10:30</a:t>
            </a:r>
            <a:r>
              <a:rPr lang="it-IT" sz="1500" b="1" i="0" u="none" strike="noStrike" baseline="0" dirty="0">
                <a:solidFill>
                  <a:srgbClr val="7E12B3"/>
                </a:solidFill>
                <a:cs typeface="Arial" panose="020B0604020202020204" pitchFamily="34" charset="0"/>
              </a:rPr>
              <a:t> 	</a:t>
            </a:r>
            <a:r>
              <a:rPr lang="it-IT" sz="1500" b="0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Gli incentivi per l’ecosistema delle startup</a:t>
            </a:r>
          </a:p>
          <a:p>
            <a:pPr marL="0" indent="0" algn="l">
              <a:buNone/>
            </a:pPr>
            <a:r>
              <a:rPr lang="it-IT" sz="1500" b="1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	Gian Paolo Manzella, </a:t>
            </a:r>
            <a:r>
              <a:rPr lang="it-IT" sz="1500" b="0" i="1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Sottosegretario Ministero dello Sviluppo Economico</a:t>
            </a:r>
          </a:p>
          <a:p>
            <a:pPr marL="0" indent="0" algn="l">
              <a:buNone/>
            </a:pPr>
            <a:r>
              <a:rPr lang="it-IT" sz="1500" b="1" i="0" u="none" strike="noStrike" baseline="0" dirty="0">
                <a:solidFill>
                  <a:schemeClr val="accent1"/>
                </a:solidFill>
                <a:cs typeface="Arial" panose="020B0604020202020204" pitchFamily="34" charset="0"/>
              </a:rPr>
              <a:t>11:00</a:t>
            </a:r>
            <a:r>
              <a:rPr lang="it-IT" sz="1500" b="1" i="0" u="none" strike="noStrike" baseline="0" dirty="0">
                <a:solidFill>
                  <a:srgbClr val="7E12B3"/>
                </a:solidFill>
                <a:cs typeface="Arial" panose="020B0604020202020204" pitchFamily="34" charset="0"/>
              </a:rPr>
              <a:t> 	</a:t>
            </a:r>
            <a:r>
              <a:rPr lang="it-IT" sz="1500" b="1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Tavoli tematici</a:t>
            </a:r>
          </a:p>
          <a:p>
            <a:pPr marL="0" indent="0" algn="l">
              <a:buNone/>
            </a:pPr>
            <a:r>
              <a:rPr lang="it-IT" sz="1500" b="1" i="0" u="none" strike="noStrike" baseline="0" dirty="0">
                <a:solidFill>
                  <a:schemeClr val="accent1"/>
                </a:solidFill>
                <a:cs typeface="Arial" panose="020B0604020202020204" pitchFamily="34" charset="0"/>
              </a:rPr>
              <a:t>12:15	</a:t>
            </a:r>
            <a:r>
              <a:rPr lang="it-IT" sz="1500" b="0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Confronto sulle proposte emerse dai tavoli tematici</a:t>
            </a:r>
          </a:p>
          <a:p>
            <a:pPr marL="0" indent="0" algn="l">
              <a:buNone/>
            </a:pPr>
            <a:r>
              <a:rPr lang="it-IT" sz="1500" b="1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	Ernesto Somma, </a:t>
            </a:r>
            <a:r>
              <a:rPr lang="it-IT" sz="1500" b="0" i="1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Responsabile Incentivi e Innovazione Invitalia</a:t>
            </a:r>
          </a:p>
          <a:p>
            <a:pPr marL="0" indent="0" algn="l">
              <a:buNone/>
            </a:pPr>
            <a:r>
              <a:rPr lang="it-IT" sz="1500" b="1" i="0" u="none" strike="noStrike" baseline="0" dirty="0">
                <a:solidFill>
                  <a:schemeClr val="accent1"/>
                </a:solidFill>
                <a:cs typeface="Arial" panose="020B0604020202020204" pitchFamily="34" charset="0"/>
              </a:rPr>
              <a:t>13:00</a:t>
            </a:r>
            <a:r>
              <a:rPr lang="it-IT" sz="1500" b="1" i="0" u="none" strike="noStrike" baseline="0" dirty="0">
                <a:solidFill>
                  <a:srgbClr val="7E12B3"/>
                </a:solidFill>
                <a:cs typeface="Arial" panose="020B0604020202020204" pitchFamily="34" charset="0"/>
              </a:rPr>
              <a:t> 	</a:t>
            </a:r>
            <a:r>
              <a:rPr lang="it-IT" sz="1500" b="0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Conclusioni</a:t>
            </a:r>
          </a:p>
          <a:p>
            <a:pPr marL="0" indent="0" algn="l">
              <a:buNone/>
            </a:pPr>
            <a:r>
              <a:rPr lang="it-IT" sz="1500" b="1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	Domenico Arcuri, </a:t>
            </a:r>
            <a:r>
              <a:rPr lang="it-IT" sz="1500" b="0" i="1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Amministratore Delegato Invitalia e Commissario Straordinario per l’Emergenza Covid-19</a:t>
            </a:r>
          </a:p>
          <a:p>
            <a:pPr marL="0" indent="0" algn="l">
              <a:buNone/>
            </a:pPr>
            <a:r>
              <a:rPr lang="it-IT" sz="1500" b="1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	Paola Pisano, </a:t>
            </a:r>
            <a:r>
              <a:rPr lang="it-IT" sz="1500" b="0" i="1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Ministro per l’Innovazione Digitale</a:t>
            </a:r>
          </a:p>
          <a:p>
            <a:pPr marL="0" indent="0" algn="l">
              <a:buNone/>
            </a:pPr>
            <a:endParaRPr lang="it-IT" sz="1500" b="0" i="1" u="sng" strike="noStrike" baseline="0" dirty="0">
              <a:solidFill>
                <a:srgbClr val="434343"/>
              </a:solidFill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it-IT" sz="1500" b="0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Modera: </a:t>
            </a:r>
            <a:r>
              <a:rPr lang="it-IT" sz="1500" b="1" i="0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Federica Garbolino, </a:t>
            </a:r>
            <a:r>
              <a:rPr lang="it-IT" sz="1500" b="0" i="1" u="none" strike="noStrike" baseline="0" dirty="0">
                <a:solidFill>
                  <a:srgbClr val="434343"/>
                </a:solidFill>
                <a:cs typeface="Arial" panose="020B0604020202020204" pitchFamily="34" charset="0"/>
              </a:rPr>
              <a:t>Responsabile Sviluppo Mercato e Servizi Invitalia</a:t>
            </a:r>
            <a:endParaRPr lang="it-IT" sz="1500" dirty="0"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33FD714-1BAD-410E-B38C-2AB6793D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333"/>
          <a:stretch/>
        </p:blipFill>
        <p:spPr>
          <a:xfrm>
            <a:off x="0" y="0"/>
            <a:ext cx="12192000" cy="128388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F17EE9-4314-4F57-85EF-C4E65933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28" y="266456"/>
            <a:ext cx="3734558" cy="890477"/>
          </a:xfrm>
        </p:spPr>
        <p:txBody>
          <a:bodyPr>
            <a:normAutofit/>
          </a:bodyPr>
          <a:lstStyle/>
          <a:p>
            <a:r>
              <a:rPr lang="it-IT" sz="2400" i="0" u="none" strike="noStrike" baseline="0" dirty="0">
                <a:solidFill>
                  <a:schemeClr val="bg1"/>
                </a:solidFill>
                <a:cs typeface="Arial" panose="020B0604020202020204" pitchFamily="34" charset="0"/>
              </a:rPr>
              <a:t>AGENDA</a:t>
            </a:r>
            <a:endParaRPr lang="it-IT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D1D5AE8-6245-4193-B087-6B6ECB06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64" y="337886"/>
            <a:ext cx="1204013" cy="747618"/>
          </a:xfrm>
          <a:prstGeom prst="rect">
            <a:avLst/>
          </a:prstGeom>
        </p:spPr>
      </p:pic>
      <p:pic>
        <p:nvPicPr>
          <p:cNvPr id="9" name="Immagine 8" descr="Immagine che contiene sedendo, scuro, fuochi d'artificio, cielo&#10;&#10;Descrizione generata automaticamente">
            <a:extLst>
              <a:ext uri="{FF2B5EF4-FFF2-40B4-BE49-F238E27FC236}">
                <a16:creationId xmlns:a16="http://schemas.microsoft.com/office/drawing/2014/main" id="{89D20E5C-797D-4D02-BE5B-30A725910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2" y="-239206"/>
            <a:ext cx="2282134" cy="18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9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33FD714-1BAD-410E-B38C-2AB6793D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333"/>
          <a:stretch/>
        </p:blipFill>
        <p:spPr>
          <a:xfrm>
            <a:off x="0" y="-29497"/>
            <a:ext cx="12192000" cy="128388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F17EE9-4314-4F57-85EF-C4E65933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642" y="261124"/>
            <a:ext cx="5716945" cy="890477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TAVOLI TEMATICI</a:t>
            </a:r>
            <a:endParaRPr lang="it-IT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D1D5AE8-6245-4193-B087-6B6ECB06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64" y="337886"/>
            <a:ext cx="1204013" cy="747618"/>
          </a:xfrm>
          <a:prstGeom prst="rect">
            <a:avLst/>
          </a:prstGeom>
        </p:spPr>
      </p:pic>
      <p:pic>
        <p:nvPicPr>
          <p:cNvPr id="58" name="Immagine 57" descr="Immagine che contiene sedendo, scuro, fuochi d'artificio, cielo&#10;&#10;Descrizione generata automaticamente">
            <a:extLst>
              <a:ext uri="{FF2B5EF4-FFF2-40B4-BE49-F238E27FC236}">
                <a16:creationId xmlns:a16="http://schemas.microsoft.com/office/drawing/2014/main" id="{0C338A9D-88DA-4EF6-B507-FC9736A10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2" y="-239206"/>
            <a:ext cx="2282134" cy="1839165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B64C3D8-5056-4F85-B988-173DB20BEEBB}"/>
              </a:ext>
            </a:extLst>
          </p:cNvPr>
          <p:cNvCxnSpPr/>
          <p:nvPr/>
        </p:nvCxnSpPr>
        <p:spPr>
          <a:xfrm>
            <a:off x="1120877" y="3923071"/>
            <a:ext cx="10019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6D86BB8-FF3D-4F8C-8888-F506EDB3B053}"/>
              </a:ext>
            </a:extLst>
          </p:cNvPr>
          <p:cNvCxnSpPr/>
          <p:nvPr/>
        </p:nvCxnSpPr>
        <p:spPr>
          <a:xfrm>
            <a:off x="5761703" y="1917290"/>
            <a:ext cx="0" cy="4328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520EE1B-7E88-42C8-837A-8218A1571A34}"/>
              </a:ext>
            </a:extLst>
          </p:cNvPr>
          <p:cNvSpPr txBox="1"/>
          <p:nvPr/>
        </p:nvSpPr>
        <p:spPr>
          <a:xfrm>
            <a:off x="2020484" y="2924107"/>
            <a:ext cx="2489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Early stage e grassroot finance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191477A-3522-423F-A278-17F77112547D}"/>
              </a:ext>
            </a:extLst>
          </p:cNvPr>
          <p:cNvGrpSpPr/>
          <p:nvPr/>
        </p:nvGrpSpPr>
        <p:grpSpPr>
          <a:xfrm>
            <a:off x="2125980" y="2173024"/>
            <a:ext cx="712748" cy="583952"/>
            <a:chOff x="762000" y="2037041"/>
            <a:chExt cx="832845" cy="682346"/>
          </a:xfrm>
        </p:grpSpPr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DD3E63F9-81E7-47CA-87BE-7DD7312DCBD9}"/>
                </a:ext>
              </a:extLst>
            </p:cNvPr>
            <p:cNvSpPr/>
            <p:nvPr/>
          </p:nvSpPr>
          <p:spPr>
            <a:xfrm>
              <a:off x="762000" y="2062162"/>
              <a:ext cx="657225" cy="657225"/>
            </a:xfrm>
            <a:prstGeom prst="round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2F1560F-0740-4D26-AED0-92C644DB1FF8}"/>
                </a:ext>
              </a:extLst>
            </p:cNvPr>
            <p:cNvSpPr txBox="1"/>
            <p:nvPr/>
          </p:nvSpPr>
          <p:spPr>
            <a:xfrm>
              <a:off x="813794" y="2037041"/>
              <a:ext cx="7810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00F8E47-FFD9-424D-BA07-5C8485569B10}"/>
              </a:ext>
            </a:extLst>
          </p:cNvPr>
          <p:cNvSpPr txBox="1"/>
          <p:nvPr/>
        </p:nvSpPr>
        <p:spPr>
          <a:xfrm>
            <a:off x="6529127" y="2924107"/>
            <a:ext cx="2489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 innovation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B9459E1C-9C10-4898-B12C-A76B5C3F0E2D}"/>
              </a:ext>
            </a:extLst>
          </p:cNvPr>
          <p:cNvGrpSpPr/>
          <p:nvPr/>
        </p:nvGrpSpPr>
        <p:grpSpPr>
          <a:xfrm>
            <a:off x="6634623" y="2173023"/>
            <a:ext cx="712748" cy="646331"/>
            <a:chOff x="762000" y="2037041"/>
            <a:chExt cx="832845" cy="755236"/>
          </a:xfrm>
        </p:grpSpPr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C496287B-A75B-4AAF-BC5A-2F89638AF19E}"/>
                </a:ext>
              </a:extLst>
            </p:cNvPr>
            <p:cNvSpPr/>
            <p:nvPr/>
          </p:nvSpPr>
          <p:spPr>
            <a:xfrm>
              <a:off x="762000" y="2062162"/>
              <a:ext cx="657225" cy="657225"/>
            </a:xfrm>
            <a:prstGeom prst="round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E73593AB-ACC5-468E-972D-0A441751BFDA}"/>
                </a:ext>
              </a:extLst>
            </p:cNvPr>
            <p:cNvSpPr txBox="1"/>
            <p:nvPr/>
          </p:nvSpPr>
          <p:spPr>
            <a:xfrm>
              <a:off x="813794" y="2037041"/>
              <a:ext cx="781051" cy="755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18392E8-1BCD-4DAD-B302-A869953C85F6}"/>
              </a:ext>
            </a:extLst>
          </p:cNvPr>
          <p:cNvSpPr txBox="1"/>
          <p:nvPr/>
        </p:nvSpPr>
        <p:spPr>
          <a:xfrm>
            <a:off x="2020484" y="5071675"/>
            <a:ext cx="2489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impact</a:t>
            </a:r>
            <a:b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shared value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CE0C2CC-FB49-44DE-B8FD-1CF34B3E31C5}"/>
              </a:ext>
            </a:extLst>
          </p:cNvPr>
          <p:cNvGrpSpPr/>
          <p:nvPr/>
        </p:nvGrpSpPr>
        <p:grpSpPr>
          <a:xfrm>
            <a:off x="2125980" y="4320591"/>
            <a:ext cx="712748" cy="646331"/>
            <a:chOff x="762000" y="2037041"/>
            <a:chExt cx="832845" cy="755236"/>
          </a:xfrm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49FFBD5E-5921-45C1-A654-7A3F32123ED4}"/>
                </a:ext>
              </a:extLst>
            </p:cNvPr>
            <p:cNvSpPr/>
            <p:nvPr/>
          </p:nvSpPr>
          <p:spPr>
            <a:xfrm>
              <a:off x="762000" y="2062162"/>
              <a:ext cx="657225" cy="657225"/>
            </a:xfrm>
            <a:prstGeom prst="round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21C9356F-8581-4EE4-84C8-165C188869C9}"/>
                </a:ext>
              </a:extLst>
            </p:cNvPr>
            <p:cNvSpPr txBox="1"/>
            <p:nvPr/>
          </p:nvSpPr>
          <p:spPr>
            <a:xfrm>
              <a:off x="813794" y="2037041"/>
              <a:ext cx="781051" cy="755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76E920E-396B-47BE-9663-DBCAC161C105}"/>
              </a:ext>
            </a:extLst>
          </p:cNvPr>
          <p:cNvSpPr txBox="1"/>
          <p:nvPr/>
        </p:nvSpPr>
        <p:spPr>
          <a:xfrm>
            <a:off x="6529127" y="5102496"/>
            <a:ext cx="2489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Educare all’innovazione</a:t>
            </a: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9D39B93-8D2F-42F2-9362-D5AC001C440B}"/>
              </a:ext>
            </a:extLst>
          </p:cNvPr>
          <p:cNvGrpSpPr/>
          <p:nvPr/>
        </p:nvGrpSpPr>
        <p:grpSpPr>
          <a:xfrm>
            <a:off x="6634623" y="4310316"/>
            <a:ext cx="712748" cy="646331"/>
            <a:chOff x="762000" y="2037041"/>
            <a:chExt cx="832845" cy="755236"/>
          </a:xfrm>
        </p:grpSpPr>
        <p:sp>
          <p:nvSpPr>
            <p:cNvPr id="28" name="Rettangolo con angoli arrotondati 27">
              <a:extLst>
                <a:ext uri="{FF2B5EF4-FFF2-40B4-BE49-F238E27FC236}">
                  <a16:creationId xmlns:a16="http://schemas.microsoft.com/office/drawing/2014/main" id="{BA4FD45D-87FE-4CC4-9DB4-D37B004C331C}"/>
                </a:ext>
              </a:extLst>
            </p:cNvPr>
            <p:cNvSpPr/>
            <p:nvPr/>
          </p:nvSpPr>
          <p:spPr>
            <a:xfrm>
              <a:off x="762000" y="2062162"/>
              <a:ext cx="657225" cy="657225"/>
            </a:xfrm>
            <a:prstGeom prst="round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80C67043-B5ED-4547-9625-A1F58A2A38D7}"/>
                </a:ext>
              </a:extLst>
            </p:cNvPr>
            <p:cNvSpPr txBox="1"/>
            <p:nvPr/>
          </p:nvSpPr>
          <p:spPr>
            <a:xfrm>
              <a:off x="813794" y="2037041"/>
              <a:ext cx="781051" cy="755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06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238CE97-A434-43B9-BCD7-62692E66B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10502" r="10501"/>
          <a:stretch/>
        </p:blipFill>
        <p:spPr>
          <a:xfrm>
            <a:off x="0" y="-1"/>
            <a:ext cx="12192000" cy="707456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5CF3FD-B508-433F-BFD2-26EBC6775F09}"/>
              </a:ext>
            </a:extLst>
          </p:cNvPr>
          <p:cNvSpPr txBox="1"/>
          <p:nvPr/>
        </p:nvSpPr>
        <p:spPr>
          <a:xfrm>
            <a:off x="6852746" y="2921168"/>
            <a:ext cx="5058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Ernesto Somma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29 SETTEMBRE 2020 </a:t>
            </a:r>
          </a:p>
        </p:txBody>
      </p:sp>
    </p:spTree>
    <p:extLst>
      <p:ext uri="{BB962C8B-B14F-4D97-AF65-F5344CB8AC3E}">
        <p14:creationId xmlns:p14="http://schemas.microsoft.com/office/powerpoint/2010/main" val="185846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>
            <a:extLst>
              <a:ext uri="{FF2B5EF4-FFF2-40B4-BE49-F238E27FC236}">
                <a16:creationId xmlns:a16="http://schemas.microsoft.com/office/drawing/2014/main" id="{977C5494-6155-4392-B7F7-EC33E65988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333"/>
          <a:stretch/>
        </p:blipFill>
        <p:spPr>
          <a:xfrm>
            <a:off x="0" y="4089971"/>
            <a:ext cx="12191993" cy="281290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33FD714-1BAD-410E-B38C-2AB6793D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333"/>
          <a:stretch/>
        </p:blipFill>
        <p:spPr>
          <a:xfrm>
            <a:off x="0" y="-29497"/>
            <a:ext cx="12192000" cy="128388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F17EE9-4314-4F57-85EF-C4E65933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642" y="261124"/>
            <a:ext cx="5716945" cy="890477"/>
          </a:xfrm>
        </p:spPr>
        <p:txBody>
          <a:bodyPr>
            <a:normAutofit/>
          </a:bodyPr>
          <a:lstStyle/>
          <a:p>
            <a:r>
              <a:rPr lang="it-IT" sz="2400" i="0" u="none" strike="noStrike" baseline="0" dirty="0">
                <a:solidFill>
                  <a:schemeClr val="bg1"/>
                </a:solidFill>
                <a:cs typeface="Arial" panose="020B0604020202020204" pitchFamily="34" charset="0"/>
              </a:rPr>
              <a:t>CHI SIAMO E COME SIAMO CRESCIUTI</a:t>
            </a:r>
            <a:endParaRPr lang="it-IT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D1D5AE8-6245-4193-B087-6B6ECB06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64" y="337886"/>
            <a:ext cx="1204013" cy="747618"/>
          </a:xfrm>
          <a:prstGeom prst="rect">
            <a:avLst/>
          </a:prstGeom>
        </p:spPr>
      </p:pic>
      <p:sp>
        <p:nvSpPr>
          <p:cNvPr id="21" name="Segnaposto contenuto 1">
            <a:extLst>
              <a:ext uri="{FF2B5EF4-FFF2-40B4-BE49-F238E27FC236}">
                <a16:creationId xmlns:a16="http://schemas.microsoft.com/office/drawing/2014/main" id="{BC4021E3-4959-4B5E-899B-FE6314FA3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109" y="2337199"/>
            <a:ext cx="852577" cy="621169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it-IT" sz="36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56</a:t>
            </a:r>
            <a:endParaRPr lang="it-IT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/>
            <a:endParaRPr lang="it-IT" sz="2400" b="1" dirty="0">
              <a:latin typeface="Century Gothic" panose="020B0502020202020204" pitchFamily="34" charset="0"/>
              <a:ea typeface="+mj-ea"/>
              <a:cs typeface="+mj-cs"/>
            </a:endParaRPr>
          </a:p>
          <a:p>
            <a:endParaRPr lang="it-IT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3AE1F4-6119-43F3-8D72-A48A4DB60E2D}"/>
              </a:ext>
            </a:extLst>
          </p:cNvPr>
          <p:cNvSpPr txBox="1"/>
          <p:nvPr/>
        </p:nvSpPr>
        <p:spPr>
          <a:xfrm>
            <a:off x="2224686" y="2061759"/>
            <a:ext cx="3625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+mj-lt"/>
                <a:cs typeface="Arial" panose="020B0604020202020204" pitchFamily="34" charset="0"/>
              </a:rPr>
              <a:t>dei più </a:t>
            </a:r>
            <a:r>
              <a:rPr lang="it-IT" sz="1800" b="1" dirty="0">
                <a:cs typeface="Arial" panose="020B0604020202020204" pitchFamily="34" charset="0"/>
              </a:rPr>
              <a:t>importanti incubatori, acceleratori di impresa, associazioni e business </a:t>
            </a:r>
            <a:r>
              <a:rPr lang="it-IT" sz="1800" b="1" dirty="0" err="1">
                <a:cs typeface="Arial" panose="020B0604020202020204" pitchFamily="34" charset="0"/>
              </a:rPr>
              <a:t>angel</a:t>
            </a:r>
            <a:r>
              <a:rPr lang="it-IT" sz="1800" b="1" dirty="0">
                <a:cs typeface="Arial" panose="020B0604020202020204" pitchFamily="34" charset="0"/>
              </a:rPr>
              <a:t> italiani</a:t>
            </a:r>
          </a:p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8AD136E-B690-4CF0-AFA0-75A6D07236F7}"/>
              </a:ext>
            </a:extLst>
          </p:cNvPr>
          <p:cNvSpPr txBox="1"/>
          <p:nvPr/>
        </p:nvSpPr>
        <p:spPr>
          <a:xfrm>
            <a:off x="7441140" y="2248343"/>
            <a:ext cx="3099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+mj-lt"/>
                <a:cs typeface="Arial" panose="020B0604020202020204" pitchFamily="34" charset="0"/>
              </a:rPr>
              <a:t>community online (</a:t>
            </a:r>
            <a:r>
              <a:rPr lang="it-IT" b="1" dirty="0">
                <a:latin typeface="+mj-lt"/>
                <a:cs typeface="Arial" panose="020B0604020202020204" pitchFamily="34" charset="0"/>
              </a:rPr>
              <a:t>L</a:t>
            </a:r>
            <a:r>
              <a:rPr lang="it-IT" sz="1800" b="1" dirty="0">
                <a:latin typeface="+mj-lt"/>
                <a:cs typeface="Arial" panose="020B0604020202020204" pitchFamily="34" charset="0"/>
              </a:rPr>
              <a:t>inkedin) con </a:t>
            </a:r>
            <a:r>
              <a:rPr lang="it-IT" b="1" dirty="0">
                <a:cs typeface="Arial" panose="020B0604020202020204" pitchFamily="34" charset="0"/>
              </a:rPr>
              <a:t>150 </a:t>
            </a:r>
            <a:r>
              <a:rPr lang="it-IT" sz="1800" b="1" dirty="0">
                <a:cs typeface="Arial" panose="020B0604020202020204" pitchFamily="34" charset="0"/>
              </a:rPr>
              <a:t>membri attivi</a:t>
            </a:r>
          </a:p>
          <a:p>
            <a:endParaRPr lang="it-IT" dirty="0"/>
          </a:p>
        </p:txBody>
      </p:sp>
      <p:sp>
        <p:nvSpPr>
          <p:cNvPr id="23" name="Segnaposto contenuto 1">
            <a:extLst>
              <a:ext uri="{FF2B5EF4-FFF2-40B4-BE49-F238E27FC236}">
                <a16:creationId xmlns:a16="http://schemas.microsoft.com/office/drawing/2014/main" id="{0C3F600F-32F1-49A0-B1A1-6B21CB572931}"/>
              </a:ext>
            </a:extLst>
          </p:cNvPr>
          <p:cNvSpPr txBox="1">
            <a:spLocks/>
          </p:cNvSpPr>
          <p:nvPr/>
        </p:nvSpPr>
        <p:spPr>
          <a:xfrm>
            <a:off x="6842939" y="2385282"/>
            <a:ext cx="852577" cy="62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</a:pPr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1</a:t>
            </a:r>
            <a:endParaRPr lang="it-IT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/>
            <a:endParaRPr lang="it-IT" sz="2400" b="1" dirty="0">
              <a:latin typeface="Century Gothic" panose="020B0502020202020204" pitchFamily="34" charset="0"/>
              <a:ea typeface="+mj-ea"/>
              <a:cs typeface="+mj-cs"/>
            </a:endParaRPr>
          </a:p>
          <a:p>
            <a:endParaRPr lang="it-IT" sz="2400" b="1" dirty="0">
              <a:latin typeface="Century Gothic" panose="020B0502020202020204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E7804E1-9CCE-4772-9342-22A5A27A1F15}"/>
              </a:ext>
            </a:extLst>
          </p:cNvPr>
          <p:cNvSpPr/>
          <p:nvPr/>
        </p:nvSpPr>
        <p:spPr>
          <a:xfrm>
            <a:off x="1330037" y="4941138"/>
            <a:ext cx="105221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it-IT" dirty="0">
                <a:solidFill>
                  <a:schemeClr val="bg1"/>
                </a:solidFill>
                <a:latin typeface="Calibri" panose="020F0502020204030204"/>
              </a:rPr>
              <a:t>06/2018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AE9A2B7-F960-4D90-86FE-E0BA260A4EBD}"/>
              </a:ext>
            </a:extLst>
          </p:cNvPr>
          <p:cNvSpPr/>
          <p:nvPr/>
        </p:nvSpPr>
        <p:spPr>
          <a:xfrm>
            <a:off x="3281749" y="4941138"/>
            <a:ext cx="102913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it-IT" dirty="0">
                <a:solidFill>
                  <a:schemeClr val="bg1"/>
                </a:solidFill>
                <a:latin typeface="Calibri" panose="020F0502020204030204"/>
              </a:rPr>
              <a:t>06/2019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E73E9C1E-21A8-4CE4-A838-773D7ACFAFE7}"/>
              </a:ext>
            </a:extLst>
          </p:cNvPr>
          <p:cNvSpPr/>
          <p:nvPr/>
        </p:nvSpPr>
        <p:spPr>
          <a:xfrm>
            <a:off x="5081894" y="4941138"/>
            <a:ext cx="102913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it-IT" dirty="0">
                <a:solidFill>
                  <a:schemeClr val="bg1"/>
                </a:solidFill>
                <a:latin typeface="Calibri" panose="020F0502020204030204"/>
              </a:rPr>
              <a:t>12/2019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31C1AB01-6B68-4981-A657-E82AEBE54340}"/>
              </a:ext>
            </a:extLst>
          </p:cNvPr>
          <p:cNvSpPr/>
          <p:nvPr/>
        </p:nvSpPr>
        <p:spPr>
          <a:xfrm>
            <a:off x="6884916" y="4941138"/>
            <a:ext cx="102913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it-IT" dirty="0">
                <a:solidFill>
                  <a:schemeClr val="bg1"/>
                </a:solidFill>
                <a:latin typeface="Calibri" panose="020F0502020204030204"/>
              </a:rPr>
              <a:t>06/2020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7E93E494-863C-4ECD-A4AD-D9098E4E5960}"/>
              </a:ext>
            </a:extLst>
          </p:cNvPr>
          <p:cNvSpPr/>
          <p:nvPr/>
        </p:nvSpPr>
        <p:spPr>
          <a:xfrm>
            <a:off x="8675905" y="4941138"/>
            <a:ext cx="102913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it-IT" dirty="0">
                <a:solidFill>
                  <a:schemeClr val="bg1"/>
                </a:solidFill>
                <a:latin typeface="Calibri" panose="020F0502020204030204"/>
              </a:rPr>
              <a:t>09/2020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CCF0F2D-A560-4FE7-8235-2F5C84FD3FAA}"/>
              </a:ext>
            </a:extLst>
          </p:cNvPr>
          <p:cNvSpPr txBox="1"/>
          <p:nvPr/>
        </p:nvSpPr>
        <p:spPr>
          <a:xfrm>
            <a:off x="1372109" y="4080285"/>
            <a:ext cx="9364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prstClr val="white"/>
                </a:solidFill>
                <a:latin typeface="+mj-lt"/>
              </a:rPr>
              <a:t>15</a:t>
            </a:r>
            <a:r>
              <a:rPr lang="it-IT" sz="2800" dirty="0">
                <a:solidFill>
                  <a:prstClr val="white"/>
                </a:solidFill>
                <a:latin typeface="+mj-lt"/>
              </a:rPr>
              <a:t>		 </a:t>
            </a:r>
            <a:r>
              <a:rPr lang="it-IT" sz="2400" dirty="0">
                <a:solidFill>
                  <a:prstClr val="white"/>
                </a:solidFill>
                <a:latin typeface="+mj-lt"/>
              </a:rPr>
              <a:t>29</a:t>
            </a:r>
            <a:r>
              <a:rPr lang="it-IT" sz="2800" dirty="0">
                <a:solidFill>
                  <a:prstClr val="white"/>
                </a:solidFill>
                <a:latin typeface="+mj-lt"/>
              </a:rPr>
              <a:t>		 33		</a:t>
            </a:r>
            <a:r>
              <a:rPr lang="it-IT" sz="3200" dirty="0">
                <a:solidFill>
                  <a:prstClr val="white"/>
                </a:solidFill>
                <a:latin typeface="+mj-lt"/>
              </a:rPr>
              <a:t>42</a:t>
            </a:r>
            <a:r>
              <a:rPr lang="it-IT" sz="2800" dirty="0">
                <a:solidFill>
                  <a:prstClr val="white"/>
                </a:solidFill>
                <a:latin typeface="+mj-lt"/>
              </a:rPr>
              <a:t>		</a:t>
            </a:r>
            <a:r>
              <a:rPr lang="it-IT" sz="3600" dirty="0">
                <a:solidFill>
                  <a:prstClr val="white"/>
                </a:solidFill>
                <a:latin typeface="+mj-lt"/>
              </a:rPr>
              <a:t>56</a:t>
            </a:r>
            <a:r>
              <a:rPr lang="it-IT" sz="2800" dirty="0">
                <a:solidFill>
                  <a:prstClr val="white"/>
                </a:solidFill>
                <a:latin typeface="+mj-lt"/>
              </a:rPr>
              <a:t>		</a:t>
            </a:r>
            <a:endParaRPr lang="it-IT" sz="2800" dirty="0">
              <a:latin typeface="+mj-lt"/>
            </a:endParaRP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905E74F0-177E-46C5-ADEC-BD407024D019}"/>
              </a:ext>
            </a:extLst>
          </p:cNvPr>
          <p:cNvCxnSpPr>
            <a:cxnSpLocks/>
          </p:cNvCxnSpPr>
          <p:nvPr/>
        </p:nvCxnSpPr>
        <p:spPr>
          <a:xfrm>
            <a:off x="8675905" y="4089972"/>
            <a:ext cx="0" cy="126524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03F9F231-CABC-41B1-A4EE-44ED68CDD41F}"/>
              </a:ext>
            </a:extLst>
          </p:cNvPr>
          <p:cNvCxnSpPr>
            <a:cxnSpLocks/>
          </p:cNvCxnSpPr>
          <p:nvPr/>
        </p:nvCxnSpPr>
        <p:spPr>
          <a:xfrm>
            <a:off x="3258955" y="4089972"/>
            <a:ext cx="0" cy="126524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E9038B5E-F610-4852-B996-E309B781F841}"/>
              </a:ext>
            </a:extLst>
          </p:cNvPr>
          <p:cNvCxnSpPr>
            <a:cxnSpLocks/>
          </p:cNvCxnSpPr>
          <p:nvPr/>
        </p:nvCxnSpPr>
        <p:spPr>
          <a:xfrm>
            <a:off x="5091288" y="4089972"/>
            <a:ext cx="0" cy="12652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787C13EA-483F-4DFA-A421-83AC65DA9D11}"/>
              </a:ext>
            </a:extLst>
          </p:cNvPr>
          <p:cNvCxnSpPr>
            <a:cxnSpLocks/>
          </p:cNvCxnSpPr>
          <p:nvPr/>
        </p:nvCxnSpPr>
        <p:spPr>
          <a:xfrm>
            <a:off x="1362278" y="4089972"/>
            <a:ext cx="0" cy="13546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03D7C45-7FF4-44A7-AA6C-AF963D469D3B}"/>
              </a:ext>
            </a:extLst>
          </p:cNvPr>
          <p:cNvCxnSpPr>
            <a:cxnSpLocks/>
          </p:cNvCxnSpPr>
          <p:nvPr/>
        </p:nvCxnSpPr>
        <p:spPr>
          <a:xfrm>
            <a:off x="6842939" y="4089972"/>
            <a:ext cx="0" cy="126524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C973376D-6447-41F3-8EFA-E883098F7581}"/>
              </a:ext>
            </a:extLst>
          </p:cNvPr>
          <p:cNvCxnSpPr>
            <a:cxnSpLocks/>
          </p:cNvCxnSpPr>
          <p:nvPr/>
        </p:nvCxnSpPr>
        <p:spPr>
          <a:xfrm>
            <a:off x="10667998" y="4037698"/>
            <a:ext cx="0" cy="1317523"/>
          </a:xfrm>
          <a:prstGeom prst="line">
            <a:avLst/>
          </a:prstGeom>
          <a:ln w="762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8" name="Immagine 57" descr="Immagine che contiene sedendo, scuro, fuochi d'artificio, cielo&#10;&#10;Descrizione generata automaticamente">
            <a:extLst>
              <a:ext uri="{FF2B5EF4-FFF2-40B4-BE49-F238E27FC236}">
                <a16:creationId xmlns:a16="http://schemas.microsoft.com/office/drawing/2014/main" id="{0C338A9D-88DA-4EF6-B507-FC9736A10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2" y="-239206"/>
            <a:ext cx="2282134" cy="18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4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33FD714-1BAD-410E-B38C-2AB6793D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333"/>
          <a:stretch/>
        </p:blipFill>
        <p:spPr>
          <a:xfrm>
            <a:off x="0" y="-29497"/>
            <a:ext cx="12192000" cy="688749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F17EE9-4314-4F57-85EF-C4E65933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642" y="261124"/>
            <a:ext cx="5716945" cy="890477"/>
          </a:xfrm>
        </p:spPr>
        <p:txBody>
          <a:bodyPr>
            <a:normAutofit/>
          </a:bodyPr>
          <a:lstStyle/>
          <a:p>
            <a:r>
              <a:rPr lang="it-IT" sz="2400" i="0" u="none" strike="noStrike" baseline="0" dirty="0">
                <a:solidFill>
                  <a:schemeClr val="bg1"/>
                </a:solidFill>
                <a:cs typeface="Arial" panose="020B0604020202020204" pitchFamily="34" charset="0"/>
              </a:rPr>
              <a:t>CHE COSA ABBIAMO FATTO IN DUE ANNI</a:t>
            </a:r>
            <a:endParaRPr lang="it-IT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D1D5AE8-6245-4193-B087-6B6ECB06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64" y="337886"/>
            <a:ext cx="1204013" cy="747618"/>
          </a:xfrm>
          <a:prstGeom prst="rect">
            <a:avLst/>
          </a:prstGeom>
        </p:spPr>
      </p:pic>
      <p:sp>
        <p:nvSpPr>
          <p:cNvPr id="21" name="Segnaposto contenuto 1">
            <a:extLst>
              <a:ext uri="{FF2B5EF4-FFF2-40B4-BE49-F238E27FC236}">
                <a16:creationId xmlns:a16="http://schemas.microsoft.com/office/drawing/2014/main" id="{BC4021E3-4959-4B5E-899B-FE6314FA3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109" y="1674831"/>
            <a:ext cx="852577" cy="621169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it-IT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120</a:t>
            </a:r>
            <a:endParaRPr lang="it-IT" dirty="0">
              <a:solidFill>
                <a:schemeClr val="bg1"/>
              </a:solidFill>
              <a:latin typeface="+mj-lt"/>
            </a:endParaRPr>
          </a:p>
          <a:p>
            <a:pPr marL="0" indent="0"/>
            <a:endParaRPr lang="it-IT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it-IT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3AE1F4-6119-43F3-8D72-A48A4DB60E2D}"/>
              </a:ext>
            </a:extLst>
          </p:cNvPr>
          <p:cNvSpPr txBox="1"/>
          <p:nvPr/>
        </p:nvSpPr>
        <p:spPr>
          <a:xfrm>
            <a:off x="2137110" y="1727339"/>
            <a:ext cx="478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Eventi di informazione e orientamento</a:t>
            </a:r>
            <a:endParaRPr lang="it-IT" sz="1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8AD136E-B690-4CF0-AFA0-75A6D07236F7}"/>
              </a:ext>
            </a:extLst>
          </p:cNvPr>
          <p:cNvSpPr txBox="1"/>
          <p:nvPr/>
        </p:nvSpPr>
        <p:spPr>
          <a:xfrm>
            <a:off x="7686012" y="1727339"/>
            <a:ext cx="2780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</a:rPr>
              <a:t>Incontri di accompagnamento: </a:t>
            </a:r>
            <a:br>
              <a:rPr lang="it-IT" sz="1800" b="1" dirty="0">
                <a:solidFill>
                  <a:schemeClr val="bg1"/>
                </a:solidFill>
              </a:rPr>
            </a:br>
            <a:r>
              <a:rPr lang="it-IT" sz="1800" b="1" dirty="0">
                <a:solidFill>
                  <a:schemeClr val="bg1"/>
                </a:solidFill>
              </a:rPr>
              <a:t>gli incentivi più richiesti</a:t>
            </a:r>
          </a:p>
        </p:txBody>
      </p:sp>
      <p:sp>
        <p:nvSpPr>
          <p:cNvPr id="29" name="Segnaposto contenuto 1">
            <a:extLst>
              <a:ext uri="{FF2B5EF4-FFF2-40B4-BE49-F238E27FC236}">
                <a16:creationId xmlns:a16="http://schemas.microsoft.com/office/drawing/2014/main" id="{F67EFC3E-6CE8-49B8-80F8-D9864AADA775}"/>
              </a:ext>
            </a:extLst>
          </p:cNvPr>
          <p:cNvSpPr txBox="1">
            <a:spLocks/>
          </p:cNvSpPr>
          <p:nvPr/>
        </p:nvSpPr>
        <p:spPr>
          <a:xfrm>
            <a:off x="1099814" y="2296000"/>
            <a:ext cx="1124872" cy="53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</a:pPr>
            <a:r>
              <a:rPr lang="it-IT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1.000</a:t>
            </a:r>
            <a:endParaRPr lang="it-IT" dirty="0">
              <a:solidFill>
                <a:schemeClr val="bg1"/>
              </a:solidFill>
              <a:latin typeface="+mj-lt"/>
            </a:endParaRPr>
          </a:p>
          <a:p>
            <a:pPr marL="0" indent="0"/>
            <a:endParaRPr lang="it-IT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it-IT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A83323-5D3E-466E-8302-16DB7FE9611A}"/>
              </a:ext>
            </a:extLst>
          </p:cNvPr>
          <p:cNvSpPr txBox="1"/>
          <p:nvPr/>
        </p:nvSpPr>
        <p:spPr>
          <a:xfrm>
            <a:off x="2137110" y="2318810"/>
            <a:ext cx="478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Incontri di accompagnamento</a:t>
            </a:r>
            <a:endParaRPr lang="it-IT" sz="1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8F7AE482-C953-4F5E-AF55-E65BAC330B0E}"/>
              </a:ext>
            </a:extLst>
          </p:cNvPr>
          <p:cNvSpPr txBox="1">
            <a:spLocks/>
          </p:cNvSpPr>
          <p:nvPr/>
        </p:nvSpPr>
        <p:spPr>
          <a:xfrm>
            <a:off x="1372109" y="2829082"/>
            <a:ext cx="765003" cy="53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</a:pPr>
            <a:r>
              <a:rPr lang="it-IT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580</a:t>
            </a:r>
            <a:endParaRPr lang="it-IT" dirty="0">
              <a:solidFill>
                <a:schemeClr val="bg1"/>
              </a:solidFill>
              <a:latin typeface="+mj-lt"/>
            </a:endParaRPr>
          </a:p>
          <a:p>
            <a:pPr marL="0" indent="0"/>
            <a:endParaRPr lang="it-IT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it-IT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7319CD-C762-40AB-80D1-1270F0946AD0}"/>
              </a:ext>
            </a:extLst>
          </p:cNvPr>
          <p:cNvSpPr txBox="1"/>
          <p:nvPr/>
        </p:nvSpPr>
        <p:spPr>
          <a:xfrm>
            <a:off x="2137110" y="2889197"/>
            <a:ext cx="478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Startup seguite</a:t>
            </a:r>
            <a:endParaRPr lang="it-IT" sz="1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egnaposto contenuto 1">
            <a:extLst>
              <a:ext uri="{FF2B5EF4-FFF2-40B4-BE49-F238E27FC236}">
                <a16:creationId xmlns:a16="http://schemas.microsoft.com/office/drawing/2014/main" id="{88D7E740-EEF4-48C8-9126-82ED0000CC36}"/>
              </a:ext>
            </a:extLst>
          </p:cNvPr>
          <p:cNvSpPr txBox="1">
            <a:spLocks/>
          </p:cNvSpPr>
          <p:nvPr/>
        </p:nvSpPr>
        <p:spPr>
          <a:xfrm>
            <a:off x="1372109" y="3444580"/>
            <a:ext cx="765003" cy="53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</a:pPr>
            <a:r>
              <a:rPr lang="it-IT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220</a:t>
            </a:r>
            <a:endParaRPr lang="it-IT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/>
            <a:endParaRPr lang="it-IT" sz="24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endParaRPr lang="it-IT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D3CF1B-339E-4FCF-B932-D65B472EA896}"/>
              </a:ext>
            </a:extLst>
          </p:cNvPr>
          <p:cNvSpPr txBox="1"/>
          <p:nvPr/>
        </p:nvSpPr>
        <p:spPr>
          <a:xfrm>
            <a:off x="2137110" y="3535528"/>
            <a:ext cx="478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Progetti presentati</a:t>
            </a:r>
            <a:endParaRPr lang="it-IT" sz="1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Segnaposto contenuto 1">
            <a:extLst>
              <a:ext uri="{FF2B5EF4-FFF2-40B4-BE49-F238E27FC236}">
                <a16:creationId xmlns:a16="http://schemas.microsoft.com/office/drawing/2014/main" id="{D46A0789-9991-4FB4-8E87-2A3361D34081}"/>
              </a:ext>
            </a:extLst>
          </p:cNvPr>
          <p:cNvSpPr txBox="1">
            <a:spLocks/>
          </p:cNvSpPr>
          <p:nvPr/>
        </p:nvSpPr>
        <p:spPr>
          <a:xfrm>
            <a:off x="1375621" y="4038557"/>
            <a:ext cx="765003" cy="53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</a:pPr>
            <a:r>
              <a:rPr lang="it-IT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150</a:t>
            </a:r>
            <a:endParaRPr lang="it-IT" dirty="0">
              <a:solidFill>
                <a:schemeClr val="bg1"/>
              </a:solidFill>
              <a:latin typeface="+mj-lt"/>
            </a:endParaRPr>
          </a:p>
          <a:p>
            <a:pPr marL="0" indent="0"/>
            <a:endParaRPr lang="it-IT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it-IT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CC8912-B1B8-4C27-A2AB-9E3F8C409C83}"/>
              </a:ext>
            </a:extLst>
          </p:cNvPr>
          <p:cNvSpPr txBox="1"/>
          <p:nvPr/>
        </p:nvSpPr>
        <p:spPr>
          <a:xfrm>
            <a:off x="2137110" y="4124786"/>
            <a:ext cx="478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Startup finanziate</a:t>
            </a:r>
            <a:endParaRPr lang="it-IT" sz="1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A624B343-DC5E-4FBE-A18D-0B9192E77047}"/>
              </a:ext>
            </a:extLst>
          </p:cNvPr>
          <p:cNvSpPr txBox="1">
            <a:spLocks/>
          </p:cNvSpPr>
          <p:nvPr/>
        </p:nvSpPr>
        <p:spPr>
          <a:xfrm>
            <a:off x="1395286" y="4896830"/>
            <a:ext cx="765003" cy="5380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</a:pPr>
            <a:r>
              <a:rPr lang="it-IT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80%</a:t>
            </a:r>
            <a:endParaRPr lang="it-IT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/>
            <a:endParaRPr lang="it-IT" sz="24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endParaRPr lang="it-IT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3FAC11E-F4DD-4FED-86C4-270D727AB4D7}"/>
              </a:ext>
            </a:extLst>
          </p:cNvPr>
          <p:cNvSpPr txBox="1"/>
          <p:nvPr/>
        </p:nvSpPr>
        <p:spPr>
          <a:xfrm>
            <a:off x="2137110" y="4914242"/>
            <a:ext cx="478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Conversion rate</a:t>
            </a:r>
            <a:endParaRPr lang="it-IT" sz="1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6257E1E-C389-495C-BB09-D34BDF5AACB5}"/>
              </a:ext>
            </a:extLst>
          </p:cNvPr>
          <p:cNvSpPr txBox="1"/>
          <p:nvPr/>
        </p:nvSpPr>
        <p:spPr>
          <a:xfrm>
            <a:off x="7348455" y="2996919"/>
            <a:ext cx="3663675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038" lvl="1">
              <a:lnSpc>
                <a:spcPct val="150000"/>
              </a:lnSpc>
            </a:pPr>
            <a:r>
              <a:rPr lang="it-IT" sz="2000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Smart&amp;Start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Italia   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83%</a:t>
            </a:r>
          </a:p>
          <a:p>
            <a:pPr marL="300038" lvl="1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Cultura Crea   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9%</a:t>
            </a:r>
          </a:p>
          <a:p>
            <a:pPr marL="300038" lvl="1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NITO   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5%</a:t>
            </a:r>
          </a:p>
          <a:p>
            <a:pPr marL="300038" lvl="1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Resto al Sud   </a:t>
            </a:r>
            <a:r>
              <a:rPr lang="it-IT" sz="2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3%</a:t>
            </a:r>
            <a:endParaRPr lang="it-IT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Immagine 16" descr="Immagine che contiene sedendo, scuro, fuochi d'artificio, cielo&#10;&#10;Descrizione generata automaticamente">
            <a:extLst>
              <a:ext uri="{FF2B5EF4-FFF2-40B4-BE49-F238E27FC236}">
                <a16:creationId xmlns:a16="http://schemas.microsoft.com/office/drawing/2014/main" id="{EFFED4EF-5831-427E-833E-C0F56EBEF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2" y="-239206"/>
            <a:ext cx="2282134" cy="18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33FD714-1BAD-410E-B38C-2AB6793D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333"/>
          <a:stretch/>
        </p:blipFill>
        <p:spPr>
          <a:xfrm>
            <a:off x="0" y="-29497"/>
            <a:ext cx="12192000" cy="128388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F17EE9-4314-4F57-85EF-C4E65933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642" y="261124"/>
            <a:ext cx="8206319" cy="890477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DISTRIBUZIONE TERRITORIALE DELLE 150 INIZIATIVE FINANZIATE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D1D5AE8-6245-4193-B087-6B6ECB06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64" y="337886"/>
            <a:ext cx="1204013" cy="747618"/>
          </a:xfrm>
          <a:prstGeom prst="rect">
            <a:avLst/>
          </a:prstGeom>
        </p:spPr>
      </p:pic>
      <p:pic>
        <p:nvPicPr>
          <p:cNvPr id="58" name="Immagine 57" descr="Immagine che contiene sedendo, scuro, fuochi d'artificio, cielo&#10;&#10;Descrizione generata automaticamente">
            <a:extLst>
              <a:ext uri="{FF2B5EF4-FFF2-40B4-BE49-F238E27FC236}">
                <a16:creationId xmlns:a16="http://schemas.microsoft.com/office/drawing/2014/main" id="{0C338A9D-88DA-4EF6-B507-FC9736A10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2" y="-239206"/>
            <a:ext cx="2282134" cy="1839165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14EF88F-48B2-49E8-AC5A-4CAB1EEE7A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359104"/>
              </p:ext>
            </p:extLst>
          </p:nvPr>
        </p:nvGraphicFramePr>
        <p:xfrm>
          <a:off x="-407217" y="1809668"/>
          <a:ext cx="8817138" cy="354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llout: linea 8">
            <a:extLst>
              <a:ext uri="{FF2B5EF4-FFF2-40B4-BE49-F238E27FC236}">
                <a16:creationId xmlns:a16="http://schemas.microsoft.com/office/drawing/2014/main" id="{24DC7191-8EB1-46D3-9DF1-AE735D60A7DF}"/>
              </a:ext>
            </a:extLst>
          </p:cNvPr>
          <p:cNvSpPr/>
          <p:nvPr/>
        </p:nvSpPr>
        <p:spPr>
          <a:xfrm>
            <a:off x="6184329" y="3180971"/>
            <a:ext cx="1778362" cy="501469"/>
          </a:xfrm>
          <a:prstGeom prst="borderCallout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Di cui 71% in Lombardia</a:t>
            </a:r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9BD8A87-79BE-4AF8-82F3-6A06669AA9A5}"/>
              </a:ext>
            </a:extLst>
          </p:cNvPr>
          <p:cNvCxnSpPr>
            <a:cxnSpLocks/>
          </p:cNvCxnSpPr>
          <p:nvPr/>
        </p:nvCxnSpPr>
        <p:spPr>
          <a:xfrm flipH="1">
            <a:off x="2843234" y="4994442"/>
            <a:ext cx="860148" cy="122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aborazione 10">
            <a:extLst>
              <a:ext uri="{FF2B5EF4-FFF2-40B4-BE49-F238E27FC236}">
                <a16:creationId xmlns:a16="http://schemas.microsoft.com/office/drawing/2014/main" id="{5715E05F-7641-4C9D-ADDD-7BAAE2C41F5B}"/>
              </a:ext>
            </a:extLst>
          </p:cNvPr>
          <p:cNvSpPr/>
          <p:nvPr/>
        </p:nvSpPr>
        <p:spPr>
          <a:xfrm>
            <a:off x="825590" y="4918655"/>
            <a:ext cx="2017643" cy="436853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Di cui 81% nel Lazio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7C4AF18-F645-436E-9D1B-FF9CBB465587}"/>
              </a:ext>
            </a:extLst>
          </p:cNvPr>
          <p:cNvCxnSpPr>
            <a:cxnSpLocks/>
          </p:cNvCxnSpPr>
          <p:nvPr/>
        </p:nvCxnSpPr>
        <p:spPr>
          <a:xfrm flipH="1" flipV="1">
            <a:off x="2677583" y="3364396"/>
            <a:ext cx="692424" cy="134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aborazione 12">
            <a:extLst>
              <a:ext uri="{FF2B5EF4-FFF2-40B4-BE49-F238E27FC236}">
                <a16:creationId xmlns:a16="http://schemas.microsoft.com/office/drawing/2014/main" id="{6A37F9B7-1CB1-495D-8248-270DA79FB879}"/>
              </a:ext>
            </a:extLst>
          </p:cNvPr>
          <p:cNvSpPr/>
          <p:nvPr/>
        </p:nvSpPr>
        <p:spPr>
          <a:xfrm>
            <a:off x="659939" y="2963370"/>
            <a:ext cx="2017643" cy="436853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di cui 35% in Campania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D2F30F-87BF-4CF7-BD66-E651B8C79946}"/>
              </a:ext>
            </a:extLst>
          </p:cNvPr>
          <p:cNvSpPr txBox="1"/>
          <p:nvPr/>
        </p:nvSpPr>
        <p:spPr>
          <a:xfrm>
            <a:off x="8107828" y="2314936"/>
            <a:ext cx="3936821" cy="35958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700" spc="-20" dirty="0">
                <a:solidFill>
                  <a:srgbClr val="595959"/>
                </a:solidFill>
                <a:latin typeface="Calibri" pitchFamily="34" charset="0"/>
              </a:rPr>
              <a:t>Il </a:t>
            </a:r>
            <a:r>
              <a:rPr lang="it-IT" sz="1700" b="1" spc="-20" dirty="0">
                <a:solidFill>
                  <a:srgbClr val="595959"/>
                </a:solidFill>
                <a:latin typeface="Calibri" pitchFamily="34" charset="0"/>
              </a:rPr>
              <a:t>60%</a:t>
            </a:r>
            <a:r>
              <a:rPr lang="it-IT" sz="1700" spc="-20" dirty="0">
                <a:solidFill>
                  <a:srgbClr val="595959"/>
                </a:solidFill>
                <a:latin typeface="Calibri" pitchFamily="34" charset="0"/>
              </a:rPr>
              <a:t> delle start-up finanziate operano nell’</a:t>
            </a:r>
            <a:r>
              <a:rPr lang="it-IT" sz="1700" b="1" spc="-20" dirty="0">
                <a:solidFill>
                  <a:srgbClr val="595959"/>
                </a:solidFill>
                <a:latin typeface="Calibri" pitchFamily="34" charset="0"/>
              </a:rPr>
              <a:t>economia digitale </a:t>
            </a:r>
            <a:r>
              <a:rPr lang="it-IT" sz="1700" spc="-20" dirty="0">
                <a:solidFill>
                  <a:srgbClr val="595959"/>
                </a:solidFill>
                <a:latin typeface="Calibri" pitchFamily="34" charset="0"/>
              </a:rPr>
              <a:t>(cloud computing, e-commerce, social network, internet of </a:t>
            </a:r>
            <a:r>
              <a:rPr lang="it-IT" sz="1700" spc="-20" dirty="0" err="1">
                <a:solidFill>
                  <a:srgbClr val="595959"/>
                </a:solidFill>
                <a:latin typeface="Calibri" pitchFamily="34" charset="0"/>
              </a:rPr>
              <a:t>things</a:t>
            </a:r>
            <a:r>
              <a:rPr lang="it-IT" sz="1700" spc="-20" dirty="0">
                <a:solidFill>
                  <a:srgbClr val="595959"/>
                </a:solidFill>
                <a:latin typeface="Calibri" pitchFamily="34" charset="0"/>
              </a:rPr>
              <a:t>)</a:t>
            </a:r>
          </a:p>
          <a:p>
            <a:pPr marL="285750" indent="-285750">
              <a:spcBef>
                <a:spcPts val="2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it-IT" sz="1700" spc="-20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spcBef>
                <a:spcPts val="2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700" spc="-20" dirty="0">
                <a:solidFill>
                  <a:srgbClr val="595959"/>
                </a:solidFill>
                <a:latin typeface="Calibri" pitchFamily="34" charset="0"/>
              </a:rPr>
              <a:t>Il </a:t>
            </a:r>
            <a:r>
              <a:rPr lang="it-IT" sz="1700" b="1" spc="-20" dirty="0">
                <a:solidFill>
                  <a:srgbClr val="595959"/>
                </a:solidFill>
                <a:latin typeface="Calibri" pitchFamily="34" charset="0"/>
              </a:rPr>
              <a:t>25%</a:t>
            </a:r>
            <a:r>
              <a:rPr lang="it-IT" sz="1700" spc="-20" dirty="0">
                <a:solidFill>
                  <a:srgbClr val="595959"/>
                </a:solidFill>
                <a:latin typeface="Calibri" pitchFamily="34" charset="0"/>
              </a:rPr>
              <a:t> delle start-up finanziate operano con </a:t>
            </a:r>
            <a:r>
              <a:rPr lang="it-IT" sz="1700" b="1" spc="-20" dirty="0">
                <a:solidFill>
                  <a:srgbClr val="595959"/>
                </a:solidFill>
                <a:latin typeface="Calibri" pitchFamily="34" charset="0"/>
              </a:rPr>
              <a:t>tecnologie sperimentali</a:t>
            </a:r>
            <a:endParaRPr lang="it-IT" sz="1700" spc="-20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spcBef>
                <a:spcPts val="2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it-IT" sz="1700" spc="-20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>
              <a:spcBef>
                <a:spcPts val="2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700" spc="-20" dirty="0">
                <a:solidFill>
                  <a:srgbClr val="595959"/>
                </a:solidFill>
                <a:latin typeface="Calibri" pitchFamily="34" charset="0"/>
              </a:rPr>
              <a:t>Il </a:t>
            </a:r>
            <a:r>
              <a:rPr lang="it-IT" sz="1700" b="1" spc="-20" dirty="0">
                <a:solidFill>
                  <a:srgbClr val="595959"/>
                </a:solidFill>
                <a:latin typeface="Calibri" pitchFamily="34" charset="0"/>
              </a:rPr>
              <a:t>15%</a:t>
            </a:r>
            <a:r>
              <a:rPr lang="it-IT" sz="1700" spc="-20" dirty="0">
                <a:solidFill>
                  <a:srgbClr val="595959"/>
                </a:solidFill>
                <a:latin typeface="Calibri" pitchFamily="34" charset="0"/>
              </a:rPr>
              <a:t>  delle start-up nascono dalla </a:t>
            </a:r>
            <a:r>
              <a:rPr lang="it-IT" sz="1700" b="1" spc="-20" dirty="0">
                <a:solidFill>
                  <a:srgbClr val="595959"/>
                </a:solidFill>
                <a:latin typeface="Calibri" pitchFamily="34" charset="0"/>
              </a:rPr>
              <a:t>valorizzazione economica della ricerca pubblica </a:t>
            </a:r>
            <a:r>
              <a:rPr lang="it-IT" sz="1700" spc="-20" dirty="0">
                <a:solidFill>
                  <a:srgbClr val="595959"/>
                </a:solidFill>
                <a:latin typeface="Calibri" pitchFamily="34" charset="0"/>
              </a:rPr>
              <a:t>(per lo più spin off) e privata (titolarità di privative: brevetti e software) </a:t>
            </a:r>
            <a:endParaRPr lang="it-IT" sz="1700" b="1" spc="-2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5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33FD714-1BAD-410E-B38C-2AB6793D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333"/>
          <a:stretch/>
        </p:blipFill>
        <p:spPr>
          <a:xfrm>
            <a:off x="0" y="-29497"/>
            <a:ext cx="12192000" cy="128388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F17EE9-4314-4F57-85EF-C4E65933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642" y="261124"/>
            <a:ext cx="5716945" cy="890477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LA SURVEY IN SINTESI</a:t>
            </a:r>
            <a:endParaRPr lang="it-IT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D1D5AE8-6245-4193-B087-6B6ECB06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64" y="337886"/>
            <a:ext cx="1204013" cy="747618"/>
          </a:xfrm>
          <a:prstGeom prst="rect">
            <a:avLst/>
          </a:prstGeom>
        </p:spPr>
      </p:pic>
      <p:pic>
        <p:nvPicPr>
          <p:cNvPr id="58" name="Immagine 57" descr="Immagine che contiene sedendo, scuro, fuochi d'artificio, cielo&#10;&#10;Descrizione generata automaticamente">
            <a:extLst>
              <a:ext uri="{FF2B5EF4-FFF2-40B4-BE49-F238E27FC236}">
                <a16:creationId xmlns:a16="http://schemas.microsoft.com/office/drawing/2014/main" id="{0C338A9D-88DA-4EF6-B507-FC9736A10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2" y="-239206"/>
            <a:ext cx="2282134" cy="183916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BC26B5D-AD9C-45D6-AA93-312E77CED64B}"/>
              </a:ext>
            </a:extLst>
          </p:cNvPr>
          <p:cNvSpPr txBox="1"/>
          <p:nvPr/>
        </p:nvSpPr>
        <p:spPr>
          <a:xfrm>
            <a:off x="1245706" y="3845330"/>
            <a:ext cx="102976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TEMI DI CONFRONTO</a:t>
            </a:r>
            <a:r>
              <a:rPr lang="it-IT" sz="2800" b="1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it-IT" sz="1800" dirty="0">
                <a:latin typeface="+mj-lt"/>
              </a:rPr>
              <a:t>best </a:t>
            </a:r>
            <a:r>
              <a:rPr lang="it-IT" sz="1800" dirty="0" err="1">
                <a:latin typeface="+mj-lt"/>
              </a:rPr>
              <a:t>practices</a:t>
            </a:r>
            <a:r>
              <a:rPr lang="it-IT" sz="1800" dirty="0">
                <a:latin typeface="+mj-lt"/>
              </a:rPr>
              <a:t>, coinvestimenti, differenziazione bisogni per </a:t>
            </a:r>
            <a:r>
              <a:rPr lang="it-IT" sz="1800" dirty="0" err="1">
                <a:latin typeface="+mj-lt"/>
              </a:rPr>
              <a:t>industry</a:t>
            </a:r>
            <a:endParaRPr lang="it-IT" sz="1800" b="1" dirty="0"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F05DF3-24C1-4A69-BB02-68A3BFDBE664}"/>
              </a:ext>
            </a:extLst>
          </p:cNvPr>
          <p:cNvSpPr txBox="1"/>
          <p:nvPr/>
        </p:nvSpPr>
        <p:spPr>
          <a:xfrm>
            <a:off x="1245706" y="2826856"/>
            <a:ext cx="916967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DOMANI</a:t>
            </a:r>
            <a:br>
              <a:rPr lang="it-IT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</a:br>
            <a:r>
              <a:rPr lang="it-IT" sz="1800" dirty="0">
                <a:latin typeface="+mj-lt"/>
              </a:rPr>
              <a:t>(sfida) </a:t>
            </a:r>
            <a:r>
              <a:rPr lang="it-IT" sz="1800" b="1" dirty="0">
                <a:latin typeface="+mj-lt"/>
              </a:rPr>
              <a:t>networking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DD0877-D134-4D5A-B263-B648EFF99927}"/>
              </a:ext>
            </a:extLst>
          </p:cNvPr>
          <p:cNvSpPr txBox="1"/>
          <p:nvPr/>
        </p:nvSpPr>
        <p:spPr>
          <a:xfrm>
            <a:off x="1245706" y="1890580"/>
            <a:ext cx="845853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OGGI</a:t>
            </a:r>
            <a:r>
              <a:rPr lang="it-IT" sz="2800" b="1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it-IT" sz="1800" dirty="0">
                <a:latin typeface="+mj-lt"/>
              </a:rPr>
              <a:t>(punto di forza di Sistema Invitalia Startup) </a:t>
            </a:r>
            <a:r>
              <a:rPr lang="it-IT" sz="1800" b="1" dirty="0">
                <a:latin typeface="+mj-lt"/>
              </a:rPr>
              <a:t>conoscenza incentivi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B0221CE-39B6-45F5-8B88-AB4B91EF03EC}"/>
              </a:ext>
            </a:extLst>
          </p:cNvPr>
          <p:cNvSpPr txBox="1"/>
          <p:nvPr/>
        </p:nvSpPr>
        <p:spPr>
          <a:xfrm>
            <a:off x="1245706" y="4905375"/>
            <a:ext cx="510661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LIMITI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PERCEPITI ALLO SCALE UP</a:t>
            </a:r>
          </a:p>
          <a:p>
            <a:pPr marL="0" indent="0">
              <a:buNone/>
            </a:pPr>
            <a:r>
              <a:rPr lang="it-IT" sz="1800" dirty="0">
                <a:latin typeface="+mj-lt"/>
              </a:rPr>
              <a:t>competenze e risorse finanziarie</a:t>
            </a:r>
            <a:endParaRPr lang="it-IT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097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33FD714-1BAD-410E-B38C-2AB6793DF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333"/>
          <a:stretch/>
        </p:blipFill>
        <p:spPr>
          <a:xfrm>
            <a:off x="0" y="-29497"/>
            <a:ext cx="12192000" cy="688749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F17EE9-4314-4F57-85EF-C4E65933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642" y="261124"/>
            <a:ext cx="5716945" cy="890477"/>
          </a:xfrm>
        </p:spPr>
        <p:txBody>
          <a:bodyPr>
            <a:normAutofit/>
          </a:bodyPr>
          <a:lstStyle/>
          <a:p>
            <a:r>
              <a:rPr lang="it-IT" sz="2400" i="0" u="none" strike="noStrike" baseline="0" dirty="0">
                <a:solidFill>
                  <a:schemeClr val="bg1"/>
                </a:solidFill>
                <a:cs typeface="Arial" panose="020B0604020202020204" pitchFamily="34" charset="0"/>
              </a:rPr>
              <a:t>CHE COSA ABBIAMO FATTO IN DUE ANNI</a:t>
            </a:r>
            <a:endParaRPr lang="it-IT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D1D5AE8-6245-4193-B087-6B6ECB06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64" y="337886"/>
            <a:ext cx="1204013" cy="747618"/>
          </a:xfrm>
          <a:prstGeom prst="rect">
            <a:avLst/>
          </a:prstGeom>
        </p:spPr>
      </p:pic>
      <p:pic>
        <p:nvPicPr>
          <p:cNvPr id="17" name="Immagine 16" descr="Immagine che contiene sedendo, scuro, fuochi d'artificio, cielo&#10;&#10;Descrizione generata automaticamente">
            <a:extLst>
              <a:ext uri="{FF2B5EF4-FFF2-40B4-BE49-F238E27FC236}">
                <a16:creationId xmlns:a16="http://schemas.microsoft.com/office/drawing/2014/main" id="{EFFED4EF-5831-427E-833E-C0F56EBEF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2" y="-239206"/>
            <a:ext cx="2282134" cy="1839165"/>
          </a:xfrm>
          <a:prstGeom prst="rect">
            <a:avLst/>
          </a:prstGeom>
        </p:spPr>
      </p:pic>
      <p:pic>
        <p:nvPicPr>
          <p:cNvPr id="20" name="Immagine 19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B44B99F8-4F37-45D7-88C4-AD8356321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57212"/>
            <a:ext cx="8096250" cy="5743575"/>
          </a:xfrm>
          <a:prstGeom prst="rect">
            <a:avLst/>
          </a:prstGeom>
        </p:spPr>
      </p:pic>
      <p:pic>
        <p:nvPicPr>
          <p:cNvPr id="24" name="Immagine 23" descr="Immagine che contiene sedendo, scuro, fuochi d'artificio, cielo&#10;&#10;Descrizione generata automaticamente">
            <a:extLst>
              <a:ext uri="{FF2B5EF4-FFF2-40B4-BE49-F238E27FC236}">
                <a16:creationId xmlns:a16="http://schemas.microsoft.com/office/drawing/2014/main" id="{A88813CE-672F-45C2-88E4-0D562458C6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49" b="24800"/>
          <a:stretch/>
        </p:blipFill>
        <p:spPr>
          <a:xfrm>
            <a:off x="3802860" y="-239206"/>
            <a:ext cx="6341265" cy="380311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5AD06E78-19E7-49D2-874B-DCF388D50F03}"/>
              </a:ext>
            </a:extLst>
          </p:cNvPr>
          <p:cNvSpPr/>
          <p:nvPr/>
        </p:nvSpPr>
        <p:spPr>
          <a:xfrm>
            <a:off x="5044047" y="5693065"/>
            <a:ext cx="237103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“SMART MONEY” </a:t>
            </a:r>
            <a:endParaRPr lang="it-IT" sz="2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89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407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Tema di Office</vt:lpstr>
      <vt:lpstr>Presentazione standard di PowerPoint</vt:lpstr>
      <vt:lpstr>AGENDA</vt:lpstr>
      <vt:lpstr>TAVOLI TEMATICI</vt:lpstr>
      <vt:lpstr>Presentazione standard di PowerPoint</vt:lpstr>
      <vt:lpstr>CHI SIAMO E COME SIAMO CRESCIUTI</vt:lpstr>
      <vt:lpstr>CHE COSA ABBIAMO FATTO IN DUE ANNI</vt:lpstr>
      <vt:lpstr>DISTRIBUZIONE TERRITORIALE DELLE 150 INIZIATIVE FINANZIATE</vt:lpstr>
      <vt:lpstr>LA SURVEY IN SINTESI</vt:lpstr>
      <vt:lpstr>CHE COSA ABBIAMO FATTO IN DUE ANNI</vt:lpstr>
      <vt:lpstr>IL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 Pacella</dc:creator>
  <cp:lastModifiedBy>Lucia Pacella</cp:lastModifiedBy>
  <cp:revision>27</cp:revision>
  <dcterms:created xsi:type="dcterms:W3CDTF">2020-09-24T08:53:44Z</dcterms:created>
  <dcterms:modified xsi:type="dcterms:W3CDTF">2020-09-28T22:15:27Z</dcterms:modified>
</cp:coreProperties>
</file>