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78" r:id="rId2"/>
  </p:sldMasterIdLst>
  <p:notesMasterIdLst>
    <p:notesMasterId r:id="rId7"/>
  </p:notesMasterIdLst>
  <p:handoutMasterIdLst>
    <p:handoutMasterId r:id="rId8"/>
  </p:handoutMasterIdLst>
  <p:sldIdLst>
    <p:sldId id="488" r:id="rId3"/>
    <p:sldId id="606" r:id="rId4"/>
    <p:sldId id="610" r:id="rId5"/>
    <p:sldId id="613" r:id="rId6"/>
  </p:sldIdLst>
  <p:sldSz cx="9144000" cy="6858000" type="screen4x3"/>
  <p:notesSz cx="7010400" cy="92964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  <p15:guide id="3" orient="horz" pos="2158">
          <p15:clr>
            <a:srgbClr val="A4A3A4"/>
          </p15:clr>
        </p15:guide>
        <p15:guide id="4" orient="horz" pos="349">
          <p15:clr>
            <a:srgbClr val="A4A3A4"/>
          </p15:clr>
        </p15:guide>
        <p15:guide id="5" orient="horz" pos="991">
          <p15:clr>
            <a:srgbClr val="A4A3A4"/>
          </p15:clr>
        </p15:guide>
        <p15:guide id="6" pos="2880">
          <p15:clr>
            <a:srgbClr val="A4A3A4"/>
          </p15:clr>
        </p15:guide>
        <p15:guide id="7" pos="1029">
          <p15:clr>
            <a:srgbClr val="A4A3A4"/>
          </p15:clr>
        </p15:guide>
        <p15:guide id="8" pos="395">
          <p15:clr>
            <a:srgbClr val="A4A3A4"/>
          </p15:clr>
        </p15:guide>
        <p15:guide id="9" orient="horz" pos="2157">
          <p15:clr>
            <a:srgbClr val="A4A3A4"/>
          </p15:clr>
        </p15:guide>
        <p15:guide id="10" pos="28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52B1E"/>
    <a:srgbClr val="E20000"/>
    <a:srgbClr val="818A8F"/>
    <a:srgbClr val="37424A"/>
    <a:srgbClr val="CFF101"/>
    <a:srgbClr val="FBFBFB"/>
    <a:srgbClr val="F9F9F9"/>
    <a:srgbClr val="E2FE38"/>
    <a:srgbClr val="41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84" autoAdjust="0"/>
    <p:restoredTop sz="88201" autoAdjust="0"/>
  </p:normalViewPr>
  <p:slideViewPr>
    <p:cSldViewPr snapToGrid="0">
      <p:cViewPr varScale="1">
        <p:scale>
          <a:sx n="78" d="100"/>
          <a:sy n="78" d="100"/>
        </p:scale>
        <p:origin x="786" y="78"/>
      </p:cViewPr>
      <p:guideLst>
        <p:guide orient="horz"/>
        <p:guide/>
        <p:guide orient="horz" pos="2158"/>
        <p:guide orient="horz" pos="349"/>
        <p:guide orient="horz" pos="991"/>
        <p:guide pos="2880"/>
        <p:guide pos="1029"/>
        <p:guide pos="395"/>
        <p:guide orient="horz" pos="2157"/>
        <p:guide pos="28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196" y="-114"/>
      </p:cViewPr>
      <p:guideLst>
        <p:guide orient="horz" pos="2927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Valore Retribuzione Variabile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3267816091353616E-2"/>
                  <c:y val="0.160741562026422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3007751937983339E-3"/>
                  <c:y val="0.10706753181366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Foglio1!$A$2:$A$3</c:f>
              <c:strCache>
                <c:ptCount val="2"/>
                <c:pt idx="0">
                  <c:v>Valore massimo Erogabile</c:v>
                </c:pt>
                <c:pt idx="1">
                  <c:v>Valore Erogato</c:v>
                </c:pt>
              </c:strCache>
            </c:strRef>
          </c:cat>
          <c:val>
            <c:numRef>
              <c:f>Foglio1!$B$2:$B$3</c:f>
              <c:numCache>
                <c:formatCode>"€"\ #,##0</c:formatCode>
                <c:ptCount val="2"/>
                <c:pt idx="0">
                  <c:v>988766</c:v>
                </c:pt>
                <c:pt idx="1">
                  <c:v>415000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4"/>
        <c:gapDepth val="64"/>
        <c:shape val="box"/>
        <c:axId val="364582480"/>
        <c:axId val="365224976"/>
        <c:axId val="0"/>
      </c:bar3DChart>
      <c:catAx>
        <c:axId val="364582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65224976"/>
        <c:crosses val="autoZero"/>
        <c:auto val="1"/>
        <c:lblAlgn val="ctr"/>
        <c:lblOffset val="100"/>
        <c:noMultiLvlLbl val="0"/>
      </c:catAx>
      <c:valAx>
        <c:axId val="365224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\ 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458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Premio non assegnato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833333333333333E-3"/>
                  <c:y val="9.0624999999999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666666666667429E-3"/>
                  <c:y val="0.11562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Numero dirigenti</c:v>
                </c:pt>
              </c:strCache>
            </c:strRef>
          </c:cat>
          <c:val>
            <c:numRef>
              <c:f>Foglio1!$B$2</c:f>
              <c:numCache>
                <c:formatCode>0.0%</c:formatCode>
                <c:ptCount val="1"/>
                <c:pt idx="0">
                  <c:v>0.48299999999999998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Premio assegnato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83333333333257E-3"/>
                  <c:y val="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33333333331806E-3"/>
                  <c:y val="0.118749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</c:f>
              <c:strCache>
                <c:ptCount val="1"/>
                <c:pt idx="0">
                  <c:v>Numero dirigenti</c:v>
                </c:pt>
              </c:strCache>
            </c:strRef>
          </c:cat>
          <c:val>
            <c:numRef>
              <c:f>Foglio1!$C$2</c:f>
              <c:numCache>
                <c:formatCode>0.0%</c:formatCode>
                <c:ptCount val="1"/>
                <c:pt idx="0">
                  <c:v>0.51700000000000002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9859920"/>
        <c:axId val="229860480"/>
        <c:axId val="0"/>
      </c:bar3DChart>
      <c:catAx>
        <c:axId val="2298599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9860480"/>
        <c:crosses val="autoZero"/>
        <c:auto val="1"/>
        <c:lblAlgn val="ctr"/>
        <c:lblOffset val="100"/>
        <c:noMultiLvlLbl val="0"/>
      </c:catAx>
      <c:valAx>
        <c:axId val="229860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29859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159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2D6C5B7-5195-4385-A86E-4F486B4BFECA}" type="datetime1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159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516FF58-49BF-42D1-9A58-91DC434B0B0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522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159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50" y="4416311"/>
            <a:ext cx="5605701" cy="418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159" y="8829648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8" rIns="91438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310D1E1-7A18-44E2-B4E1-05E455E33B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035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10D1E1-7A18-44E2-B4E1-05E455E33BF2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977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 descr="il marchio_INVITALIA"/>
          <p:cNvPicPr>
            <a:picLocks noChangeAspect="1" noChangeArrowheads="1"/>
          </p:cNvPicPr>
          <p:nvPr userDrawn="1"/>
        </p:nvPicPr>
        <p:blipFill>
          <a:blip r:embed="rId2" cstate="print"/>
          <a:srcRect t="10739" r="6947" b="14084"/>
          <a:stretch>
            <a:fillRect/>
          </a:stretch>
        </p:blipFill>
        <p:spPr bwMode="auto">
          <a:xfrm>
            <a:off x="1365250" y="692150"/>
            <a:ext cx="1190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10"/>
          <p:cNvSpPr txBox="1">
            <a:spLocks noChangeAspect="1" noChangeArrowheads="1"/>
          </p:cNvSpPr>
          <p:nvPr userDrawn="1"/>
        </p:nvSpPr>
        <p:spPr bwMode="auto">
          <a:xfrm>
            <a:off x="1816100" y="1436688"/>
            <a:ext cx="2503488" cy="3365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it-IT" altLang="zh-CN" sz="900">
                <a:solidFill>
                  <a:srgbClr val="818A8F"/>
                </a:solidFill>
                <a:ea typeface="SimSun" pitchFamily="2" charset="-122"/>
                <a:cs typeface="+mn-cs"/>
              </a:rPr>
              <a:t>Agenzia nazionale per l’attrazione </a:t>
            </a:r>
          </a:p>
          <a:p>
            <a:pPr>
              <a:lnSpc>
                <a:spcPct val="90000"/>
              </a:lnSpc>
              <a:defRPr/>
            </a:pPr>
            <a:r>
              <a:rPr lang="it-IT" altLang="zh-CN" sz="900">
                <a:solidFill>
                  <a:srgbClr val="818A8F"/>
                </a:solidFill>
                <a:ea typeface="SimSun" pitchFamily="2" charset="-122"/>
                <a:cs typeface="+mn-cs"/>
              </a:rPr>
              <a:t>degli investimenti e lo sviluppo d’impresa SpA</a:t>
            </a:r>
            <a:endParaRPr lang="it-IT" sz="900">
              <a:solidFill>
                <a:srgbClr val="818A8F"/>
              </a:solidFill>
              <a:ea typeface="SimSun" pitchFamily="2" charset="-122"/>
              <a:cs typeface="+mn-cs"/>
            </a:endParaRPr>
          </a:p>
        </p:txBody>
      </p:sp>
      <p:sp>
        <p:nvSpPr>
          <p:cNvPr id="5" name="Freeform 20"/>
          <p:cNvSpPr>
            <a:spLocks noEditPoints="1"/>
          </p:cNvSpPr>
          <p:nvPr userDrawn="1"/>
        </p:nvSpPr>
        <p:spPr bwMode="auto">
          <a:xfrm>
            <a:off x="879475" y="2185988"/>
            <a:ext cx="15875" cy="1355725"/>
          </a:xfrm>
          <a:custGeom>
            <a:avLst/>
            <a:gdLst/>
            <a:ahLst/>
            <a:cxnLst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" name="Freeform 21"/>
          <p:cNvSpPr>
            <a:spLocks noEditPoints="1"/>
          </p:cNvSpPr>
          <p:nvPr userDrawn="1"/>
        </p:nvSpPr>
        <p:spPr bwMode="auto">
          <a:xfrm>
            <a:off x="784225" y="2185988"/>
            <a:ext cx="15875" cy="1355725"/>
          </a:xfrm>
          <a:custGeom>
            <a:avLst/>
            <a:gdLst/>
            <a:ahLst/>
            <a:cxnLst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" name="Freeform 22"/>
          <p:cNvSpPr>
            <a:spLocks noEditPoints="1"/>
          </p:cNvSpPr>
          <p:nvPr userDrawn="1"/>
        </p:nvSpPr>
        <p:spPr bwMode="auto">
          <a:xfrm>
            <a:off x="685800" y="1947863"/>
            <a:ext cx="15875" cy="1355725"/>
          </a:xfrm>
          <a:custGeom>
            <a:avLst/>
            <a:gdLst/>
            <a:ahLst/>
            <a:cxnLst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8" name="Freeform 23"/>
          <p:cNvSpPr>
            <a:spLocks noEditPoints="1"/>
          </p:cNvSpPr>
          <p:nvPr userDrawn="1"/>
        </p:nvSpPr>
        <p:spPr bwMode="auto">
          <a:xfrm>
            <a:off x="587375" y="1947863"/>
            <a:ext cx="15875" cy="1355725"/>
          </a:xfrm>
          <a:custGeom>
            <a:avLst/>
            <a:gdLst/>
            <a:ahLst/>
            <a:cxnLst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9" name="Freeform 24"/>
          <p:cNvSpPr>
            <a:spLocks noEditPoints="1"/>
          </p:cNvSpPr>
          <p:nvPr userDrawn="1"/>
        </p:nvSpPr>
        <p:spPr bwMode="auto">
          <a:xfrm>
            <a:off x="488950" y="1947863"/>
            <a:ext cx="15875" cy="1117600"/>
          </a:xfrm>
          <a:custGeom>
            <a:avLst/>
            <a:gdLst/>
            <a:ahLst/>
            <a:cxnLst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0" name="Freeform 25"/>
          <p:cNvSpPr>
            <a:spLocks noEditPoints="1"/>
          </p:cNvSpPr>
          <p:nvPr userDrawn="1"/>
        </p:nvSpPr>
        <p:spPr bwMode="auto">
          <a:xfrm>
            <a:off x="390525" y="1947863"/>
            <a:ext cx="19050" cy="1117600"/>
          </a:xfrm>
          <a:custGeom>
            <a:avLst/>
            <a:gdLst/>
            <a:ahLst/>
            <a:cxnLst>
              <a:cxn ang="0">
                <a:pos x="0" y="704"/>
              </a:cxn>
              <a:cxn ang="0">
                <a:pos x="0" y="598"/>
              </a:cxn>
              <a:cxn ang="0">
                <a:pos x="12" y="598"/>
              </a:cxn>
              <a:cxn ang="0">
                <a:pos x="12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6"/>
              </a:cxn>
              <a:cxn ang="0">
                <a:pos x="0" y="448"/>
              </a:cxn>
              <a:cxn ang="0">
                <a:pos x="12" y="448"/>
              </a:cxn>
              <a:cxn ang="0">
                <a:pos x="12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2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2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2" y="0"/>
              </a:cxn>
              <a:cxn ang="0">
                <a:pos x="12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2" h="704"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1" name="Freeform 26"/>
          <p:cNvSpPr>
            <a:spLocks noEditPoints="1"/>
          </p:cNvSpPr>
          <p:nvPr userDrawn="1"/>
        </p:nvSpPr>
        <p:spPr bwMode="auto">
          <a:xfrm>
            <a:off x="295275" y="1947863"/>
            <a:ext cx="15875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2" name="Freeform 27"/>
          <p:cNvSpPr>
            <a:spLocks noEditPoints="1"/>
          </p:cNvSpPr>
          <p:nvPr userDrawn="1"/>
        </p:nvSpPr>
        <p:spPr bwMode="auto">
          <a:xfrm>
            <a:off x="196850" y="1947863"/>
            <a:ext cx="15875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3" name="Freeform 28"/>
          <p:cNvSpPr>
            <a:spLocks noEditPoints="1"/>
          </p:cNvSpPr>
          <p:nvPr userDrawn="1"/>
        </p:nvSpPr>
        <p:spPr bwMode="auto">
          <a:xfrm>
            <a:off x="98425" y="1947863"/>
            <a:ext cx="15875" cy="644525"/>
          </a:xfrm>
          <a:custGeom>
            <a:avLst/>
            <a:gdLst/>
            <a:ahLst/>
            <a:cxnLst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4" name="Freeform 29"/>
          <p:cNvSpPr>
            <a:spLocks noEditPoints="1"/>
          </p:cNvSpPr>
          <p:nvPr userDrawn="1"/>
        </p:nvSpPr>
        <p:spPr bwMode="auto">
          <a:xfrm>
            <a:off x="0" y="995363"/>
            <a:ext cx="603250" cy="1358900"/>
          </a:xfrm>
          <a:custGeom>
            <a:avLst/>
            <a:gdLst/>
            <a:ahLst/>
            <a:cxnLst>
              <a:cxn ang="0">
                <a:pos x="0" y="750"/>
              </a:cxn>
              <a:cxn ang="0">
                <a:pos x="12" y="856"/>
              </a:cxn>
              <a:cxn ang="0">
                <a:pos x="0" y="856"/>
              </a:cxn>
              <a:cxn ang="0">
                <a:pos x="0" y="600"/>
              </a:cxn>
              <a:cxn ang="0">
                <a:pos x="12" y="706"/>
              </a:cxn>
              <a:cxn ang="0">
                <a:pos x="0" y="706"/>
              </a:cxn>
              <a:cxn ang="0">
                <a:pos x="370" y="450"/>
              </a:cxn>
              <a:cxn ang="0">
                <a:pos x="380" y="556"/>
              </a:cxn>
              <a:cxn ang="0">
                <a:pos x="370" y="556"/>
              </a:cxn>
              <a:cxn ang="0">
                <a:pos x="308" y="450"/>
              </a:cxn>
              <a:cxn ang="0">
                <a:pos x="318" y="556"/>
              </a:cxn>
              <a:cxn ang="0">
                <a:pos x="308" y="556"/>
              </a:cxn>
              <a:cxn ang="0">
                <a:pos x="246" y="450"/>
              </a:cxn>
              <a:cxn ang="0">
                <a:pos x="258" y="556"/>
              </a:cxn>
              <a:cxn ang="0">
                <a:pos x="246" y="556"/>
              </a:cxn>
              <a:cxn ang="0">
                <a:pos x="186" y="450"/>
              </a:cxn>
              <a:cxn ang="0">
                <a:pos x="196" y="556"/>
              </a:cxn>
              <a:cxn ang="0">
                <a:pos x="186" y="556"/>
              </a:cxn>
              <a:cxn ang="0">
                <a:pos x="124" y="450"/>
              </a:cxn>
              <a:cxn ang="0">
                <a:pos x="134" y="556"/>
              </a:cxn>
              <a:cxn ang="0">
                <a:pos x="124" y="556"/>
              </a:cxn>
              <a:cxn ang="0">
                <a:pos x="62" y="450"/>
              </a:cxn>
              <a:cxn ang="0">
                <a:pos x="72" y="556"/>
              </a:cxn>
              <a:cxn ang="0">
                <a:pos x="62" y="556"/>
              </a:cxn>
              <a:cxn ang="0">
                <a:pos x="0" y="450"/>
              </a:cxn>
              <a:cxn ang="0">
                <a:pos x="12" y="556"/>
              </a:cxn>
              <a:cxn ang="0">
                <a:pos x="0" y="556"/>
              </a:cxn>
              <a:cxn ang="0">
                <a:pos x="246" y="300"/>
              </a:cxn>
              <a:cxn ang="0">
                <a:pos x="258" y="406"/>
              </a:cxn>
              <a:cxn ang="0">
                <a:pos x="246" y="406"/>
              </a:cxn>
              <a:cxn ang="0">
                <a:pos x="186" y="300"/>
              </a:cxn>
              <a:cxn ang="0">
                <a:pos x="196" y="406"/>
              </a:cxn>
              <a:cxn ang="0">
                <a:pos x="186" y="406"/>
              </a:cxn>
              <a:cxn ang="0">
                <a:pos x="124" y="300"/>
              </a:cxn>
              <a:cxn ang="0">
                <a:pos x="134" y="406"/>
              </a:cxn>
              <a:cxn ang="0">
                <a:pos x="124" y="406"/>
              </a:cxn>
              <a:cxn ang="0">
                <a:pos x="62" y="300"/>
              </a:cxn>
              <a:cxn ang="0">
                <a:pos x="72" y="406"/>
              </a:cxn>
              <a:cxn ang="0">
                <a:pos x="62" y="406"/>
              </a:cxn>
              <a:cxn ang="0">
                <a:pos x="0" y="300"/>
              </a:cxn>
              <a:cxn ang="0">
                <a:pos x="12" y="406"/>
              </a:cxn>
              <a:cxn ang="0">
                <a:pos x="0" y="406"/>
              </a:cxn>
              <a:cxn ang="0">
                <a:pos x="62" y="150"/>
              </a:cxn>
              <a:cxn ang="0">
                <a:pos x="72" y="256"/>
              </a:cxn>
              <a:cxn ang="0">
                <a:pos x="62" y="256"/>
              </a:cxn>
              <a:cxn ang="0">
                <a:pos x="0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0"/>
              </a:cxn>
              <a:cxn ang="0">
                <a:pos x="12" y="108"/>
              </a:cxn>
              <a:cxn ang="0">
                <a:pos x="0" y="108"/>
              </a:cxn>
            </a:cxnLst>
            <a:rect l="0" t="0" r="r" b="b"/>
            <a:pathLst>
              <a:path w="380" h="856">
                <a:moveTo>
                  <a:pt x="0" y="856"/>
                </a:moveTo>
                <a:lnTo>
                  <a:pt x="0" y="750"/>
                </a:lnTo>
                <a:lnTo>
                  <a:pt x="12" y="750"/>
                </a:lnTo>
                <a:lnTo>
                  <a:pt x="12" y="856"/>
                </a:lnTo>
                <a:lnTo>
                  <a:pt x="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370" y="556"/>
                </a:moveTo>
                <a:lnTo>
                  <a:pt x="370" y="450"/>
                </a:lnTo>
                <a:lnTo>
                  <a:pt x="380" y="450"/>
                </a:lnTo>
                <a:lnTo>
                  <a:pt x="380" y="556"/>
                </a:lnTo>
                <a:lnTo>
                  <a:pt x="370" y="556"/>
                </a:lnTo>
                <a:lnTo>
                  <a:pt x="370" y="556"/>
                </a:lnTo>
                <a:close/>
                <a:moveTo>
                  <a:pt x="308" y="556"/>
                </a:moveTo>
                <a:lnTo>
                  <a:pt x="308" y="450"/>
                </a:lnTo>
                <a:lnTo>
                  <a:pt x="318" y="450"/>
                </a:lnTo>
                <a:lnTo>
                  <a:pt x="318" y="556"/>
                </a:lnTo>
                <a:lnTo>
                  <a:pt x="308" y="556"/>
                </a:lnTo>
                <a:lnTo>
                  <a:pt x="308" y="556"/>
                </a:lnTo>
                <a:close/>
                <a:moveTo>
                  <a:pt x="246" y="556"/>
                </a:moveTo>
                <a:lnTo>
                  <a:pt x="246" y="450"/>
                </a:lnTo>
                <a:lnTo>
                  <a:pt x="258" y="450"/>
                </a:lnTo>
                <a:lnTo>
                  <a:pt x="258" y="556"/>
                </a:lnTo>
                <a:lnTo>
                  <a:pt x="246" y="556"/>
                </a:lnTo>
                <a:lnTo>
                  <a:pt x="246" y="556"/>
                </a:lnTo>
                <a:close/>
                <a:moveTo>
                  <a:pt x="186" y="556"/>
                </a:moveTo>
                <a:lnTo>
                  <a:pt x="186" y="450"/>
                </a:lnTo>
                <a:lnTo>
                  <a:pt x="196" y="450"/>
                </a:lnTo>
                <a:lnTo>
                  <a:pt x="196" y="556"/>
                </a:lnTo>
                <a:lnTo>
                  <a:pt x="186" y="556"/>
                </a:lnTo>
                <a:lnTo>
                  <a:pt x="186" y="556"/>
                </a:lnTo>
                <a:close/>
                <a:moveTo>
                  <a:pt x="124" y="556"/>
                </a:moveTo>
                <a:lnTo>
                  <a:pt x="124" y="450"/>
                </a:lnTo>
                <a:lnTo>
                  <a:pt x="134" y="450"/>
                </a:lnTo>
                <a:lnTo>
                  <a:pt x="134" y="556"/>
                </a:lnTo>
                <a:lnTo>
                  <a:pt x="124" y="556"/>
                </a:lnTo>
                <a:lnTo>
                  <a:pt x="124" y="556"/>
                </a:lnTo>
                <a:close/>
                <a:moveTo>
                  <a:pt x="62" y="556"/>
                </a:moveTo>
                <a:lnTo>
                  <a:pt x="62" y="450"/>
                </a:lnTo>
                <a:lnTo>
                  <a:pt x="72" y="450"/>
                </a:lnTo>
                <a:lnTo>
                  <a:pt x="72" y="556"/>
                </a:lnTo>
                <a:lnTo>
                  <a:pt x="62" y="556"/>
                </a:lnTo>
                <a:lnTo>
                  <a:pt x="62" y="55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246" y="406"/>
                </a:moveTo>
                <a:lnTo>
                  <a:pt x="246" y="300"/>
                </a:lnTo>
                <a:lnTo>
                  <a:pt x="258" y="300"/>
                </a:lnTo>
                <a:lnTo>
                  <a:pt x="258" y="406"/>
                </a:lnTo>
                <a:lnTo>
                  <a:pt x="246" y="406"/>
                </a:lnTo>
                <a:lnTo>
                  <a:pt x="246" y="406"/>
                </a:lnTo>
                <a:close/>
                <a:moveTo>
                  <a:pt x="186" y="406"/>
                </a:moveTo>
                <a:lnTo>
                  <a:pt x="186" y="300"/>
                </a:lnTo>
                <a:lnTo>
                  <a:pt x="196" y="300"/>
                </a:lnTo>
                <a:lnTo>
                  <a:pt x="196" y="406"/>
                </a:lnTo>
                <a:lnTo>
                  <a:pt x="186" y="406"/>
                </a:lnTo>
                <a:lnTo>
                  <a:pt x="186" y="406"/>
                </a:lnTo>
                <a:close/>
                <a:moveTo>
                  <a:pt x="124" y="406"/>
                </a:moveTo>
                <a:lnTo>
                  <a:pt x="124" y="300"/>
                </a:lnTo>
                <a:lnTo>
                  <a:pt x="134" y="300"/>
                </a:lnTo>
                <a:lnTo>
                  <a:pt x="134" y="406"/>
                </a:lnTo>
                <a:lnTo>
                  <a:pt x="124" y="406"/>
                </a:lnTo>
                <a:lnTo>
                  <a:pt x="124" y="406"/>
                </a:lnTo>
                <a:close/>
                <a:moveTo>
                  <a:pt x="62" y="406"/>
                </a:moveTo>
                <a:lnTo>
                  <a:pt x="62" y="300"/>
                </a:lnTo>
                <a:lnTo>
                  <a:pt x="72" y="300"/>
                </a:lnTo>
                <a:lnTo>
                  <a:pt x="72" y="406"/>
                </a:lnTo>
                <a:lnTo>
                  <a:pt x="62" y="406"/>
                </a:lnTo>
                <a:lnTo>
                  <a:pt x="62" y="40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62" y="256"/>
                </a:moveTo>
                <a:lnTo>
                  <a:pt x="62" y="150"/>
                </a:lnTo>
                <a:lnTo>
                  <a:pt x="72" y="150"/>
                </a:lnTo>
                <a:lnTo>
                  <a:pt x="72" y="256"/>
                </a:lnTo>
                <a:lnTo>
                  <a:pt x="62" y="256"/>
                </a:lnTo>
                <a:lnTo>
                  <a:pt x="62" y="25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5" name="Freeform 30"/>
          <p:cNvSpPr>
            <a:spLocks noEditPoints="1"/>
          </p:cNvSpPr>
          <p:nvPr userDrawn="1"/>
        </p:nvSpPr>
        <p:spPr bwMode="auto">
          <a:xfrm>
            <a:off x="1273175" y="2659063"/>
            <a:ext cx="19050" cy="4206875"/>
          </a:xfrm>
          <a:custGeom>
            <a:avLst/>
            <a:gdLst/>
            <a:ahLst/>
            <a:cxnLst>
              <a:cxn ang="0">
                <a:pos x="0" y="2544"/>
              </a:cxn>
              <a:cxn ang="0">
                <a:pos x="12" y="2650"/>
              </a:cxn>
              <a:cxn ang="0">
                <a:pos x="0" y="2650"/>
              </a:cxn>
              <a:cxn ang="0">
                <a:pos x="0" y="2394"/>
              </a:cxn>
              <a:cxn ang="0">
                <a:pos x="12" y="2502"/>
              </a:cxn>
              <a:cxn ang="0">
                <a:pos x="0" y="2502"/>
              </a:cxn>
              <a:cxn ang="0">
                <a:pos x="0" y="2244"/>
              </a:cxn>
              <a:cxn ang="0">
                <a:pos x="12" y="2352"/>
              </a:cxn>
              <a:cxn ang="0">
                <a:pos x="0" y="2352"/>
              </a:cxn>
              <a:cxn ang="0">
                <a:pos x="0" y="2096"/>
              </a:cxn>
              <a:cxn ang="0">
                <a:pos x="12" y="2202"/>
              </a:cxn>
              <a:cxn ang="0">
                <a:pos x="0" y="2202"/>
              </a:cxn>
              <a:cxn ang="0">
                <a:pos x="0" y="1946"/>
              </a:cxn>
              <a:cxn ang="0">
                <a:pos x="12" y="2052"/>
              </a:cxn>
              <a:cxn ang="0">
                <a:pos x="0" y="2052"/>
              </a:cxn>
              <a:cxn ang="0">
                <a:pos x="0" y="1796"/>
              </a:cxn>
              <a:cxn ang="0">
                <a:pos x="12" y="1902"/>
              </a:cxn>
              <a:cxn ang="0">
                <a:pos x="0" y="1902"/>
              </a:cxn>
              <a:cxn ang="0">
                <a:pos x="0" y="1646"/>
              </a:cxn>
              <a:cxn ang="0">
                <a:pos x="12" y="1754"/>
              </a:cxn>
              <a:cxn ang="0">
                <a:pos x="0" y="1754"/>
              </a:cxn>
              <a:cxn ang="0">
                <a:pos x="0" y="1496"/>
              </a:cxn>
              <a:cxn ang="0">
                <a:pos x="12" y="1604"/>
              </a:cxn>
              <a:cxn ang="0">
                <a:pos x="0" y="1604"/>
              </a:cxn>
              <a:cxn ang="0">
                <a:pos x="0" y="1348"/>
              </a:cxn>
              <a:cxn ang="0">
                <a:pos x="12" y="1454"/>
              </a:cxn>
              <a:cxn ang="0">
                <a:pos x="0" y="1454"/>
              </a:cxn>
              <a:cxn ang="0">
                <a:pos x="0" y="1198"/>
              </a:cxn>
              <a:cxn ang="0">
                <a:pos x="12" y="1304"/>
              </a:cxn>
              <a:cxn ang="0">
                <a:pos x="0" y="1304"/>
              </a:cxn>
              <a:cxn ang="0">
                <a:pos x="0" y="1048"/>
              </a:cxn>
              <a:cxn ang="0">
                <a:pos x="12" y="1154"/>
              </a:cxn>
              <a:cxn ang="0">
                <a:pos x="0" y="1154"/>
              </a:cxn>
              <a:cxn ang="0">
                <a:pos x="0" y="898"/>
              </a:cxn>
              <a:cxn ang="0">
                <a:pos x="12" y="1004"/>
              </a:cxn>
              <a:cxn ang="0">
                <a:pos x="0" y="1004"/>
              </a:cxn>
              <a:cxn ang="0">
                <a:pos x="0" y="748"/>
              </a:cxn>
              <a:cxn ang="0">
                <a:pos x="12" y="856"/>
              </a:cxn>
              <a:cxn ang="0">
                <a:pos x="0" y="856"/>
              </a:cxn>
              <a:cxn ang="0">
                <a:pos x="0" y="600"/>
              </a:cxn>
              <a:cxn ang="0">
                <a:pos x="12" y="706"/>
              </a:cxn>
              <a:cxn ang="0">
                <a:pos x="0" y="706"/>
              </a:cxn>
              <a:cxn ang="0">
                <a:pos x="0" y="450"/>
              </a:cxn>
              <a:cxn ang="0">
                <a:pos x="12" y="556"/>
              </a:cxn>
              <a:cxn ang="0">
                <a:pos x="0" y="556"/>
              </a:cxn>
              <a:cxn ang="0">
                <a:pos x="0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0"/>
              </a:cxn>
              <a:cxn ang="0">
                <a:pos x="12" y="108"/>
              </a:cxn>
              <a:cxn ang="0">
                <a:pos x="0" y="108"/>
              </a:cxn>
            </a:cxnLst>
            <a:rect l="0" t="0" r="r" b="b"/>
            <a:pathLst>
              <a:path w="12" h="2650">
                <a:moveTo>
                  <a:pt x="0" y="2650"/>
                </a:moveTo>
                <a:lnTo>
                  <a:pt x="0" y="2544"/>
                </a:lnTo>
                <a:lnTo>
                  <a:pt x="12" y="2544"/>
                </a:lnTo>
                <a:lnTo>
                  <a:pt x="12" y="2650"/>
                </a:lnTo>
                <a:lnTo>
                  <a:pt x="0" y="2650"/>
                </a:lnTo>
                <a:lnTo>
                  <a:pt x="0" y="2650"/>
                </a:lnTo>
                <a:close/>
                <a:moveTo>
                  <a:pt x="0" y="2502"/>
                </a:moveTo>
                <a:lnTo>
                  <a:pt x="0" y="2394"/>
                </a:lnTo>
                <a:lnTo>
                  <a:pt x="12" y="2394"/>
                </a:lnTo>
                <a:lnTo>
                  <a:pt x="12" y="2502"/>
                </a:lnTo>
                <a:lnTo>
                  <a:pt x="0" y="2502"/>
                </a:lnTo>
                <a:lnTo>
                  <a:pt x="0" y="2502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2" y="2244"/>
                </a:lnTo>
                <a:lnTo>
                  <a:pt x="12" y="2352"/>
                </a:lnTo>
                <a:lnTo>
                  <a:pt x="0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6"/>
                </a:lnTo>
                <a:lnTo>
                  <a:pt x="12" y="2096"/>
                </a:lnTo>
                <a:lnTo>
                  <a:pt x="12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2" y="1946"/>
                </a:lnTo>
                <a:lnTo>
                  <a:pt x="12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2" y="1796"/>
                </a:lnTo>
                <a:lnTo>
                  <a:pt x="12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4"/>
                </a:moveTo>
                <a:lnTo>
                  <a:pt x="0" y="1646"/>
                </a:lnTo>
                <a:lnTo>
                  <a:pt x="12" y="1646"/>
                </a:lnTo>
                <a:lnTo>
                  <a:pt x="12" y="1754"/>
                </a:lnTo>
                <a:lnTo>
                  <a:pt x="0" y="1754"/>
                </a:lnTo>
                <a:lnTo>
                  <a:pt x="0" y="1754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2" y="1496"/>
                </a:lnTo>
                <a:lnTo>
                  <a:pt x="12" y="1604"/>
                </a:lnTo>
                <a:lnTo>
                  <a:pt x="0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8"/>
                </a:lnTo>
                <a:lnTo>
                  <a:pt x="12" y="1348"/>
                </a:lnTo>
                <a:lnTo>
                  <a:pt x="12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2" y="1198"/>
                </a:lnTo>
                <a:lnTo>
                  <a:pt x="12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2" y="1048"/>
                </a:lnTo>
                <a:lnTo>
                  <a:pt x="12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2" y="898"/>
                </a:lnTo>
                <a:lnTo>
                  <a:pt x="12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6"/>
                </a:moveTo>
                <a:lnTo>
                  <a:pt x="0" y="748"/>
                </a:lnTo>
                <a:lnTo>
                  <a:pt x="12" y="748"/>
                </a:lnTo>
                <a:lnTo>
                  <a:pt x="12" y="856"/>
                </a:lnTo>
                <a:lnTo>
                  <a:pt x="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6" name="Freeform 31"/>
          <p:cNvSpPr>
            <a:spLocks noEditPoints="1"/>
          </p:cNvSpPr>
          <p:nvPr userDrawn="1"/>
        </p:nvSpPr>
        <p:spPr bwMode="auto">
          <a:xfrm>
            <a:off x="1177925" y="2659063"/>
            <a:ext cx="15875" cy="1358900"/>
          </a:xfrm>
          <a:custGeom>
            <a:avLst/>
            <a:gdLst/>
            <a:ahLst/>
            <a:cxnLst>
              <a:cxn ang="0">
                <a:pos x="0" y="856"/>
              </a:cxn>
              <a:cxn ang="0">
                <a:pos x="0" y="748"/>
              </a:cxn>
              <a:cxn ang="0">
                <a:pos x="10" y="748"/>
              </a:cxn>
              <a:cxn ang="0">
                <a:pos x="10" y="856"/>
              </a:cxn>
              <a:cxn ang="0">
                <a:pos x="0" y="856"/>
              </a:cxn>
              <a:cxn ang="0">
                <a:pos x="0" y="856"/>
              </a:cxn>
              <a:cxn ang="0">
                <a:pos x="0" y="706"/>
              </a:cxn>
              <a:cxn ang="0">
                <a:pos x="0" y="600"/>
              </a:cxn>
              <a:cxn ang="0">
                <a:pos x="10" y="600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856">
                <a:moveTo>
                  <a:pt x="0" y="856"/>
                </a:moveTo>
                <a:lnTo>
                  <a:pt x="0" y="748"/>
                </a:lnTo>
                <a:lnTo>
                  <a:pt x="10" y="748"/>
                </a:lnTo>
                <a:lnTo>
                  <a:pt x="10" y="856"/>
                </a:lnTo>
                <a:lnTo>
                  <a:pt x="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7" name="Freeform 32"/>
          <p:cNvSpPr>
            <a:spLocks noEditPoints="1"/>
          </p:cNvSpPr>
          <p:nvPr userDrawn="1"/>
        </p:nvSpPr>
        <p:spPr bwMode="auto">
          <a:xfrm>
            <a:off x="1079500" y="2659063"/>
            <a:ext cx="15875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600"/>
              </a:cxn>
              <a:cxn ang="0">
                <a:pos x="10" y="600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8" name="Freeform 33"/>
          <p:cNvSpPr>
            <a:spLocks noEditPoints="1"/>
          </p:cNvSpPr>
          <p:nvPr userDrawn="1"/>
        </p:nvSpPr>
        <p:spPr bwMode="auto">
          <a:xfrm>
            <a:off x="981075" y="2424113"/>
            <a:ext cx="15875" cy="1355725"/>
          </a:xfrm>
          <a:custGeom>
            <a:avLst/>
            <a:gdLst/>
            <a:ahLst/>
            <a:cxnLst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4"/>
              </a:cxn>
              <a:cxn ang="0">
                <a:pos x="0" y="298"/>
              </a:cxn>
              <a:cxn ang="0">
                <a:pos x="10" y="298"/>
              </a:cxn>
              <a:cxn ang="0">
                <a:pos x="10" y="404"/>
              </a:cxn>
              <a:cxn ang="0">
                <a:pos x="0" y="404"/>
              </a:cxn>
              <a:cxn ang="0">
                <a:pos x="0" y="404"/>
              </a:cxn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19" name="Freeform 34"/>
          <p:cNvSpPr>
            <a:spLocks noEditPoints="1"/>
          </p:cNvSpPr>
          <p:nvPr userDrawn="1"/>
        </p:nvSpPr>
        <p:spPr bwMode="auto">
          <a:xfrm>
            <a:off x="1657350" y="3135313"/>
            <a:ext cx="15875" cy="3730625"/>
          </a:xfrm>
          <a:custGeom>
            <a:avLst/>
            <a:gdLst/>
            <a:ahLst/>
            <a:cxnLst>
              <a:cxn ang="0">
                <a:pos x="0" y="2244"/>
              </a:cxn>
              <a:cxn ang="0">
                <a:pos x="10" y="2350"/>
              </a:cxn>
              <a:cxn ang="0">
                <a:pos x="0" y="2350"/>
              </a:cxn>
              <a:cxn ang="0">
                <a:pos x="0" y="2094"/>
              </a:cxn>
              <a:cxn ang="0">
                <a:pos x="10" y="2202"/>
              </a:cxn>
              <a:cxn ang="0">
                <a:pos x="0" y="2202"/>
              </a:cxn>
              <a:cxn ang="0">
                <a:pos x="0" y="1944"/>
              </a:cxn>
              <a:cxn ang="0">
                <a:pos x="10" y="2052"/>
              </a:cxn>
              <a:cxn ang="0">
                <a:pos x="0" y="2052"/>
              </a:cxn>
              <a:cxn ang="0">
                <a:pos x="0" y="1796"/>
              </a:cxn>
              <a:cxn ang="0">
                <a:pos x="10" y="1902"/>
              </a:cxn>
              <a:cxn ang="0">
                <a:pos x="0" y="1902"/>
              </a:cxn>
              <a:cxn ang="0">
                <a:pos x="0" y="1646"/>
              </a:cxn>
              <a:cxn ang="0">
                <a:pos x="10" y="1752"/>
              </a:cxn>
              <a:cxn ang="0">
                <a:pos x="0" y="1752"/>
              </a:cxn>
              <a:cxn ang="0">
                <a:pos x="0" y="1496"/>
              </a:cxn>
              <a:cxn ang="0">
                <a:pos x="10" y="1602"/>
              </a:cxn>
              <a:cxn ang="0">
                <a:pos x="0" y="1602"/>
              </a:cxn>
              <a:cxn ang="0">
                <a:pos x="0" y="1346"/>
              </a:cxn>
              <a:cxn ang="0">
                <a:pos x="10" y="1454"/>
              </a:cxn>
              <a:cxn ang="0">
                <a:pos x="0" y="1454"/>
              </a:cxn>
              <a:cxn ang="0">
                <a:pos x="0" y="1196"/>
              </a:cxn>
              <a:cxn ang="0">
                <a:pos x="10" y="1304"/>
              </a:cxn>
              <a:cxn ang="0">
                <a:pos x="0" y="1304"/>
              </a:cxn>
              <a:cxn ang="0">
                <a:pos x="0" y="1048"/>
              </a:cxn>
              <a:cxn ang="0">
                <a:pos x="10" y="1154"/>
              </a:cxn>
              <a:cxn ang="0">
                <a:pos x="0" y="1154"/>
              </a:cxn>
              <a:cxn ang="0">
                <a:pos x="0" y="898"/>
              </a:cxn>
              <a:cxn ang="0">
                <a:pos x="10" y="1004"/>
              </a:cxn>
              <a:cxn ang="0">
                <a:pos x="0" y="1004"/>
              </a:cxn>
              <a:cxn ang="0">
                <a:pos x="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0"/>
              </a:cxn>
              <a:cxn ang="0">
                <a:pos x="10" y="106"/>
              </a:cxn>
              <a:cxn ang="0">
                <a:pos x="0" y="106"/>
              </a:cxn>
            </a:cxnLst>
            <a:rect l="0" t="0" r="r" b="b"/>
            <a:pathLst>
              <a:path w="10" h="2350">
                <a:moveTo>
                  <a:pt x="0" y="2350"/>
                </a:moveTo>
                <a:lnTo>
                  <a:pt x="0" y="2244"/>
                </a:lnTo>
                <a:lnTo>
                  <a:pt x="10" y="2244"/>
                </a:lnTo>
                <a:lnTo>
                  <a:pt x="10" y="2350"/>
                </a:lnTo>
                <a:lnTo>
                  <a:pt x="0" y="2350"/>
                </a:lnTo>
                <a:lnTo>
                  <a:pt x="0" y="2350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4"/>
                </a:lnTo>
                <a:lnTo>
                  <a:pt x="10" y="1944"/>
                </a:lnTo>
                <a:lnTo>
                  <a:pt x="10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lnTo>
                  <a:pt x="0" y="1752"/>
                </a:lnTo>
                <a:close/>
                <a:moveTo>
                  <a:pt x="0" y="1602"/>
                </a:moveTo>
                <a:lnTo>
                  <a:pt x="0" y="1496"/>
                </a:lnTo>
                <a:lnTo>
                  <a:pt x="10" y="1496"/>
                </a:lnTo>
                <a:lnTo>
                  <a:pt x="10" y="1602"/>
                </a:lnTo>
                <a:lnTo>
                  <a:pt x="0" y="1602"/>
                </a:lnTo>
                <a:lnTo>
                  <a:pt x="0" y="1602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6"/>
                </a:lnTo>
                <a:lnTo>
                  <a:pt x="10" y="1196"/>
                </a:lnTo>
                <a:lnTo>
                  <a:pt x="10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0" name="Freeform 35"/>
          <p:cNvSpPr>
            <a:spLocks noEditPoints="1"/>
          </p:cNvSpPr>
          <p:nvPr userDrawn="1"/>
        </p:nvSpPr>
        <p:spPr bwMode="auto">
          <a:xfrm>
            <a:off x="1558925" y="3135313"/>
            <a:ext cx="15875" cy="3730625"/>
          </a:xfrm>
          <a:custGeom>
            <a:avLst/>
            <a:gdLst/>
            <a:ahLst/>
            <a:cxnLst>
              <a:cxn ang="0">
                <a:pos x="0" y="2244"/>
              </a:cxn>
              <a:cxn ang="0">
                <a:pos x="10" y="2350"/>
              </a:cxn>
              <a:cxn ang="0">
                <a:pos x="0" y="2350"/>
              </a:cxn>
              <a:cxn ang="0">
                <a:pos x="0" y="2094"/>
              </a:cxn>
              <a:cxn ang="0">
                <a:pos x="10" y="2202"/>
              </a:cxn>
              <a:cxn ang="0">
                <a:pos x="0" y="2202"/>
              </a:cxn>
              <a:cxn ang="0">
                <a:pos x="0" y="1944"/>
              </a:cxn>
              <a:cxn ang="0">
                <a:pos x="10" y="2052"/>
              </a:cxn>
              <a:cxn ang="0">
                <a:pos x="0" y="2052"/>
              </a:cxn>
              <a:cxn ang="0">
                <a:pos x="0" y="1796"/>
              </a:cxn>
              <a:cxn ang="0">
                <a:pos x="10" y="1902"/>
              </a:cxn>
              <a:cxn ang="0">
                <a:pos x="0" y="1902"/>
              </a:cxn>
              <a:cxn ang="0">
                <a:pos x="0" y="1646"/>
              </a:cxn>
              <a:cxn ang="0">
                <a:pos x="10" y="1752"/>
              </a:cxn>
              <a:cxn ang="0">
                <a:pos x="0" y="1752"/>
              </a:cxn>
              <a:cxn ang="0">
                <a:pos x="0" y="1496"/>
              </a:cxn>
              <a:cxn ang="0">
                <a:pos x="10" y="1602"/>
              </a:cxn>
              <a:cxn ang="0">
                <a:pos x="0" y="1602"/>
              </a:cxn>
              <a:cxn ang="0">
                <a:pos x="0" y="1346"/>
              </a:cxn>
              <a:cxn ang="0">
                <a:pos x="10" y="1454"/>
              </a:cxn>
              <a:cxn ang="0">
                <a:pos x="0" y="1454"/>
              </a:cxn>
              <a:cxn ang="0">
                <a:pos x="0" y="1196"/>
              </a:cxn>
              <a:cxn ang="0">
                <a:pos x="10" y="1304"/>
              </a:cxn>
              <a:cxn ang="0">
                <a:pos x="0" y="1304"/>
              </a:cxn>
              <a:cxn ang="0">
                <a:pos x="0" y="1048"/>
              </a:cxn>
              <a:cxn ang="0">
                <a:pos x="10" y="1154"/>
              </a:cxn>
              <a:cxn ang="0">
                <a:pos x="0" y="1154"/>
              </a:cxn>
              <a:cxn ang="0">
                <a:pos x="0" y="898"/>
              </a:cxn>
              <a:cxn ang="0">
                <a:pos x="10" y="1004"/>
              </a:cxn>
              <a:cxn ang="0">
                <a:pos x="0" y="1004"/>
              </a:cxn>
              <a:cxn ang="0">
                <a:pos x="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0"/>
              </a:cxn>
              <a:cxn ang="0">
                <a:pos x="10" y="106"/>
              </a:cxn>
              <a:cxn ang="0">
                <a:pos x="0" y="106"/>
              </a:cxn>
            </a:cxnLst>
            <a:rect l="0" t="0" r="r" b="b"/>
            <a:pathLst>
              <a:path w="10" h="2350">
                <a:moveTo>
                  <a:pt x="0" y="2350"/>
                </a:moveTo>
                <a:lnTo>
                  <a:pt x="0" y="2244"/>
                </a:lnTo>
                <a:lnTo>
                  <a:pt x="10" y="2244"/>
                </a:lnTo>
                <a:lnTo>
                  <a:pt x="10" y="2350"/>
                </a:lnTo>
                <a:lnTo>
                  <a:pt x="0" y="2350"/>
                </a:lnTo>
                <a:lnTo>
                  <a:pt x="0" y="2350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4"/>
                </a:lnTo>
                <a:lnTo>
                  <a:pt x="10" y="1944"/>
                </a:lnTo>
                <a:lnTo>
                  <a:pt x="10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lnTo>
                  <a:pt x="0" y="1752"/>
                </a:lnTo>
                <a:close/>
                <a:moveTo>
                  <a:pt x="0" y="1602"/>
                </a:moveTo>
                <a:lnTo>
                  <a:pt x="0" y="1496"/>
                </a:lnTo>
                <a:lnTo>
                  <a:pt x="10" y="1496"/>
                </a:lnTo>
                <a:lnTo>
                  <a:pt x="10" y="1602"/>
                </a:lnTo>
                <a:lnTo>
                  <a:pt x="0" y="1602"/>
                </a:lnTo>
                <a:lnTo>
                  <a:pt x="0" y="1602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6"/>
                </a:lnTo>
                <a:lnTo>
                  <a:pt x="10" y="1196"/>
                </a:lnTo>
                <a:lnTo>
                  <a:pt x="10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1" name="Freeform 36"/>
          <p:cNvSpPr>
            <a:spLocks noEditPoints="1"/>
          </p:cNvSpPr>
          <p:nvPr userDrawn="1"/>
        </p:nvSpPr>
        <p:spPr bwMode="auto">
          <a:xfrm>
            <a:off x="1460500" y="2897188"/>
            <a:ext cx="15875" cy="3968750"/>
          </a:xfrm>
          <a:custGeom>
            <a:avLst/>
            <a:gdLst/>
            <a:ahLst/>
            <a:cxnLst>
              <a:cxn ang="0">
                <a:pos x="0" y="2394"/>
              </a:cxn>
              <a:cxn ang="0">
                <a:pos x="10" y="2500"/>
              </a:cxn>
              <a:cxn ang="0">
                <a:pos x="0" y="2500"/>
              </a:cxn>
              <a:cxn ang="0">
                <a:pos x="0" y="2244"/>
              </a:cxn>
              <a:cxn ang="0">
                <a:pos x="10" y="2352"/>
              </a:cxn>
              <a:cxn ang="0">
                <a:pos x="0" y="2352"/>
              </a:cxn>
              <a:cxn ang="0">
                <a:pos x="0" y="2094"/>
              </a:cxn>
              <a:cxn ang="0">
                <a:pos x="10" y="2202"/>
              </a:cxn>
              <a:cxn ang="0">
                <a:pos x="0" y="2202"/>
              </a:cxn>
              <a:cxn ang="0">
                <a:pos x="0" y="1946"/>
              </a:cxn>
              <a:cxn ang="0">
                <a:pos x="10" y="2052"/>
              </a:cxn>
              <a:cxn ang="0">
                <a:pos x="0" y="2052"/>
              </a:cxn>
              <a:cxn ang="0">
                <a:pos x="0" y="1796"/>
              </a:cxn>
              <a:cxn ang="0">
                <a:pos x="10" y="1902"/>
              </a:cxn>
              <a:cxn ang="0">
                <a:pos x="0" y="1902"/>
              </a:cxn>
              <a:cxn ang="0">
                <a:pos x="0" y="1646"/>
              </a:cxn>
              <a:cxn ang="0">
                <a:pos x="10" y="1752"/>
              </a:cxn>
              <a:cxn ang="0">
                <a:pos x="0" y="1752"/>
              </a:cxn>
              <a:cxn ang="0">
                <a:pos x="0" y="1496"/>
              </a:cxn>
              <a:cxn ang="0">
                <a:pos x="10" y="1604"/>
              </a:cxn>
              <a:cxn ang="0">
                <a:pos x="0" y="1604"/>
              </a:cxn>
              <a:cxn ang="0">
                <a:pos x="0" y="1346"/>
              </a:cxn>
              <a:cxn ang="0">
                <a:pos x="10" y="1454"/>
              </a:cxn>
              <a:cxn ang="0">
                <a:pos x="0" y="1454"/>
              </a:cxn>
              <a:cxn ang="0">
                <a:pos x="0" y="1198"/>
              </a:cxn>
              <a:cxn ang="0">
                <a:pos x="10" y="1304"/>
              </a:cxn>
              <a:cxn ang="0">
                <a:pos x="0" y="1304"/>
              </a:cxn>
              <a:cxn ang="0">
                <a:pos x="0" y="1048"/>
              </a:cxn>
              <a:cxn ang="0">
                <a:pos x="10" y="1154"/>
              </a:cxn>
              <a:cxn ang="0">
                <a:pos x="0" y="1154"/>
              </a:cxn>
              <a:cxn ang="0">
                <a:pos x="0" y="898"/>
              </a:cxn>
              <a:cxn ang="0">
                <a:pos x="10" y="1004"/>
              </a:cxn>
              <a:cxn ang="0">
                <a:pos x="0" y="1004"/>
              </a:cxn>
              <a:cxn ang="0">
                <a:pos x="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598"/>
              </a:cxn>
              <a:cxn ang="0">
                <a:pos x="10" y="706"/>
              </a:cxn>
              <a:cxn ang="0">
                <a:pos x="0" y="706"/>
              </a:cxn>
              <a:cxn ang="0">
                <a:pos x="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0"/>
              </a:cxn>
              <a:cxn ang="0">
                <a:pos x="10" y="106"/>
              </a:cxn>
              <a:cxn ang="0">
                <a:pos x="0" y="106"/>
              </a:cxn>
            </a:cxnLst>
            <a:rect l="0" t="0" r="r" b="b"/>
            <a:pathLst>
              <a:path w="10" h="2500">
                <a:moveTo>
                  <a:pt x="0" y="2500"/>
                </a:moveTo>
                <a:lnTo>
                  <a:pt x="0" y="2394"/>
                </a:lnTo>
                <a:lnTo>
                  <a:pt x="10" y="2394"/>
                </a:lnTo>
                <a:lnTo>
                  <a:pt x="10" y="2500"/>
                </a:lnTo>
                <a:lnTo>
                  <a:pt x="0" y="2500"/>
                </a:lnTo>
                <a:lnTo>
                  <a:pt x="0" y="2500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0" y="2244"/>
                </a:lnTo>
                <a:lnTo>
                  <a:pt x="10" y="2352"/>
                </a:lnTo>
                <a:lnTo>
                  <a:pt x="0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0" y="1946"/>
                </a:lnTo>
                <a:lnTo>
                  <a:pt x="10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lnTo>
                  <a:pt x="0" y="1752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0" y="1496"/>
                </a:lnTo>
                <a:lnTo>
                  <a:pt x="10" y="1604"/>
                </a:lnTo>
                <a:lnTo>
                  <a:pt x="0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0" y="1198"/>
                </a:lnTo>
                <a:lnTo>
                  <a:pt x="10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2" name="Freeform 37"/>
          <p:cNvSpPr>
            <a:spLocks noEditPoints="1"/>
          </p:cNvSpPr>
          <p:nvPr userDrawn="1"/>
        </p:nvSpPr>
        <p:spPr bwMode="auto">
          <a:xfrm>
            <a:off x="1362075" y="2897188"/>
            <a:ext cx="15875" cy="3968750"/>
          </a:xfrm>
          <a:custGeom>
            <a:avLst/>
            <a:gdLst/>
            <a:ahLst/>
            <a:cxnLst>
              <a:cxn ang="0">
                <a:pos x="0" y="2394"/>
              </a:cxn>
              <a:cxn ang="0">
                <a:pos x="10" y="2500"/>
              </a:cxn>
              <a:cxn ang="0">
                <a:pos x="0" y="2500"/>
              </a:cxn>
              <a:cxn ang="0">
                <a:pos x="0" y="2244"/>
              </a:cxn>
              <a:cxn ang="0">
                <a:pos x="10" y="2352"/>
              </a:cxn>
              <a:cxn ang="0">
                <a:pos x="0" y="2352"/>
              </a:cxn>
              <a:cxn ang="0">
                <a:pos x="0" y="2094"/>
              </a:cxn>
              <a:cxn ang="0">
                <a:pos x="10" y="2202"/>
              </a:cxn>
              <a:cxn ang="0">
                <a:pos x="0" y="2202"/>
              </a:cxn>
              <a:cxn ang="0">
                <a:pos x="0" y="1946"/>
              </a:cxn>
              <a:cxn ang="0">
                <a:pos x="10" y="2052"/>
              </a:cxn>
              <a:cxn ang="0">
                <a:pos x="0" y="2052"/>
              </a:cxn>
              <a:cxn ang="0">
                <a:pos x="0" y="1796"/>
              </a:cxn>
              <a:cxn ang="0">
                <a:pos x="10" y="1902"/>
              </a:cxn>
              <a:cxn ang="0">
                <a:pos x="0" y="1902"/>
              </a:cxn>
              <a:cxn ang="0">
                <a:pos x="0" y="1646"/>
              </a:cxn>
              <a:cxn ang="0">
                <a:pos x="10" y="1752"/>
              </a:cxn>
              <a:cxn ang="0">
                <a:pos x="0" y="1752"/>
              </a:cxn>
              <a:cxn ang="0">
                <a:pos x="0" y="1496"/>
              </a:cxn>
              <a:cxn ang="0">
                <a:pos x="10" y="1604"/>
              </a:cxn>
              <a:cxn ang="0">
                <a:pos x="0" y="1604"/>
              </a:cxn>
              <a:cxn ang="0">
                <a:pos x="0" y="1346"/>
              </a:cxn>
              <a:cxn ang="0">
                <a:pos x="10" y="1454"/>
              </a:cxn>
              <a:cxn ang="0">
                <a:pos x="0" y="1454"/>
              </a:cxn>
              <a:cxn ang="0">
                <a:pos x="0" y="1198"/>
              </a:cxn>
              <a:cxn ang="0">
                <a:pos x="10" y="1304"/>
              </a:cxn>
              <a:cxn ang="0">
                <a:pos x="0" y="1304"/>
              </a:cxn>
              <a:cxn ang="0">
                <a:pos x="0" y="1048"/>
              </a:cxn>
              <a:cxn ang="0">
                <a:pos x="10" y="1154"/>
              </a:cxn>
              <a:cxn ang="0">
                <a:pos x="0" y="1154"/>
              </a:cxn>
              <a:cxn ang="0">
                <a:pos x="0" y="898"/>
              </a:cxn>
              <a:cxn ang="0">
                <a:pos x="10" y="1004"/>
              </a:cxn>
              <a:cxn ang="0">
                <a:pos x="0" y="1004"/>
              </a:cxn>
              <a:cxn ang="0">
                <a:pos x="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598"/>
              </a:cxn>
              <a:cxn ang="0">
                <a:pos x="10" y="706"/>
              </a:cxn>
              <a:cxn ang="0">
                <a:pos x="0" y="706"/>
              </a:cxn>
              <a:cxn ang="0">
                <a:pos x="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0"/>
              </a:cxn>
              <a:cxn ang="0">
                <a:pos x="10" y="106"/>
              </a:cxn>
              <a:cxn ang="0">
                <a:pos x="0" y="106"/>
              </a:cxn>
            </a:cxnLst>
            <a:rect l="0" t="0" r="r" b="b"/>
            <a:pathLst>
              <a:path w="10" h="2500">
                <a:moveTo>
                  <a:pt x="0" y="2500"/>
                </a:moveTo>
                <a:lnTo>
                  <a:pt x="0" y="2394"/>
                </a:lnTo>
                <a:lnTo>
                  <a:pt x="10" y="2394"/>
                </a:lnTo>
                <a:lnTo>
                  <a:pt x="10" y="2500"/>
                </a:lnTo>
                <a:lnTo>
                  <a:pt x="0" y="2500"/>
                </a:lnTo>
                <a:lnTo>
                  <a:pt x="0" y="2500"/>
                </a:lnTo>
                <a:close/>
                <a:moveTo>
                  <a:pt x="0" y="2352"/>
                </a:moveTo>
                <a:lnTo>
                  <a:pt x="0" y="2244"/>
                </a:lnTo>
                <a:lnTo>
                  <a:pt x="10" y="2244"/>
                </a:lnTo>
                <a:lnTo>
                  <a:pt x="10" y="2352"/>
                </a:lnTo>
                <a:lnTo>
                  <a:pt x="0" y="2352"/>
                </a:lnTo>
                <a:lnTo>
                  <a:pt x="0" y="2352"/>
                </a:lnTo>
                <a:close/>
                <a:moveTo>
                  <a:pt x="0" y="2202"/>
                </a:moveTo>
                <a:lnTo>
                  <a:pt x="0" y="2094"/>
                </a:lnTo>
                <a:lnTo>
                  <a:pt x="10" y="2094"/>
                </a:lnTo>
                <a:lnTo>
                  <a:pt x="10" y="2202"/>
                </a:lnTo>
                <a:lnTo>
                  <a:pt x="0" y="2202"/>
                </a:lnTo>
                <a:lnTo>
                  <a:pt x="0" y="2202"/>
                </a:lnTo>
                <a:close/>
                <a:moveTo>
                  <a:pt x="0" y="2052"/>
                </a:moveTo>
                <a:lnTo>
                  <a:pt x="0" y="1946"/>
                </a:lnTo>
                <a:lnTo>
                  <a:pt x="10" y="1946"/>
                </a:lnTo>
                <a:lnTo>
                  <a:pt x="10" y="2052"/>
                </a:lnTo>
                <a:lnTo>
                  <a:pt x="0" y="2052"/>
                </a:lnTo>
                <a:lnTo>
                  <a:pt x="0" y="2052"/>
                </a:lnTo>
                <a:close/>
                <a:moveTo>
                  <a:pt x="0" y="1902"/>
                </a:moveTo>
                <a:lnTo>
                  <a:pt x="0" y="1796"/>
                </a:lnTo>
                <a:lnTo>
                  <a:pt x="10" y="1796"/>
                </a:lnTo>
                <a:lnTo>
                  <a:pt x="10" y="1902"/>
                </a:lnTo>
                <a:lnTo>
                  <a:pt x="0" y="1902"/>
                </a:lnTo>
                <a:lnTo>
                  <a:pt x="0" y="1902"/>
                </a:lnTo>
                <a:close/>
                <a:moveTo>
                  <a:pt x="0" y="1752"/>
                </a:moveTo>
                <a:lnTo>
                  <a:pt x="0" y="1646"/>
                </a:lnTo>
                <a:lnTo>
                  <a:pt x="10" y="1646"/>
                </a:lnTo>
                <a:lnTo>
                  <a:pt x="10" y="1752"/>
                </a:lnTo>
                <a:lnTo>
                  <a:pt x="0" y="1752"/>
                </a:lnTo>
                <a:lnTo>
                  <a:pt x="0" y="1752"/>
                </a:lnTo>
                <a:close/>
                <a:moveTo>
                  <a:pt x="0" y="1604"/>
                </a:moveTo>
                <a:lnTo>
                  <a:pt x="0" y="1496"/>
                </a:lnTo>
                <a:lnTo>
                  <a:pt x="10" y="1496"/>
                </a:lnTo>
                <a:lnTo>
                  <a:pt x="10" y="1604"/>
                </a:lnTo>
                <a:lnTo>
                  <a:pt x="0" y="1604"/>
                </a:lnTo>
                <a:lnTo>
                  <a:pt x="0" y="1604"/>
                </a:lnTo>
                <a:close/>
                <a:moveTo>
                  <a:pt x="0" y="1454"/>
                </a:moveTo>
                <a:lnTo>
                  <a:pt x="0" y="1346"/>
                </a:lnTo>
                <a:lnTo>
                  <a:pt x="10" y="1346"/>
                </a:lnTo>
                <a:lnTo>
                  <a:pt x="10" y="1454"/>
                </a:lnTo>
                <a:lnTo>
                  <a:pt x="0" y="1454"/>
                </a:lnTo>
                <a:lnTo>
                  <a:pt x="0" y="1454"/>
                </a:lnTo>
                <a:close/>
                <a:moveTo>
                  <a:pt x="0" y="1304"/>
                </a:moveTo>
                <a:lnTo>
                  <a:pt x="0" y="1198"/>
                </a:lnTo>
                <a:lnTo>
                  <a:pt x="10" y="1198"/>
                </a:lnTo>
                <a:lnTo>
                  <a:pt x="10" y="1304"/>
                </a:lnTo>
                <a:lnTo>
                  <a:pt x="0" y="1304"/>
                </a:lnTo>
                <a:lnTo>
                  <a:pt x="0" y="1304"/>
                </a:lnTo>
                <a:close/>
                <a:moveTo>
                  <a:pt x="0" y="1154"/>
                </a:moveTo>
                <a:lnTo>
                  <a:pt x="0" y="1048"/>
                </a:lnTo>
                <a:lnTo>
                  <a:pt x="10" y="1048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8"/>
                </a:lnTo>
                <a:lnTo>
                  <a:pt x="10" y="898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3" name="Freeform 38"/>
          <p:cNvSpPr>
            <a:spLocks noEditPoints="1"/>
          </p:cNvSpPr>
          <p:nvPr userDrawn="1"/>
        </p:nvSpPr>
        <p:spPr bwMode="auto">
          <a:xfrm>
            <a:off x="1273175" y="1947863"/>
            <a:ext cx="19050" cy="644525"/>
          </a:xfrm>
          <a:custGeom>
            <a:avLst/>
            <a:gdLst/>
            <a:ahLst/>
            <a:cxnLst>
              <a:cxn ang="0">
                <a:pos x="0" y="406"/>
              </a:cxn>
              <a:cxn ang="0">
                <a:pos x="0" y="300"/>
              </a:cxn>
              <a:cxn ang="0">
                <a:pos x="12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106"/>
              </a:cxn>
              <a:cxn ang="0">
                <a:pos x="0" y="0"/>
              </a:cxn>
              <a:cxn ang="0">
                <a:pos x="12" y="0"/>
              </a:cxn>
              <a:cxn ang="0">
                <a:pos x="12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4" name="Freeform 39"/>
          <p:cNvSpPr>
            <a:spLocks noEditPoints="1"/>
          </p:cNvSpPr>
          <p:nvPr userDrawn="1"/>
        </p:nvSpPr>
        <p:spPr bwMode="auto">
          <a:xfrm>
            <a:off x="1657350" y="2185988"/>
            <a:ext cx="15875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5" name="Freeform 40"/>
          <p:cNvSpPr>
            <a:spLocks/>
          </p:cNvSpPr>
          <p:nvPr userDrawn="1"/>
        </p:nvSpPr>
        <p:spPr bwMode="auto">
          <a:xfrm>
            <a:off x="1939925" y="2894013"/>
            <a:ext cx="15875" cy="1714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6" name="Freeform 42"/>
          <p:cNvSpPr>
            <a:spLocks noEditPoints="1"/>
          </p:cNvSpPr>
          <p:nvPr userDrawn="1"/>
        </p:nvSpPr>
        <p:spPr bwMode="auto">
          <a:xfrm>
            <a:off x="1460500" y="218598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7" name="Freeform 43"/>
          <p:cNvSpPr>
            <a:spLocks noEditPoints="1"/>
          </p:cNvSpPr>
          <p:nvPr userDrawn="1"/>
        </p:nvSpPr>
        <p:spPr bwMode="auto">
          <a:xfrm>
            <a:off x="1362075" y="2424113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8" name="Freeform 44"/>
          <p:cNvSpPr>
            <a:spLocks noEditPoints="1"/>
          </p:cNvSpPr>
          <p:nvPr userDrawn="1"/>
        </p:nvSpPr>
        <p:spPr bwMode="auto">
          <a:xfrm>
            <a:off x="2051050" y="3611563"/>
            <a:ext cx="15875" cy="1117600"/>
          </a:xfrm>
          <a:custGeom>
            <a:avLst/>
            <a:gdLst/>
            <a:ahLst/>
            <a:cxnLst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4"/>
              </a:cxn>
              <a:cxn ang="0">
                <a:pos x="0" y="298"/>
              </a:cxn>
              <a:cxn ang="0">
                <a:pos x="10" y="298"/>
              </a:cxn>
              <a:cxn ang="0">
                <a:pos x="10" y="404"/>
              </a:cxn>
              <a:cxn ang="0">
                <a:pos x="0" y="404"/>
              </a:cxn>
              <a:cxn ang="0">
                <a:pos x="0" y="404"/>
              </a:cxn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29" name="Freeform 45"/>
          <p:cNvSpPr>
            <a:spLocks noEditPoints="1"/>
          </p:cNvSpPr>
          <p:nvPr userDrawn="1"/>
        </p:nvSpPr>
        <p:spPr bwMode="auto">
          <a:xfrm>
            <a:off x="1952625" y="3373438"/>
            <a:ext cx="15875" cy="1355725"/>
          </a:xfrm>
          <a:custGeom>
            <a:avLst/>
            <a:gdLst/>
            <a:ahLst/>
            <a:cxnLst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0" name="Freeform 46"/>
          <p:cNvSpPr>
            <a:spLocks noEditPoints="1"/>
          </p:cNvSpPr>
          <p:nvPr userDrawn="1"/>
        </p:nvSpPr>
        <p:spPr bwMode="auto">
          <a:xfrm>
            <a:off x="1854200" y="3135313"/>
            <a:ext cx="15875" cy="1355725"/>
          </a:xfrm>
          <a:custGeom>
            <a:avLst/>
            <a:gdLst/>
            <a:ahLst/>
            <a:cxnLst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854"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1" name="Freeform 47"/>
          <p:cNvSpPr>
            <a:spLocks noEditPoints="1"/>
          </p:cNvSpPr>
          <p:nvPr userDrawn="1"/>
        </p:nvSpPr>
        <p:spPr bwMode="auto">
          <a:xfrm>
            <a:off x="1755775" y="3135313"/>
            <a:ext cx="19050" cy="1355725"/>
          </a:xfrm>
          <a:custGeom>
            <a:avLst/>
            <a:gdLst/>
            <a:ahLst/>
            <a:cxnLst>
              <a:cxn ang="0">
                <a:pos x="0" y="854"/>
              </a:cxn>
              <a:cxn ang="0">
                <a:pos x="0" y="748"/>
              </a:cxn>
              <a:cxn ang="0">
                <a:pos x="12" y="748"/>
              </a:cxn>
              <a:cxn ang="0">
                <a:pos x="12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2" y="598"/>
              </a:cxn>
              <a:cxn ang="0">
                <a:pos x="12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6"/>
              </a:cxn>
              <a:cxn ang="0">
                <a:pos x="0" y="448"/>
              </a:cxn>
              <a:cxn ang="0">
                <a:pos x="12" y="448"/>
              </a:cxn>
              <a:cxn ang="0">
                <a:pos x="12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2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2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2" y="0"/>
              </a:cxn>
              <a:cxn ang="0">
                <a:pos x="12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2" h="854">
                <a:moveTo>
                  <a:pt x="0" y="854"/>
                </a:moveTo>
                <a:lnTo>
                  <a:pt x="0" y="748"/>
                </a:lnTo>
                <a:lnTo>
                  <a:pt x="12" y="748"/>
                </a:lnTo>
                <a:lnTo>
                  <a:pt x="12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2" name="Freeform 48"/>
          <p:cNvSpPr>
            <a:spLocks noEditPoints="1"/>
          </p:cNvSpPr>
          <p:nvPr userDrawn="1"/>
        </p:nvSpPr>
        <p:spPr bwMode="auto">
          <a:xfrm>
            <a:off x="2432050" y="3846513"/>
            <a:ext cx="15875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600"/>
              </a:cxn>
              <a:cxn ang="0">
                <a:pos x="10" y="600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3" name="Freeform 49"/>
          <p:cNvSpPr>
            <a:spLocks noEditPoints="1"/>
          </p:cNvSpPr>
          <p:nvPr userDrawn="1"/>
        </p:nvSpPr>
        <p:spPr bwMode="auto">
          <a:xfrm>
            <a:off x="2333625" y="3846513"/>
            <a:ext cx="15875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600"/>
              </a:cxn>
              <a:cxn ang="0">
                <a:pos x="10" y="600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4" name="Freeform 50"/>
          <p:cNvSpPr>
            <a:spLocks noEditPoints="1"/>
          </p:cNvSpPr>
          <p:nvPr userDrawn="1"/>
        </p:nvSpPr>
        <p:spPr bwMode="auto">
          <a:xfrm>
            <a:off x="2235200" y="3846513"/>
            <a:ext cx="19050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600"/>
              </a:cxn>
              <a:cxn ang="0">
                <a:pos x="12" y="600"/>
              </a:cxn>
              <a:cxn ang="0">
                <a:pos x="12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2" y="450"/>
              </a:cxn>
              <a:cxn ang="0">
                <a:pos x="12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2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2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2" y="0"/>
              </a:cxn>
              <a:cxn ang="0">
                <a:pos x="12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2" h="706">
                <a:moveTo>
                  <a:pt x="0" y="706"/>
                </a:moveTo>
                <a:lnTo>
                  <a:pt x="0" y="600"/>
                </a:lnTo>
                <a:lnTo>
                  <a:pt x="12" y="600"/>
                </a:lnTo>
                <a:lnTo>
                  <a:pt x="12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5" name="Freeform 51"/>
          <p:cNvSpPr>
            <a:spLocks noEditPoints="1"/>
          </p:cNvSpPr>
          <p:nvPr userDrawn="1"/>
        </p:nvSpPr>
        <p:spPr bwMode="auto">
          <a:xfrm>
            <a:off x="2139950" y="3611563"/>
            <a:ext cx="15875" cy="1117600"/>
          </a:xfrm>
          <a:custGeom>
            <a:avLst/>
            <a:gdLst/>
            <a:ahLst/>
            <a:cxnLst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4"/>
              </a:cxn>
              <a:cxn ang="0">
                <a:pos x="0" y="298"/>
              </a:cxn>
              <a:cxn ang="0">
                <a:pos x="10" y="298"/>
              </a:cxn>
              <a:cxn ang="0">
                <a:pos x="10" y="404"/>
              </a:cxn>
              <a:cxn ang="0">
                <a:pos x="0" y="404"/>
              </a:cxn>
              <a:cxn ang="0">
                <a:pos x="0" y="404"/>
              </a:cxn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704"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4"/>
                </a:moveTo>
                <a:lnTo>
                  <a:pt x="0" y="298"/>
                </a:lnTo>
                <a:lnTo>
                  <a:pt x="10" y="298"/>
                </a:lnTo>
                <a:lnTo>
                  <a:pt x="10" y="404"/>
                </a:lnTo>
                <a:lnTo>
                  <a:pt x="0" y="404"/>
                </a:lnTo>
                <a:lnTo>
                  <a:pt x="0" y="404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6" name="Freeform 52"/>
          <p:cNvSpPr>
            <a:spLocks noEditPoints="1"/>
          </p:cNvSpPr>
          <p:nvPr userDrawn="1"/>
        </p:nvSpPr>
        <p:spPr bwMode="auto">
          <a:xfrm>
            <a:off x="2825750" y="4084638"/>
            <a:ext cx="15875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598"/>
              </a:cxn>
              <a:cxn ang="0">
                <a:pos x="10" y="598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7" name="Freeform 53"/>
          <p:cNvSpPr>
            <a:spLocks noEditPoints="1"/>
          </p:cNvSpPr>
          <p:nvPr userDrawn="1"/>
        </p:nvSpPr>
        <p:spPr bwMode="auto">
          <a:xfrm>
            <a:off x="2727325" y="4084638"/>
            <a:ext cx="19050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598"/>
              </a:cxn>
              <a:cxn ang="0">
                <a:pos x="12" y="598"/>
              </a:cxn>
              <a:cxn ang="0">
                <a:pos x="12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2" y="450"/>
              </a:cxn>
              <a:cxn ang="0">
                <a:pos x="12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2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2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2" y="0"/>
              </a:cxn>
              <a:cxn ang="0">
                <a:pos x="12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2" h="706">
                <a:moveTo>
                  <a:pt x="0" y="706"/>
                </a:moveTo>
                <a:lnTo>
                  <a:pt x="0" y="598"/>
                </a:lnTo>
                <a:lnTo>
                  <a:pt x="12" y="598"/>
                </a:lnTo>
                <a:lnTo>
                  <a:pt x="12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8" name="Freeform 54"/>
          <p:cNvSpPr>
            <a:spLocks noEditPoints="1"/>
          </p:cNvSpPr>
          <p:nvPr userDrawn="1"/>
        </p:nvSpPr>
        <p:spPr bwMode="auto">
          <a:xfrm>
            <a:off x="2632075" y="4084638"/>
            <a:ext cx="15875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598"/>
              </a:cxn>
              <a:cxn ang="0">
                <a:pos x="10" y="598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39" name="Freeform 55"/>
          <p:cNvSpPr>
            <a:spLocks noEditPoints="1"/>
          </p:cNvSpPr>
          <p:nvPr userDrawn="1"/>
        </p:nvSpPr>
        <p:spPr bwMode="auto">
          <a:xfrm>
            <a:off x="2533650" y="3846513"/>
            <a:ext cx="15875" cy="1358900"/>
          </a:xfrm>
          <a:custGeom>
            <a:avLst/>
            <a:gdLst/>
            <a:ahLst/>
            <a:cxnLst>
              <a:cxn ang="0">
                <a:pos x="0" y="856"/>
              </a:cxn>
              <a:cxn ang="0">
                <a:pos x="0" y="748"/>
              </a:cxn>
              <a:cxn ang="0">
                <a:pos x="10" y="748"/>
              </a:cxn>
              <a:cxn ang="0">
                <a:pos x="10" y="856"/>
              </a:cxn>
              <a:cxn ang="0">
                <a:pos x="0" y="856"/>
              </a:cxn>
              <a:cxn ang="0">
                <a:pos x="0" y="856"/>
              </a:cxn>
              <a:cxn ang="0">
                <a:pos x="0" y="706"/>
              </a:cxn>
              <a:cxn ang="0">
                <a:pos x="0" y="600"/>
              </a:cxn>
              <a:cxn ang="0">
                <a:pos x="10" y="600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856">
                <a:moveTo>
                  <a:pt x="0" y="856"/>
                </a:moveTo>
                <a:lnTo>
                  <a:pt x="0" y="748"/>
                </a:lnTo>
                <a:lnTo>
                  <a:pt x="10" y="748"/>
                </a:lnTo>
                <a:lnTo>
                  <a:pt x="10" y="856"/>
                </a:lnTo>
                <a:lnTo>
                  <a:pt x="0" y="856"/>
                </a:lnTo>
                <a:lnTo>
                  <a:pt x="0" y="856"/>
                </a:lnTo>
                <a:close/>
                <a:moveTo>
                  <a:pt x="0" y="706"/>
                </a:moveTo>
                <a:lnTo>
                  <a:pt x="0" y="600"/>
                </a:lnTo>
                <a:lnTo>
                  <a:pt x="10" y="600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0" name="Freeform 56"/>
          <p:cNvSpPr>
            <a:spLocks noEditPoints="1"/>
          </p:cNvSpPr>
          <p:nvPr userDrawn="1"/>
        </p:nvSpPr>
        <p:spPr bwMode="auto">
          <a:xfrm>
            <a:off x="3206750" y="4560888"/>
            <a:ext cx="19050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48"/>
              </a:cxn>
              <a:cxn ang="0">
                <a:pos x="12" y="448"/>
              </a:cxn>
              <a:cxn ang="0">
                <a:pos x="12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298"/>
              </a:cxn>
              <a:cxn ang="0">
                <a:pos x="12" y="298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2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2" y="0"/>
              </a:cxn>
              <a:cxn ang="0">
                <a:pos x="12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2" h="556"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1" name="Freeform 57"/>
          <p:cNvSpPr>
            <a:spLocks noEditPoints="1"/>
          </p:cNvSpPr>
          <p:nvPr userDrawn="1"/>
        </p:nvSpPr>
        <p:spPr bwMode="auto">
          <a:xfrm>
            <a:off x="3111500" y="4560888"/>
            <a:ext cx="15875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2" name="Freeform 58"/>
          <p:cNvSpPr>
            <a:spLocks noEditPoints="1"/>
          </p:cNvSpPr>
          <p:nvPr userDrawn="1"/>
        </p:nvSpPr>
        <p:spPr bwMode="auto">
          <a:xfrm>
            <a:off x="3013075" y="4322763"/>
            <a:ext cx="15875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598"/>
              </a:cxn>
              <a:cxn ang="0">
                <a:pos x="10" y="598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3" name="Freeform 59"/>
          <p:cNvSpPr>
            <a:spLocks noEditPoints="1"/>
          </p:cNvSpPr>
          <p:nvPr userDrawn="1"/>
        </p:nvSpPr>
        <p:spPr bwMode="auto">
          <a:xfrm>
            <a:off x="2914650" y="4322763"/>
            <a:ext cx="15875" cy="1120775"/>
          </a:xfrm>
          <a:custGeom>
            <a:avLst/>
            <a:gdLst/>
            <a:ahLst/>
            <a:cxnLst>
              <a:cxn ang="0">
                <a:pos x="0" y="706"/>
              </a:cxn>
              <a:cxn ang="0">
                <a:pos x="0" y="598"/>
              </a:cxn>
              <a:cxn ang="0">
                <a:pos x="10" y="598"/>
              </a:cxn>
              <a:cxn ang="0">
                <a:pos x="10" y="706"/>
              </a:cxn>
              <a:cxn ang="0">
                <a:pos x="0" y="706"/>
              </a:cxn>
              <a:cxn ang="0">
                <a:pos x="0" y="706"/>
              </a:cxn>
              <a:cxn ang="0">
                <a:pos x="0" y="556"/>
              </a:cxn>
              <a:cxn ang="0">
                <a:pos x="0" y="448"/>
              </a:cxn>
              <a:cxn ang="0">
                <a:pos x="10" y="448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706">
                <a:moveTo>
                  <a:pt x="0" y="706"/>
                </a:moveTo>
                <a:lnTo>
                  <a:pt x="0" y="598"/>
                </a:lnTo>
                <a:lnTo>
                  <a:pt x="10" y="598"/>
                </a:lnTo>
                <a:lnTo>
                  <a:pt x="10" y="706"/>
                </a:lnTo>
                <a:lnTo>
                  <a:pt x="0" y="706"/>
                </a:lnTo>
                <a:lnTo>
                  <a:pt x="0" y="706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0" y="448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4" name="Freeform 60"/>
          <p:cNvSpPr>
            <a:spLocks noEditPoints="1"/>
          </p:cNvSpPr>
          <p:nvPr userDrawn="1"/>
        </p:nvSpPr>
        <p:spPr bwMode="auto">
          <a:xfrm>
            <a:off x="3600450" y="4799013"/>
            <a:ext cx="19050" cy="2066925"/>
          </a:xfrm>
          <a:custGeom>
            <a:avLst/>
            <a:gdLst/>
            <a:ahLst/>
            <a:cxnLst>
              <a:cxn ang="0">
                <a:pos x="0" y="1302"/>
              </a:cxn>
              <a:cxn ang="0">
                <a:pos x="0" y="1196"/>
              </a:cxn>
              <a:cxn ang="0">
                <a:pos x="12" y="1196"/>
              </a:cxn>
              <a:cxn ang="0">
                <a:pos x="12" y="1302"/>
              </a:cxn>
              <a:cxn ang="0">
                <a:pos x="0" y="1302"/>
              </a:cxn>
              <a:cxn ang="0">
                <a:pos x="0" y="1302"/>
              </a:cxn>
              <a:cxn ang="0">
                <a:pos x="0" y="1154"/>
              </a:cxn>
              <a:cxn ang="0">
                <a:pos x="0" y="1046"/>
              </a:cxn>
              <a:cxn ang="0">
                <a:pos x="12" y="1046"/>
              </a:cxn>
              <a:cxn ang="0">
                <a:pos x="12" y="1154"/>
              </a:cxn>
              <a:cxn ang="0">
                <a:pos x="0" y="1154"/>
              </a:cxn>
              <a:cxn ang="0">
                <a:pos x="0" y="1154"/>
              </a:cxn>
              <a:cxn ang="0">
                <a:pos x="0" y="1004"/>
              </a:cxn>
              <a:cxn ang="0">
                <a:pos x="0" y="896"/>
              </a:cxn>
              <a:cxn ang="0">
                <a:pos x="12" y="896"/>
              </a:cxn>
              <a:cxn ang="0">
                <a:pos x="12" y="1004"/>
              </a:cxn>
              <a:cxn ang="0">
                <a:pos x="0" y="1004"/>
              </a:cxn>
              <a:cxn ang="0">
                <a:pos x="0" y="1004"/>
              </a:cxn>
              <a:cxn ang="0">
                <a:pos x="0" y="854"/>
              </a:cxn>
              <a:cxn ang="0">
                <a:pos x="0" y="748"/>
              </a:cxn>
              <a:cxn ang="0">
                <a:pos x="12" y="748"/>
              </a:cxn>
              <a:cxn ang="0">
                <a:pos x="12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2" y="598"/>
              </a:cxn>
              <a:cxn ang="0">
                <a:pos x="12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2" y="448"/>
              </a:cxn>
              <a:cxn ang="0">
                <a:pos x="12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2" y="298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48"/>
              </a:cxn>
              <a:cxn ang="0">
                <a:pos x="12" y="148"/>
              </a:cxn>
              <a:cxn ang="0">
                <a:pos x="12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2" y="0"/>
              </a:cxn>
              <a:cxn ang="0">
                <a:pos x="12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2" h="1302">
                <a:moveTo>
                  <a:pt x="0" y="1302"/>
                </a:moveTo>
                <a:lnTo>
                  <a:pt x="0" y="1196"/>
                </a:lnTo>
                <a:lnTo>
                  <a:pt x="12" y="1196"/>
                </a:lnTo>
                <a:lnTo>
                  <a:pt x="12" y="1302"/>
                </a:lnTo>
                <a:lnTo>
                  <a:pt x="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2" y="1046"/>
                </a:lnTo>
                <a:lnTo>
                  <a:pt x="12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2" y="896"/>
                </a:lnTo>
                <a:lnTo>
                  <a:pt x="12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2" y="748"/>
                </a:lnTo>
                <a:lnTo>
                  <a:pt x="12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2" y="448"/>
                </a:lnTo>
                <a:lnTo>
                  <a:pt x="12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2" y="148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5" name="Freeform 61"/>
          <p:cNvSpPr>
            <a:spLocks noEditPoints="1"/>
          </p:cNvSpPr>
          <p:nvPr userDrawn="1"/>
        </p:nvSpPr>
        <p:spPr bwMode="auto">
          <a:xfrm>
            <a:off x="3505200" y="4799013"/>
            <a:ext cx="15875" cy="2066925"/>
          </a:xfrm>
          <a:custGeom>
            <a:avLst/>
            <a:gdLst/>
            <a:ahLst/>
            <a:cxnLst>
              <a:cxn ang="0">
                <a:pos x="0" y="1302"/>
              </a:cxn>
              <a:cxn ang="0">
                <a:pos x="0" y="1196"/>
              </a:cxn>
              <a:cxn ang="0">
                <a:pos x="10" y="1196"/>
              </a:cxn>
              <a:cxn ang="0">
                <a:pos x="10" y="1302"/>
              </a:cxn>
              <a:cxn ang="0">
                <a:pos x="0" y="1302"/>
              </a:cxn>
              <a:cxn ang="0">
                <a:pos x="0" y="1302"/>
              </a:cxn>
              <a:cxn ang="0">
                <a:pos x="0" y="1154"/>
              </a:cxn>
              <a:cxn ang="0">
                <a:pos x="0" y="1046"/>
              </a:cxn>
              <a:cxn ang="0">
                <a:pos x="10" y="1046"/>
              </a:cxn>
              <a:cxn ang="0">
                <a:pos x="10" y="1154"/>
              </a:cxn>
              <a:cxn ang="0">
                <a:pos x="0" y="1154"/>
              </a:cxn>
              <a:cxn ang="0">
                <a:pos x="0" y="1154"/>
              </a:cxn>
              <a:cxn ang="0">
                <a:pos x="0" y="1004"/>
              </a:cxn>
              <a:cxn ang="0">
                <a:pos x="0" y="896"/>
              </a:cxn>
              <a:cxn ang="0">
                <a:pos x="10" y="896"/>
              </a:cxn>
              <a:cxn ang="0">
                <a:pos x="10" y="1004"/>
              </a:cxn>
              <a:cxn ang="0">
                <a:pos x="0" y="1004"/>
              </a:cxn>
              <a:cxn ang="0">
                <a:pos x="0" y="1004"/>
              </a:cxn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6" name="Freeform 62"/>
          <p:cNvSpPr>
            <a:spLocks noEditPoints="1"/>
          </p:cNvSpPr>
          <p:nvPr userDrawn="1"/>
        </p:nvSpPr>
        <p:spPr bwMode="auto">
          <a:xfrm>
            <a:off x="3406775" y="4799013"/>
            <a:ext cx="15875" cy="2066925"/>
          </a:xfrm>
          <a:custGeom>
            <a:avLst/>
            <a:gdLst/>
            <a:ahLst/>
            <a:cxnLst>
              <a:cxn ang="0">
                <a:pos x="0" y="1302"/>
              </a:cxn>
              <a:cxn ang="0">
                <a:pos x="0" y="1196"/>
              </a:cxn>
              <a:cxn ang="0">
                <a:pos x="10" y="1196"/>
              </a:cxn>
              <a:cxn ang="0">
                <a:pos x="10" y="1302"/>
              </a:cxn>
              <a:cxn ang="0">
                <a:pos x="0" y="1302"/>
              </a:cxn>
              <a:cxn ang="0">
                <a:pos x="0" y="1302"/>
              </a:cxn>
              <a:cxn ang="0">
                <a:pos x="0" y="1154"/>
              </a:cxn>
              <a:cxn ang="0">
                <a:pos x="0" y="1046"/>
              </a:cxn>
              <a:cxn ang="0">
                <a:pos x="10" y="1046"/>
              </a:cxn>
              <a:cxn ang="0">
                <a:pos x="10" y="1154"/>
              </a:cxn>
              <a:cxn ang="0">
                <a:pos x="0" y="1154"/>
              </a:cxn>
              <a:cxn ang="0">
                <a:pos x="0" y="1154"/>
              </a:cxn>
              <a:cxn ang="0">
                <a:pos x="0" y="1004"/>
              </a:cxn>
              <a:cxn ang="0">
                <a:pos x="0" y="896"/>
              </a:cxn>
              <a:cxn ang="0">
                <a:pos x="10" y="896"/>
              </a:cxn>
              <a:cxn ang="0">
                <a:pos x="10" y="1004"/>
              </a:cxn>
              <a:cxn ang="0">
                <a:pos x="0" y="1004"/>
              </a:cxn>
              <a:cxn ang="0">
                <a:pos x="0" y="1004"/>
              </a:cxn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7" name="Freeform 63"/>
          <p:cNvSpPr>
            <a:spLocks noEditPoints="1"/>
          </p:cNvSpPr>
          <p:nvPr userDrawn="1"/>
        </p:nvSpPr>
        <p:spPr bwMode="auto">
          <a:xfrm>
            <a:off x="3308350" y="4799013"/>
            <a:ext cx="15875" cy="2066925"/>
          </a:xfrm>
          <a:custGeom>
            <a:avLst/>
            <a:gdLst/>
            <a:ahLst/>
            <a:cxnLst>
              <a:cxn ang="0">
                <a:pos x="0" y="1302"/>
              </a:cxn>
              <a:cxn ang="0">
                <a:pos x="0" y="1196"/>
              </a:cxn>
              <a:cxn ang="0">
                <a:pos x="10" y="1196"/>
              </a:cxn>
              <a:cxn ang="0">
                <a:pos x="10" y="1302"/>
              </a:cxn>
              <a:cxn ang="0">
                <a:pos x="0" y="1302"/>
              </a:cxn>
              <a:cxn ang="0">
                <a:pos x="0" y="1302"/>
              </a:cxn>
              <a:cxn ang="0">
                <a:pos x="0" y="1154"/>
              </a:cxn>
              <a:cxn ang="0">
                <a:pos x="0" y="1046"/>
              </a:cxn>
              <a:cxn ang="0">
                <a:pos x="10" y="1046"/>
              </a:cxn>
              <a:cxn ang="0">
                <a:pos x="10" y="1154"/>
              </a:cxn>
              <a:cxn ang="0">
                <a:pos x="0" y="1154"/>
              </a:cxn>
              <a:cxn ang="0">
                <a:pos x="0" y="1154"/>
              </a:cxn>
              <a:cxn ang="0">
                <a:pos x="0" y="1004"/>
              </a:cxn>
              <a:cxn ang="0">
                <a:pos x="0" y="896"/>
              </a:cxn>
              <a:cxn ang="0">
                <a:pos x="10" y="896"/>
              </a:cxn>
              <a:cxn ang="0">
                <a:pos x="10" y="1004"/>
              </a:cxn>
              <a:cxn ang="0">
                <a:pos x="0" y="1004"/>
              </a:cxn>
              <a:cxn ang="0">
                <a:pos x="0" y="1004"/>
              </a:cxn>
              <a:cxn ang="0">
                <a:pos x="0" y="854"/>
              </a:cxn>
              <a:cxn ang="0">
                <a:pos x="0" y="748"/>
              </a:cxn>
              <a:cxn ang="0">
                <a:pos x="10" y="748"/>
              </a:cxn>
              <a:cxn ang="0">
                <a:pos x="10" y="854"/>
              </a:cxn>
              <a:cxn ang="0">
                <a:pos x="0" y="854"/>
              </a:cxn>
              <a:cxn ang="0">
                <a:pos x="0" y="854"/>
              </a:cxn>
              <a:cxn ang="0">
                <a:pos x="0" y="704"/>
              </a:cxn>
              <a:cxn ang="0">
                <a:pos x="0" y="598"/>
              </a:cxn>
              <a:cxn ang="0">
                <a:pos x="10" y="598"/>
              </a:cxn>
              <a:cxn ang="0">
                <a:pos x="10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302">
                <a:moveTo>
                  <a:pt x="0" y="1302"/>
                </a:moveTo>
                <a:lnTo>
                  <a:pt x="0" y="1196"/>
                </a:lnTo>
                <a:lnTo>
                  <a:pt x="10" y="1196"/>
                </a:lnTo>
                <a:lnTo>
                  <a:pt x="10" y="1302"/>
                </a:lnTo>
                <a:lnTo>
                  <a:pt x="0" y="1302"/>
                </a:lnTo>
                <a:lnTo>
                  <a:pt x="0" y="1302"/>
                </a:lnTo>
                <a:close/>
                <a:moveTo>
                  <a:pt x="0" y="1154"/>
                </a:moveTo>
                <a:lnTo>
                  <a:pt x="0" y="1046"/>
                </a:lnTo>
                <a:lnTo>
                  <a:pt x="10" y="1046"/>
                </a:lnTo>
                <a:lnTo>
                  <a:pt x="10" y="1154"/>
                </a:lnTo>
                <a:lnTo>
                  <a:pt x="0" y="1154"/>
                </a:lnTo>
                <a:lnTo>
                  <a:pt x="0" y="1154"/>
                </a:lnTo>
                <a:close/>
                <a:moveTo>
                  <a:pt x="0" y="1004"/>
                </a:moveTo>
                <a:lnTo>
                  <a:pt x="0" y="896"/>
                </a:lnTo>
                <a:lnTo>
                  <a:pt x="10" y="896"/>
                </a:lnTo>
                <a:lnTo>
                  <a:pt x="10" y="1004"/>
                </a:lnTo>
                <a:lnTo>
                  <a:pt x="0" y="1004"/>
                </a:lnTo>
                <a:lnTo>
                  <a:pt x="0" y="1004"/>
                </a:lnTo>
                <a:close/>
                <a:moveTo>
                  <a:pt x="0" y="854"/>
                </a:moveTo>
                <a:lnTo>
                  <a:pt x="0" y="748"/>
                </a:lnTo>
                <a:lnTo>
                  <a:pt x="10" y="748"/>
                </a:lnTo>
                <a:lnTo>
                  <a:pt x="10" y="854"/>
                </a:lnTo>
                <a:lnTo>
                  <a:pt x="0" y="854"/>
                </a:lnTo>
                <a:lnTo>
                  <a:pt x="0" y="854"/>
                </a:lnTo>
                <a:close/>
                <a:moveTo>
                  <a:pt x="0" y="704"/>
                </a:moveTo>
                <a:lnTo>
                  <a:pt x="0" y="598"/>
                </a:lnTo>
                <a:lnTo>
                  <a:pt x="10" y="598"/>
                </a:lnTo>
                <a:lnTo>
                  <a:pt x="10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8" name="Freeform 64"/>
          <p:cNvSpPr>
            <a:spLocks noEditPoints="1"/>
          </p:cNvSpPr>
          <p:nvPr userDrawn="1"/>
        </p:nvSpPr>
        <p:spPr bwMode="auto">
          <a:xfrm>
            <a:off x="3984625" y="5033963"/>
            <a:ext cx="15875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8"/>
              </a:cxn>
              <a:cxn ang="0">
                <a:pos x="0" y="150"/>
              </a:cxn>
              <a:cxn ang="0">
                <a:pos x="10" y="150"/>
              </a:cxn>
              <a:cxn ang="0">
                <a:pos x="10" y="258"/>
              </a:cxn>
              <a:cxn ang="0">
                <a:pos x="0" y="258"/>
              </a:cxn>
              <a:cxn ang="0">
                <a:pos x="0" y="258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9" name="Freeform 65"/>
          <p:cNvSpPr>
            <a:spLocks noEditPoints="1"/>
          </p:cNvSpPr>
          <p:nvPr userDrawn="1"/>
        </p:nvSpPr>
        <p:spPr bwMode="auto">
          <a:xfrm>
            <a:off x="3886200" y="5033963"/>
            <a:ext cx="15875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8"/>
              </a:cxn>
              <a:cxn ang="0">
                <a:pos x="0" y="150"/>
              </a:cxn>
              <a:cxn ang="0">
                <a:pos x="10" y="150"/>
              </a:cxn>
              <a:cxn ang="0">
                <a:pos x="10" y="258"/>
              </a:cxn>
              <a:cxn ang="0">
                <a:pos x="0" y="258"/>
              </a:cxn>
              <a:cxn ang="0">
                <a:pos x="0" y="258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0" name="Freeform 66"/>
          <p:cNvSpPr>
            <a:spLocks noEditPoints="1"/>
          </p:cNvSpPr>
          <p:nvPr userDrawn="1"/>
        </p:nvSpPr>
        <p:spPr bwMode="auto">
          <a:xfrm>
            <a:off x="3787775" y="5033963"/>
            <a:ext cx="15875" cy="644525"/>
          </a:xfrm>
          <a:custGeom>
            <a:avLst/>
            <a:gdLst/>
            <a:ahLst/>
            <a:cxnLst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8"/>
              </a:cxn>
              <a:cxn ang="0">
                <a:pos x="0" y="150"/>
              </a:cxn>
              <a:cxn ang="0">
                <a:pos x="10" y="150"/>
              </a:cxn>
              <a:cxn ang="0">
                <a:pos x="10" y="258"/>
              </a:cxn>
              <a:cxn ang="0">
                <a:pos x="0" y="258"/>
              </a:cxn>
              <a:cxn ang="0">
                <a:pos x="0" y="258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1" name="Freeform 67"/>
          <p:cNvSpPr>
            <a:spLocks noEditPoints="1"/>
          </p:cNvSpPr>
          <p:nvPr userDrawn="1"/>
        </p:nvSpPr>
        <p:spPr bwMode="auto">
          <a:xfrm>
            <a:off x="3689350" y="5033963"/>
            <a:ext cx="19050" cy="644525"/>
          </a:xfrm>
          <a:custGeom>
            <a:avLst/>
            <a:gdLst/>
            <a:ahLst/>
            <a:cxnLst>
              <a:cxn ang="0">
                <a:pos x="0" y="406"/>
              </a:cxn>
              <a:cxn ang="0">
                <a:pos x="0" y="300"/>
              </a:cxn>
              <a:cxn ang="0">
                <a:pos x="12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8"/>
              </a:cxn>
              <a:cxn ang="0">
                <a:pos x="0" y="150"/>
              </a:cxn>
              <a:cxn ang="0">
                <a:pos x="12" y="150"/>
              </a:cxn>
              <a:cxn ang="0">
                <a:pos x="12" y="258"/>
              </a:cxn>
              <a:cxn ang="0">
                <a:pos x="0" y="258"/>
              </a:cxn>
              <a:cxn ang="0">
                <a:pos x="0" y="258"/>
              </a:cxn>
              <a:cxn ang="0">
                <a:pos x="0" y="108"/>
              </a:cxn>
              <a:cxn ang="0">
                <a:pos x="0" y="0"/>
              </a:cxn>
              <a:cxn ang="0">
                <a:pos x="12" y="0"/>
              </a:cxn>
              <a:cxn ang="0">
                <a:pos x="12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2" name="Freeform 68"/>
          <p:cNvSpPr>
            <a:spLocks noEditPoints="1"/>
          </p:cNvSpPr>
          <p:nvPr userDrawn="1"/>
        </p:nvSpPr>
        <p:spPr bwMode="auto">
          <a:xfrm>
            <a:off x="4378325" y="5510213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3" name="Freeform 69"/>
          <p:cNvSpPr>
            <a:spLocks noEditPoints="1"/>
          </p:cNvSpPr>
          <p:nvPr userDrawn="1"/>
        </p:nvSpPr>
        <p:spPr bwMode="auto">
          <a:xfrm>
            <a:off x="4279900" y="5510213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4" name="Freeform 70"/>
          <p:cNvSpPr>
            <a:spLocks noEditPoints="1"/>
          </p:cNvSpPr>
          <p:nvPr userDrawn="1"/>
        </p:nvSpPr>
        <p:spPr bwMode="auto">
          <a:xfrm>
            <a:off x="4181475" y="5033963"/>
            <a:ext cx="15875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50"/>
              </a:cxn>
              <a:cxn ang="0">
                <a:pos x="10" y="450"/>
              </a:cxn>
              <a:cxn ang="0">
                <a:pos x="10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8"/>
              </a:cxn>
              <a:cxn ang="0">
                <a:pos x="0" y="150"/>
              </a:cxn>
              <a:cxn ang="0">
                <a:pos x="10" y="150"/>
              </a:cxn>
              <a:cxn ang="0">
                <a:pos x="10" y="258"/>
              </a:cxn>
              <a:cxn ang="0">
                <a:pos x="0" y="258"/>
              </a:cxn>
              <a:cxn ang="0">
                <a:pos x="0" y="258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556">
                <a:moveTo>
                  <a:pt x="0" y="556"/>
                </a:moveTo>
                <a:lnTo>
                  <a:pt x="0" y="450"/>
                </a:lnTo>
                <a:lnTo>
                  <a:pt x="10" y="450"/>
                </a:lnTo>
                <a:lnTo>
                  <a:pt x="10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0" y="150"/>
                </a:lnTo>
                <a:lnTo>
                  <a:pt x="10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5" name="Freeform 71"/>
          <p:cNvSpPr>
            <a:spLocks noEditPoints="1"/>
          </p:cNvSpPr>
          <p:nvPr userDrawn="1"/>
        </p:nvSpPr>
        <p:spPr bwMode="auto">
          <a:xfrm>
            <a:off x="4083050" y="5033963"/>
            <a:ext cx="19050" cy="882650"/>
          </a:xfrm>
          <a:custGeom>
            <a:avLst/>
            <a:gdLst/>
            <a:ahLst/>
            <a:cxnLst>
              <a:cxn ang="0">
                <a:pos x="0" y="556"/>
              </a:cxn>
              <a:cxn ang="0">
                <a:pos x="0" y="450"/>
              </a:cxn>
              <a:cxn ang="0">
                <a:pos x="12" y="450"/>
              </a:cxn>
              <a:cxn ang="0">
                <a:pos x="12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300"/>
              </a:cxn>
              <a:cxn ang="0">
                <a:pos x="12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8"/>
              </a:cxn>
              <a:cxn ang="0">
                <a:pos x="0" y="150"/>
              </a:cxn>
              <a:cxn ang="0">
                <a:pos x="12" y="150"/>
              </a:cxn>
              <a:cxn ang="0">
                <a:pos x="12" y="258"/>
              </a:cxn>
              <a:cxn ang="0">
                <a:pos x="0" y="258"/>
              </a:cxn>
              <a:cxn ang="0">
                <a:pos x="0" y="258"/>
              </a:cxn>
              <a:cxn ang="0">
                <a:pos x="0" y="108"/>
              </a:cxn>
              <a:cxn ang="0">
                <a:pos x="0" y="0"/>
              </a:cxn>
              <a:cxn ang="0">
                <a:pos x="12" y="0"/>
              </a:cxn>
              <a:cxn ang="0">
                <a:pos x="12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2" h="556">
                <a:moveTo>
                  <a:pt x="0" y="556"/>
                </a:moveTo>
                <a:lnTo>
                  <a:pt x="0" y="450"/>
                </a:lnTo>
                <a:lnTo>
                  <a:pt x="12" y="450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6" name="Freeform 72"/>
          <p:cNvSpPr>
            <a:spLocks noEditPoints="1"/>
          </p:cNvSpPr>
          <p:nvPr userDrawn="1"/>
        </p:nvSpPr>
        <p:spPr bwMode="auto">
          <a:xfrm>
            <a:off x="4759325" y="574833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7" name="Freeform 73"/>
          <p:cNvSpPr>
            <a:spLocks noEditPoints="1"/>
          </p:cNvSpPr>
          <p:nvPr userDrawn="1"/>
        </p:nvSpPr>
        <p:spPr bwMode="auto">
          <a:xfrm>
            <a:off x="4660900" y="5510213"/>
            <a:ext cx="15875" cy="644525"/>
          </a:xfrm>
          <a:custGeom>
            <a:avLst/>
            <a:gdLst/>
            <a:ahLst/>
            <a:cxnLst>
              <a:cxn ang="0">
                <a:pos x="0" y="406"/>
              </a:cxn>
              <a:cxn ang="0">
                <a:pos x="0" y="300"/>
              </a:cxn>
              <a:cxn ang="0">
                <a:pos x="10" y="300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406">
                <a:moveTo>
                  <a:pt x="0" y="406"/>
                </a:moveTo>
                <a:lnTo>
                  <a:pt x="0" y="300"/>
                </a:lnTo>
                <a:lnTo>
                  <a:pt x="10" y="300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8" name="Freeform 74"/>
          <p:cNvSpPr>
            <a:spLocks noEditPoints="1"/>
          </p:cNvSpPr>
          <p:nvPr userDrawn="1"/>
        </p:nvSpPr>
        <p:spPr bwMode="auto">
          <a:xfrm>
            <a:off x="4562475" y="5510213"/>
            <a:ext cx="19050" cy="644525"/>
          </a:xfrm>
          <a:custGeom>
            <a:avLst/>
            <a:gdLst/>
            <a:ahLst/>
            <a:cxnLst>
              <a:cxn ang="0">
                <a:pos x="0" y="406"/>
              </a:cxn>
              <a:cxn ang="0">
                <a:pos x="0" y="300"/>
              </a:cxn>
              <a:cxn ang="0">
                <a:pos x="12" y="300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2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2" y="0"/>
              </a:cxn>
              <a:cxn ang="0">
                <a:pos x="12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2" h="406">
                <a:moveTo>
                  <a:pt x="0" y="406"/>
                </a:moveTo>
                <a:lnTo>
                  <a:pt x="0" y="300"/>
                </a:lnTo>
                <a:lnTo>
                  <a:pt x="12" y="300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59" name="Freeform 75"/>
          <p:cNvSpPr>
            <a:spLocks noEditPoints="1"/>
          </p:cNvSpPr>
          <p:nvPr userDrawn="1"/>
        </p:nvSpPr>
        <p:spPr bwMode="auto">
          <a:xfrm>
            <a:off x="4467225" y="5510213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0" name="Freeform 76"/>
          <p:cNvSpPr>
            <a:spLocks noEditPoints="1"/>
          </p:cNvSpPr>
          <p:nvPr userDrawn="1"/>
        </p:nvSpPr>
        <p:spPr bwMode="auto">
          <a:xfrm>
            <a:off x="5153025" y="5986463"/>
            <a:ext cx="15875" cy="879475"/>
          </a:xfrm>
          <a:custGeom>
            <a:avLst/>
            <a:gdLst/>
            <a:ahLst/>
            <a:cxnLst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554"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1" name="Freeform 77"/>
          <p:cNvSpPr>
            <a:spLocks noEditPoints="1"/>
          </p:cNvSpPr>
          <p:nvPr userDrawn="1"/>
        </p:nvSpPr>
        <p:spPr bwMode="auto">
          <a:xfrm>
            <a:off x="5054600" y="5748338"/>
            <a:ext cx="19050" cy="1117600"/>
          </a:xfrm>
          <a:custGeom>
            <a:avLst/>
            <a:gdLst/>
            <a:ahLst/>
            <a:cxnLst>
              <a:cxn ang="0">
                <a:pos x="0" y="704"/>
              </a:cxn>
              <a:cxn ang="0">
                <a:pos x="0" y="598"/>
              </a:cxn>
              <a:cxn ang="0">
                <a:pos x="12" y="598"/>
              </a:cxn>
              <a:cxn ang="0">
                <a:pos x="12" y="704"/>
              </a:cxn>
              <a:cxn ang="0">
                <a:pos x="0" y="704"/>
              </a:cxn>
              <a:cxn ang="0">
                <a:pos x="0" y="704"/>
              </a:cxn>
              <a:cxn ang="0">
                <a:pos x="0" y="556"/>
              </a:cxn>
              <a:cxn ang="0">
                <a:pos x="0" y="448"/>
              </a:cxn>
              <a:cxn ang="0">
                <a:pos x="12" y="448"/>
              </a:cxn>
              <a:cxn ang="0">
                <a:pos x="12" y="556"/>
              </a:cxn>
              <a:cxn ang="0">
                <a:pos x="0" y="556"/>
              </a:cxn>
              <a:cxn ang="0">
                <a:pos x="0" y="556"/>
              </a:cxn>
              <a:cxn ang="0">
                <a:pos x="0" y="406"/>
              </a:cxn>
              <a:cxn ang="0">
                <a:pos x="0" y="298"/>
              </a:cxn>
              <a:cxn ang="0">
                <a:pos x="12" y="298"/>
              </a:cxn>
              <a:cxn ang="0">
                <a:pos x="12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50"/>
              </a:cxn>
              <a:cxn ang="0">
                <a:pos x="12" y="150"/>
              </a:cxn>
              <a:cxn ang="0">
                <a:pos x="12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2" y="0"/>
              </a:cxn>
              <a:cxn ang="0">
                <a:pos x="12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2" h="704">
                <a:moveTo>
                  <a:pt x="0" y="704"/>
                </a:moveTo>
                <a:lnTo>
                  <a:pt x="0" y="598"/>
                </a:lnTo>
                <a:lnTo>
                  <a:pt x="12" y="598"/>
                </a:lnTo>
                <a:lnTo>
                  <a:pt x="12" y="704"/>
                </a:lnTo>
                <a:lnTo>
                  <a:pt x="0" y="704"/>
                </a:lnTo>
                <a:lnTo>
                  <a:pt x="0" y="704"/>
                </a:lnTo>
                <a:close/>
                <a:moveTo>
                  <a:pt x="0" y="556"/>
                </a:moveTo>
                <a:lnTo>
                  <a:pt x="0" y="448"/>
                </a:lnTo>
                <a:lnTo>
                  <a:pt x="12" y="448"/>
                </a:lnTo>
                <a:lnTo>
                  <a:pt x="12" y="556"/>
                </a:lnTo>
                <a:lnTo>
                  <a:pt x="0" y="556"/>
                </a:lnTo>
                <a:lnTo>
                  <a:pt x="0" y="556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2" y="298"/>
                </a:lnTo>
                <a:lnTo>
                  <a:pt x="12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50"/>
                </a:lnTo>
                <a:lnTo>
                  <a:pt x="12" y="150"/>
                </a:lnTo>
                <a:lnTo>
                  <a:pt x="12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2" y="0"/>
                </a:lnTo>
                <a:lnTo>
                  <a:pt x="12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2" name="Freeform 78"/>
          <p:cNvSpPr>
            <a:spLocks noEditPoints="1"/>
          </p:cNvSpPr>
          <p:nvPr userDrawn="1"/>
        </p:nvSpPr>
        <p:spPr bwMode="auto">
          <a:xfrm>
            <a:off x="4959350" y="574833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3" name="Freeform 79"/>
          <p:cNvSpPr>
            <a:spLocks noEditPoints="1"/>
          </p:cNvSpPr>
          <p:nvPr userDrawn="1"/>
        </p:nvSpPr>
        <p:spPr bwMode="auto">
          <a:xfrm>
            <a:off x="4860925" y="574833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4" name="Freeform 80"/>
          <p:cNvSpPr>
            <a:spLocks/>
          </p:cNvSpPr>
          <p:nvPr userDrawn="1"/>
        </p:nvSpPr>
        <p:spPr bwMode="auto">
          <a:xfrm>
            <a:off x="5534025" y="6221413"/>
            <a:ext cx="19050" cy="1714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0" y="0"/>
              </a:cxn>
              <a:cxn ang="0">
                <a:pos x="12" y="0"/>
              </a:cxn>
              <a:cxn ang="0">
                <a:pos x="12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2" h="108"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5" name="Freeform 81"/>
          <p:cNvSpPr>
            <a:spLocks noEditPoints="1"/>
          </p:cNvSpPr>
          <p:nvPr userDrawn="1"/>
        </p:nvSpPr>
        <p:spPr bwMode="auto">
          <a:xfrm>
            <a:off x="5438775" y="5986463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6" name="Freeform 82"/>
          <p:cNvSpPr>
            <a:spLocks noEditPoints="1"/>
          </p:cNvSpPr>
          <p:nvPr userDrawn="1"/>
        </p:nvSpPr>
        <p:spPr bwMode="auto">
          <a:xfrm>
            <a:off x="5340350" y="5986463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7" name="Freeform 83"/>
          <p:cNvSpPr>
            <a:spLocks noEditPoints="1"/>
          </p:cNvSpPr>
          <p:nvPr userDrawn="1"/>
        </p:nvSpPr>
        <p:spPr bwMode="auto">
          <a:xfrm>
            <a:off x="5241925" y="5986463"/>
            <a:ext cx="15875" cy="879475"/>
          </a:xfrm>
          <a:custGeom>
            <a:avLst/>
            <a:gdLst/>
            <a:ahLst/>
            <a:cxnLst>
              <a:cxn ang="0">
                <a:pos x="0" y="554"/>
              </a:cxn>
              <a:cxn ang="0">
                <a:pos x="0" y="448"/>
              </a:cxn>
              <a:cxn ang="0">
                <a:pos x="10" y="448"/>
              </a:cxn>
              <a:cxn ang="0">
                <a:pos x="10" y="554"/>
              </a:cxn>
              <a:cxn ang="0">
                <a:pos x="0" y="554"/>
              </a:cxn>
              <a:cxn ang="0">
                <a:pos x="0" y="554"/>
              </a:cxn>
              <a:cxn ang="0">
                <a:pos x="0" y="406"/>
              </a:cxn>
              <a:cxn ang="0">
                <a:pos x="0" y="298"/>
              </a:cxn>
              <a:cxn ang="0">
                <a:pos x="10" y="298"/>
              </a:cxn>
              <a:cxn ang="0">
                <a:pos x="10" y="406"/>
              </a:cxn>
              <a:cxn ang="0">
                <a:pos x="0" y="406"/>
              </a:cxn>
              <a:cxn ang="0">
                <a:pos x="0" y="406"/>
              </a:cxn>
              <a:cxn ang="0">
                <a:pos x="0" y="256"/>
              </a:cxn>
              <a:cxn ang="0">
                <a:pos x="0" y="148"/>
              </a:cxn>
              <a:cxn ang="0">
                <a:pos x="10" y="148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554">
                <a:moveTo>
                  <a:pt x="0" y="554"/>
                </a:moveTo>
                <a:lnTo>
                  <a:pt x="0" y="448"/>
                </a:lnTo>
                <a:lnTo>
                  <a:pt x="10" y="448"/>
                </a:lnTo>
                <a:lnTo>
                  <a:pt x="10" y="554"/>
                </a:lnTo>
                <a:lnTo>
                  <a:pt x="0" y="554"/>
                </a:lnTo>
                <a:lnTo>
                  <a:pt x="0" y="554"/>
                </a:lnTo>
                <a:close/>
                <a:moveTo>
                  <a:pt x="0" y="406"/>
                </a:moveTo>
                <a:lnTo>
                  <a:pt x="0" y="298"/>
                </a:lnTo>
                <a:lnTo>
                  <a:pt x="10" y="298"/>
                </a:lnTo>
                <a:lnTo>
                  <a:pt x="10" y="406"/>
                </a:lnTo>
                <a:lnTo>
                  <a:pt x="0" y="406"/>
                </a:lnTo>
                <a:lnTo>
                  <a:pt x="0" y="406"/>
                </a:lnTo>
                <a:close/>
                <a:moveTo>
                  <a:pt x="0" y="256"/>
                </a:moveTo>
                <a:lnTo>
                  <a:pt x="0" y="148"/>
                </a:lnTo>
                <a:lnTo>
                  <a:pt x="10" y="148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8" name="Freeform 84"/>
          <p:cNvSpPr>
            <a:spLocks/>
          </p:cNvSpPr>
          <p:nvPr userDrawn="1"/>
        </p:nvSpPr>
        <p:spPr bwMode="auto">
          <a:xfrm>
            <a:off x="5930900" y="6221413"/>
            <a:ext cx="15875" cy="1714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69" name="Freeform 85"/>
          <p:cNvSpPr>
            <a:spLocks/>
          </p:cNvSpPr>
          <p:nvPr userDrawn="1"/>
        </p:nvSpPr>
        <p:spPr bwMode="auto">
          <a:xfrm>
            <a:off x="5832475" y="6221413"/>
            <a:ext cx="15875" cy="1714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0" name="Freeform 86"/>
          <p:cNvSpPr>
            <a:spLocks/>
          </p:cNvSpPr>
          <p:nvPr userDrawn="1"/>
        </p:nvSpPr>
        <p:spPr bwMode="auto">
          <a:xfrm>
            <a:off x="5734050" y="6221413"/>
            <a:ext cx="15875" cy="1714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1" name="Freeform 87"/>
          <p:cNvSpPr>
            <a:spLocks/>
          </p:cNvSpPr>
          <p:nvPr userDrawn="1"/>
        </p:nvSpPr>
        <p:spPr bwMode="auto">
          <a:xfrm>
            <a:off x="5635625" y="6221413"/>
            <a:ext cx="15875" cy="1714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2" name="Freeform 88"/>
          <p:cNvSpPr>
            <a:spLocks noEditPoints="1"/>
          </p:cNvSpPr>
          <p:nvPr userDrawn="1"/>
        </p:nvSpPr>
        <p:spPr bwMode="auto">
          <a:xfrm>
            <a:off x="6311900" y="645953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3" name="Freeform 89"/>
          <p:cNvSpPr>
            <a:spLocks noEditPoints="1"/>
          </p:cNvSpPr>
          <p:nvPr userDrawn="1"/>
        </p:nvSpPr>
        <p:spPr bwMode="auto">
          <a:xfrm>
            <a:off x="6213475" y="645953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4" name="Freeform 90"/>
          <p:cNvSpPr>
            <a:spLocks noEditPoints="1"/>
          </p:cNvSpPr>
          <p:nvPr userDrawn="1"/>
        </p:nvSpPr>
        <p:spPr bwMode="auto">
          <a:xfrm>
            <a:off x="6115050" y="645953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5" name="Freeform 91"/>
          <p:cNvSpPr>
            <a:spLocks noEditPoints="1"/>
          </p:cNvSpPr>
          <p:nvPr userDrawn="1"/>
        </p:nvSpPr>
        <p:spPr bwMode="auto">
          <a:xfrm>
            <a:off x="6016625" y="6221413"/>
            <a:ext cx="19050" cy="409575"/>
          </a:xfrm>
          <a:custGeom>
            <a:avLst/>
            <a:gdLst/>
            <a:ahLst/>
            <a:cxnLst>
              <a:cxn ang="0">
                <a:pos x="0" y="258"/>
              </a:cxn>
              <a:cxn ang="0">
                <a:pos x="0" y="150"/>
              </a:cxn>
              <a:cxn ang="0">
                <a:pos x="12" y="150"/>
              </a:cxn>
              <a:cxn ang="0">
                <a:pos x="12" y="258"/>
              </a:cxn>
              <a:cxn ang="0">
                <a:pos x="0" y="258"/>
              </a:cxn>
              <a:cxn ang="0">
                <a:pos x="0" y="258"/>
              </a:cxn>
              <a:cxn ang="0">
                <a:pos x="0" y="108"/>
              </a:cxn>
              <a:cxn ang="0">
                <a:pos x="0" y="0"/>
              </a:cxn>
              <a:cxn ang="0">
                <a:pos x="12" y="0"/>
              </a:cxn>
              <a:cxn ang="0">
                <a:pos x="12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2" h="258">
                <a:moveTo>
                  <a:pt x="0" y="258"/>
                </a:moveTo>
                <a:lnTo>
                  <a:pt x="0" y="150"/>
                </a:lnTo>
                <a:lnTo>
                  <a:pt x="12" y="150"/>
                </a:lnTo>
                <a:lnTo>
                  <a:pt x="12" y="258"/>
                </a:lnTo>
                <a:lnTo>
                  <a:pt x="0" y="258"/>
                </a:lnTo>
                <a:lnTo>
                  <a:pt x="0" y="258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2" y="0"/>
                </a:lnTo>
                <a:lnTo>
                  <a:pt x="12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6" name="Freeform 92"/>
          <p:cNvSpPr>
            <a:spLocks noEditPoints="1"/>
          </p:cNvSpPr>
          <p:nvPr userDrawn="1"/>
        </p:nvSpPr>
        <p:spPr bwMode="auto">
          <a:xfrm>
            <a:off x="6705600" y="645953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7" name="Freeform 93"/>
          <p:cNvSpPr>
            <a:spLocks noEditPoints="1"/>
          </p:cNvSpPr>
          <p:nvPr userDrawn="1"/>
        </p:nvSpPr>
        <p:spPr bwMode="auto">
          <a:xfrm>
            <a:off x="6607175" y="6459538"/>
            <a:ext cx="15875" cy="406400"/>
          </a:xfrm>
          <a:custGeom>
            <a:avLst/>
            <a:gdLst/>
            <a:ahLst/>
            <a:cxnLst>
              <a:cxn ang="0">
                <a:pos x="0" y="256"/>
              </a:cxn>
              <a:cxn ang="0">
                <a:pos x="0" y="150"/>
              </a:cxn>
              <a:cxn ang="0">
                <a:pos x="10" y="150"/>
              </a:cxn>
              <a:cxn ang="0">
                <a:pos x="10" y="256"/>
              </a:cxn>
              <a:cxn ang="0">
                <a:pos x="0" y="256"/>
              </a:cxn>
              <a:cxn ang="0">
                <a:pos x="0" y="256"/>
              </a:cxn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256">
                <a:moveTo>
                  <a:pt x="0" y="256"/>
                </a:moveTo>
                <a:lnTo>
                  <a:pt x="0" y="150"/>
                </a:lnTo>
                <a:lnTo>
                  <a:pt x="10" y="150"/>
                </a:lnTo>
                <a:lnTo>
                  <a:pt x="10" y="256"/>
                </a:lnTo>
                <a:lnTo>
                  <a:pt x="0" y="256"/>
                </a:lnTo>
                <a:lnTo>
                  <a:pt x="0" y="256"/>
                </a:lnTo>
                <a:close/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8" name="Freeform 94"/>
          <p:cNvSpPr>
            <a:spLocks/>
          </p:cNvSpPr>
          <p:nvPr userDrawn="1"/>
        </p:nvSpPr>
        <p:spPr bwMode="auto">
          <a:xfrm>
            <a:off x="6508750" y="6459538"/>
            <a:ext cx="15875" cy="1714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79" name="Freeform 95"/>
          <p:cNvSpPr>
            <a:spLocks/>
          </p:cNvSpPr>
          <p:nvPr userDrawn="1"/>
        </p:nvSpPr>
        <p:spPr bwMode="auto">
          <a:xfrm>
            <a:off x="6413500" y="6459538"/>
            <a:ext cx="15875" cy="171450"/>
          </a:xfrm>
          <a:custGeom>
            <a:avLst/>
            <a:gdLst/>
            <a:ahLst/>
            <a:cxnLst>
              <a:cxn ang="0">
                <a:pos x="0" y="108"/>
              </a:cxn>
              <a:cxn ang="0">
                <a:pos x="0" y="0"/>
              </a:cxn>
              <a:cxn ang="0">
                <a:pos x="10" y="0"/>
              </a:cxn>
              <a:cxn ang="0">
                <a:pos x="10" y="108"/>
              </a:cxn>
              <a:cxn ang="0">
                <a:pos x="0" y="108"/>
              </a:cxn>
              <a:cxn ang="0">
                <a:pos x="0" y="108"/>
              </a:cxn>
            </a:cxnLst>
            <a:rect l="0" t="0" r="r" b="b"/>
            <a:pathLst>
              <a:path w="10" h="108">
                <a:moveTo>
                  <a:pt x="0" y="108"/>
                </a:moveTo>
                <a:lnTo>
                  <a:pt x="0" y="0"/>
                </a:lnTo>
                <a:lnTo>
                  <a:pt x="10" y="0"/>
                </a:lnTo>
                <a:lnTo>
                  <a:pt x="10" y="108"/>
                </a:lnTo>
                <a:lnTo>
                  <a:pt x="0" y="108"/>
                </a:lnTo>
                <a:lnTo>
                  <a:pt x="0" y="108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80" name="Freeform 96"/>
          <p:cNvSpPr>
            <a:spLocks/>
          </p:cNvSpPr>
          <p:nvPr userDrawn="1"/>
        </p:nvSpPr>
        <p:spPr bwMode="auto">
          <a:xfrm>
            <a:off x="7086600" y="6697663"/>
            <a:ext cx="15875" cy="1682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81" name="Freeform 97"/>
          <p:cNvSpPr>
            <a:spLocks/>
          </p:cNvSpPr>
          <p:nvPr userDrawn="1"/>
        </p:nvSpPr>
        <p:spPr bwMode="auto">
          <a:xfrm>
            <a:off x="6988175" y="6697663"/>
            <a:ext cx="15875" cy="1682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82" name="Freeform 98"/>
          <p:cNvSpPr>
            <a:spLocks/>
          </p:cNvSpPr>
          <p:nvPr userDrawn="1"/>
        </p:nvSpPr>
        <p:spPr bwMode="auto">
          <a:xfrm>
            <a:off x="6892925" y="6697663"/>
            <a:ext cx="15875" cy="1682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83" name="Freeform 99"/>
          <p:cNvSpPr>
            <a:spLocks/>
          </p:cNvSpPr>
          <p:nvPr userDrawn="1"/>
        </p:nvSpPr>
        <p:spPr bwMode="auto">
          <a:xfrm>
            <a:off x="6794500" y="6697663"/>
            <a:ext cx="15875" cy="1682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84" name="Freeform 100"/>
          <p:cNvSpPr>
            <a:spLocks/>
          </p:cNvSpPr>
          <p:nvPr userDrawn="1"/>
        </p:nvSpPr>
        <p:spPr bwMode="auto">
          <a:xfrm>
            <a:off x="7286625" y="6697663"/>
            <a:ext cx="15875" cy="1682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85" name="Freeform 101"/>
          <p:cNvSpPr>
            <a:spLocks/>
          </p:cNvSpPr>
          <p:nvPr userDrawn="1"/>
        </p:nvSpPr>
        <p:spPr bwMode="auto">
          <a:xfrm>
            <a:off x="7188200" y="6697663"/>
            <a:ext cx="15875" cy="168275"/>
          </a:xfrm>
          <a:custGeom>
            <a:avLst/>
            <a:gdLst/>
            <a:ahLst/>
            <a:cxnLst>
              <a:cxn ang="0">
                <a:pos x="0" y="106"/>
              </a:cxn>
              <a:cxn ang="0">
                <a:pos x="0" y="0"/>
              </a:cxn>
              <a:cxn ang="0">
                <a:pos x="10" y="0"/>
              </a:cxn>
              <a:cxn ang="0">
                <a:pos x="10" y="106"/>
              </a:cxn>
              <a:cxn ang="0">
                <a:pos x="0" y="106"/>
              </a:cxn>
              <a:cxn ang="0">
                <a:pos x="0" y="106"/>
              </a:cxn>
            </a:cxnLst>
            <a:rect l="0" t="0" r="r" b="b"/>
            <a:pathLst>
              <a:path w="10" h="106">
                <a:moveTo>
                  <a:pt x="0" y="106"/>
                </a:moveTo>
                <a:lnTo>
                  <a:pt x="0" y="0"/>
                </a:lnTo>
                <a:lnTo>
                  <a:pt x="10" y="0"/>
                </a:lnTo>
                <a:lnTo>
                  <a:pt x="10" y="106"/>
                </a:lnTo>
                <a:lnTo>
                  <a:pt x="0" y="106"/>
                </a:lnTo>
                <a:lnTo>
                  <a:pt x="0" y="106"/>
                </a:lnTo>
                <a:close/>
              </a:path>
            </a:pathLst>
          </a:custGeom>
          <a:solidFill>
            <a:srgbClr val="D52B1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it-IT">
              <a:ea typeface="ＭＳ Ｐゴシック" charset="-128"/>
              <a:cs typeface="+mn-cs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1813" y="2062163"/>
            <a:ext cx="5521325" cy="287337"/>
          </a:xfrm>
        </p:spPr>
        <p:txBody>
          <a:bodyPr anchor="ctr"/>
          <a:lstStyle>
            <a:lvl1pPr>
              <a:defRPr sz="1800"/>
            </a:lvl1pPr>
          </a:lstStyle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916738" y="1628775"/>
            <a:ext cx="1701800" cy="36004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806575" y="1628775"/>
            <a:ext cx="4957763" cy="36004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87500" y="450850"/>
            <a:ext cx="7556500" cy="3603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79463" y="1700213"/>
            <a:ext cx="3702050" cy="45783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3913" y="1700213"/>
            <a:ext cx="3702050" cy="45783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87500" y="450850"/>
            <a:ext cx="7556500" cy="3603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779463" y="1700213"/>
            <a:ext cx="7556500" cy="4578350"/>
          </a:xfrm>
        </p:spPr>
        <p:txBody>
          <a:bodyPr/>
          <a:lstStyle/>
          <a:p>
            <a:pPr lvl="0"/>
            <a:endParaRPr lang="it-IT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FA48E-2A7F-4131-BFF6-6D139F59ECF1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428EB-6B0B-4EB1-8971-9549197C0B5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8A5B-60F8-414C-9C2D-CE3710C6BC07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D0C5B-A119-41DC-9BDE-638A4FA9613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49F1-EF98-43B2-BF87-69195BC7C4AE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ECE18-713B-4EC3-AAC3-AE4798C3FF6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6E1A0-16A4-4CD0-9E89-668655FE0428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8FBD-143F-4847-B695-4816881B473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14DFD-AAE3-4A71-BAC6-7B947005BB57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64224-2C1C-4FC9-BA84-C7ECBF0E6DC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33538" y="627062"/>
            <a:ext cx="6946900" cy="3603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it-IT" sz="1400" dirty="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355600" indent="-176213" algn="l" rt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  <a:defRPr lang="it-IT" sz="1400" dirty="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355600" indent="-176213" algn="l" rt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  <a:defRPr lang="it-IT" sz="1400" dirty="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355600" indent="-176213" algn="l" rt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  <a:defRPr lang="it-IT" sz="1400" dirty="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355600" indent="-176213" algn="l" rt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  <a:defRPr lang="it-IT" sz="1400" dirty="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/>
              </a:defRPr>
            </a:lvl5pPr>
          </a:lstStyle>
          <a:p>
            <a:pPr marL="0" lvl="0" indent="0" algn="l" rt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None/>
            </a:pPr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27CF7-AB54-488C-B3AD-0AFCF2E3FCAD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FE4BC-84E5-428A-9EEF-8C9A9EBB813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4A850-111D-41BE-8A18-D2595CB4FA47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BE5E-AE18-4625-A4DC-3D11D762200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E7F4-5D44-4BA0-930B-AAAA81C8B36D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96E9-D699-4E32-BABC-8C8B9C512C3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D5BB3-117F-43F6-9837-10F691E66244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CA0C3-E55C-412E-B1E1-A03BE7DE4A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2A29B-B3BD-43FF-BDCD-15B7E2C4F0A7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4735-40E8-480D-8E54-49EAE70FEA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E2E97-9B1F-4659-9E9A-ADD799D90F23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4F93-5832-4FF7-9F2D-4666B9CB27E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806575" y="2492375"/>
            <a:ext cx="3328988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87963" y="2492375"/>
            <a:ext cx="3330575" cy="2736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33538" y="762508"/>
            <a:ext cx="69469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stile</a:t>
            </a:r>
            <a:br>
              <a:rPr lang="it-IT" dirty="0" smtClean="0"/>
            </a:br>
            <a:endParaRPr lang="it-IT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6119" y="1573213"/>
            <a:ext cx="7556500" cy="457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marL="355600" lvl="3" indent="-176213" algn="l" rt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</a:pPr>
            <a:r>
              <a:rPr lang="it-IT" dirty="0" smtClean="0"/>
              <a:t>Terzo livello</a:t>
            </a:r>
          </a:p>
          <a:p>
            <a:pPr marL="355600" lvl="1" indent="-176213" algn="l" rt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</a:pPr>
            <a:r>
              <a:rPr lang="it-IT" dirty="0" smtClean="0"/>
              <a:t>Quarto livello</a:t>
            </a:r>
          </a:p>
          <a:p>
            <a:pPr marL="355600" lvl="1" indent="-176213" algn="l" rtl="0" eaLnBrk="0" fontAlgn="base" hangingPunct="0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</a:pPr>
            <a:r>
              <a:rPr lang="it-IT" dirty="0" smtClean="0"/>
              <a:t>Quinto livello</a:t>
            </a:r>
          </a:p>
        </p:txBody>
      </p:sp>
      <p:pic>
        <p:nvPicPr>
          <p:cNvPr id="1028" name="Picture 10" descr="il marchio_INVITALIA"/>
          <p:cNvPicPr>
            <a:picLocks noChangeAspect="1" noChangeArrowheads="1"/>
          </p:cNvPicPr>
          <p:nvPr userDrawn="1"/>
        </p:nvPicPr>
        <p:blipFill>
          <a:blip r:embed="rId16" cstate="print"/>
          <a:srcRect t="10759" r="6949" b="14070"/>
          <a:stretch>
            <a:fillRect/>
          </a:stretch>
        </p:blipFill>
        <p:spPr bwMode="auto">
          <a:xfrm>
            <a:off x="366713" y="301625"/>
            <a:ext cx="1190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0" descr="il marchio_INVITALIA"/>
          <p:cNvPicPr>
            <a:picLocks noChangeAspect="1" noChangeArrowheads="1"/>
          </p:cNvPicPr>
          <p:nvPr userDrawn="1"/>
        </p:nvPicPr>
        <p:blipFill>
          <a:blip r:embed="rId16" cstate="print"/>
          <a:srcRect t="10759" r="6949" b="14070"/>
          <a:stretch>
            <a:fillRect/>
          </a:stretch>
        </p:blipFill>
        <p:spPr bwMode="auto">
          <a:xfrm>
            <a:off x="354013" y="301625"/>
            <a:ext cx="11906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Segnaposto numero diapositiva 4"/>
          <p:cNvSpPr txBox="1">
            <a:spLocks noGrp="1"/>
          </p:cNvSpPr>
          <p:nvPr userDrawn="1"/>
        </p:nvSpPr>
        <p:spPr bwMode="auto">
          <a:xfrm>
            <a:off x="7361238" y="6556375"/>
            <a:ext cx="1782762" cy="285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51C61BE1-E18D-4EFC-9FF0-8879B0849308}" type="slidenum">
              <a:rPr lang="it-IT" sz="1000">
                <a:solidFill>
                  <a:schemeClr val="bg2"/>
                </a:solidFill>
                <a:latin typeface="Arial" pitchFamily="34" charset="0"/>
                <a:ea typeface="ＭＳ Ｐゴシック" charset="-128"/>
                <a:cs typeface="+mn-cs"/>
              </a:rPr>
              <a:pPr algn="ctr">
                <a:defRPr/>
              </a:pPr>
              <a:t>‹N›</a:t>
            </a:fld>
            <a:endParaRPr lang="it-IT" sz="1000" dirty="0">
              <a:solidFill>
                <a:schemeClr val="bg2"/>
              </a:solidFill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92" r:id="rId2"/>
    <p:sldLayoutId id="2147483991" r:id="rId3"/>
    <p:sldLayoutId id="2147483990" r:id="rId4"/>
    <p:sldLayoutId id="2147483989" r:id="rId5"/>
    <p:sldLayoutId id="2147483988" r:id="rId6"/>
    <p:sldLayoutId id="2147483987" r:id="rId7"/>
    <p:sldLayoutId id="2147483986" r:id="rId8"/>
    <p:sldLayoutId id="2147483985" r:id="rId9"/>
    <p:sldLayoutId id="2147483984" r:id="rId10"/>
    <p:sldLayoutId id="2147483983" r:id="rId11"/>
    <p:sldLayoutId id="2147483982" r:id="rId12"/>
    <p:sldLayoutId id="2147483981" r:id="rId13"/>
    <p:sldLayoutId id="2147483980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 b="1">
          <a:solidFill>
            <a:srgbClr val="818A8F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52B1E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52B1E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52B1E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D52B1E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 b="1">
          <a:solidFill>
            <a:srgbClr val="818A8F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ct val="110000"/>
        </a:lnSpc>
        <a:spcBef>
          <a:spcPts val="600"/>
        </a:spcBef>
        <a:spcAft>
          <a:spcPct val="0"/>
        </a:spcAft>
        <a:buNone/>
        <a:defRPr sz="1400">
          <a:solidFill>
            <a:srgbClr val="37424A"/>
          </a:solidFill>
          <a:latin typeface="+mn-lt"/>
          <a:ea typeface="ＭＳ Ｐゴシック" charset="-128"/>
          <a:cs typeface="ＭＳ Ｐゴシック" charset="-128"/>
        </a:defRPr>
      </a:lvl1pPr>
      <a:lvl2pPr marL="355600" indent="-176213" algn="l" rtl="0" eaLnBrk="0" fontAlgn="base" hangingPunct="0">
        <a:lnSpc>
          <a:spcPct val="110000"/>
        </a:lnSpc>
        <a:spcBef>
          <a:spcPts val="6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lang="it-IT" sz="1400" dirty="0" smtClean="0">
          <a:solidFill>
            <a:srgbClr val="37424A"/>
          </a:solidFill>
          <a:latin typeface="+mn-lt"/>
          <a:ea typeface="ＭＳ Ｐゴシック" charset="-128"/>
          <a:cs typeface="ＭＳ Ｐゴシック"/>
        </a:defRPr>
      </a:lvl2pPr>
      <a:lvl3pPr marL="355600" indent="-176213" algn="l" rtl="0" eaLnBrk="0" fontAlgn="base" hangingPunct="0">
        <a:lnSpc>
          <a:spcPct val="110000"/>
        </a:lnSpc>
        <a:spcBef>
          <a:spcPts val="600"/>
        </a:spcBef>
        <a:spcAft>
          <a:spcPct val="0"/>
        </a:spcAft>
        <a:buClr>
          <a:srgbClr val="007D57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  <a:ea typeface="ＭＳ Ｐゴシック" charset="-128"/>
          <a:cs typeface="ＭＳ Ｐゴシック"/>
        </a:defRPr>
      </a:lvl3pPr>
      <a:lvl4pPr marL="465137" indent="-285750" algn="l" rtl="0" eaLnBrk="0" fontAlgn="base" hangingPunct="0">
        <a:lnSpc>
          <a:spcPct val="110000"/>
        </a:lnSpc>
        <a:spcBef>
          <a:spcPts val="600"/>
        </a:spcBef>
        <a:spcAft>
          <a:spcPct val="0"/>
        </a:spcAft>
        <a:buClr>
          <a:srgbClr val="007D57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  <a:ea typeface="ＭＳ Ｐゴシック" charset="-128"/>
          <a:cs typeface="ＭＳ Ｐゴシック"/>
        </a:defRPr>
      </a:lvl4pPr>
      <a:lvl5pPr marL="355600" indent="-176213" algn="l" rtl="0" eaLnBrk="0" fontAlgn="base" hangingPunct="0">
        <a:lnSpc>
          <a:spcPct val="110000"/>
        </a:lnSpc>
        <a:spcBef>
          <a:spcPts val="600"/>
        </a:spcBef>
        <a:spcAft>
          <a:spcPct val="0"/>
        </a:spcAft>
        <a:buClr>
          <a:srgbClr val="007D57"/>
        </a:buClr>
        <a:buSzPct val="80000"/>
        <a:buFont typeface="Wingdings" pitchFamily="2" charset="2"/>
        <a:buChar char="§"/>
        <a:defRPr sz="1400">
          <a:solidFill>
            <a:srgbClr val="37424A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D52B1E"/>
        </a:buClr>
        <a:buSzPct val="80000"/>
        <a:buFont typeface="Wingdings" pitchFamily="2" charset="2"/>
        <a:buChar char="§"/>
        <a:defRPr sz="1600">
          <a:solidFill>
            <a:srgbClr val="37424A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638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48F0B92-81CA-48AC-8742-CD79D3C88F5B}" type="datetimeFigureOut">
              <a:rPr lang="it-IT"/>
              <a:pPr>
                <a:defRPr/>
              </a:pPr>
              <a:t>14/04/2017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A4F6B930-7345-41F0-B3B6-69864897CB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2" r:id="rId2"/>
    <p:sldLayoutId id="2147484001" r:id="rId3"/>
    <p:sldLayoutId id="2147484000" r:id="rId4"/>
    <p:sldLayoutId id="2147483999" r:id="rId5"/>
    <p:sldLayoutId id="2147483998" r:id="rId6"/>
    <p:sldLayoutId id="2147483997" r:id="rId7"/>
    <p:sldLayoutId id="2147483996" r:id="rId8"/>
    <p:sldLayoutId id="2147483995" r:id="rId9"/>
    <p:sldLayoutId id="2147483994" r:id="rId10"/>
    <p:sldLayoutId id="21474839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19300" y="2539177"/>
            <a:ext cx="4138904" cy="400110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it-IT" sz="2000" dirty="0" smtClean="0">
                <a:ea typeface="ＭＳ Ｐゴシック"/>
                <a:cs typeface="ＭＳ Ｐゴシック"/>
              </a:rPr>
              <a:t>Politica di Incentivazione 2016</a:t>
            </a:r>
            <a:endParaRPr lang="it-IT" sz="1100" i="1" dirty="0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1631951" y="475396"/>
            <a:ext cx="7250792" cy="342289"/>
          </a:xfrm>
        </p:spPr>
        <p:txBody>
          <a:bodyPr/>
          <a:lstStyle/>
          <a:p>
            <a:r>
              <a:rPr lang="it-IT" dirty="0">
                <a:ea typeface="ＭＳ Ｐゴシック"/>
                <a:cs typeface="ＭＳ Ｐゴシック"/>
              </a:rPr>
              <a:t>Premessa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930381" y="1787071"/>
            <a:ext cx="7237380" cy="4133600"/>
          </a:xfr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273050" lvl="2" indent="-266700" algn="just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SzTx/>
            </a:pP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struttura retributiva di Invitalia prevede una componente fissa per Dirigenti, Quadri ed Impiegati e una componente variabile per i soli Dirigenti. Nel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 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è stato previsto un premio di produttività, pertanto la politica di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incentivazione è 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stata diretta ai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Dirigenti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(50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persone). E’ stata, inoltre, estesa ai 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Quadri con responsabilità di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commessa (6 persone).</a:t>
            </a:r>
            <a:endParaRPr lang="it-IT" sz="1200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73050" lvl="2" indent="-266700" algn="just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SzTx/>
            </a:pP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Tale politica ha previsto la definizione del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 del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quantum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della retribuzione variabile come risultato di una valutazione aziendale su parametri predefiniti e condivisi con il management.</a:t>
            </a:r>
          </a:p>
          <a:p>
            <a:pPr marL="273050" lvl="2" indent="-266700" algn="just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SzTx/>
            </a:pP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Aree di valutazione utilizzate sono state differenziate per la popolazione impegnata in processi di business e la popolazione impegnata in processi di governo e supporto.</a:t>
            </a:r>
          </a:p>
          <a:p>
            <a:pPr marL="273050" lvl="2" indent="-266700" algn="just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SzTx/>
            </a:pP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 valore medio della retribuzione massima erogabile nel 2016 era pari a €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17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marL="273050" lvl="2" indent="-266700" algn="just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  <a:buClr>
                <a:schemeClr val="tx1">
                  <a:lumMod val="75000"/>
                  <a:lumOff val="25000"/>
                </a:schemeClr>
              </a:buClr>
              <a:buSzTx/>
            </a:pP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L’applicazione 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 tale sistema e le sue eventuali conseguenze sulla retribuzione della popolazione in essa coinvolta è in linea con la normativa vigente in materia di trattamento economico dei dipendenti delle Società partecipate dallo Stato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it-IT" sz="1200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6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1631951" y="484188"/>
            <a:ext cx="7250792" cy="456589"/>
          </a:xfrm>
        </p:spPr>
        <p:txBody>
          <a:bodyPr/>
          <a:lstStyle/>
          <a:p>
            <a:r>
              <a:rPr lang="it-IT" dirty="0" smtClean="0">
                <a:ea typeface="ＭＳ Ｐゴシック"/>
                <a:cs typeface="ＭＳ Ｐゴシック"/>
              </a:rPr>
              <a:t>I</a:t>
            </a:r>
            <a:r>
              <a:rPr lang="it-IT" b="0" dirty="0" smtClean="0">
                <a:ea typeface="ＭＳ Ｐゴシック"/>
                <a:cs typeface="ＭＳ Ｐゴシック"/>
              </a:rPr>
              <a:t> </a:t>
            </a:r>
            <a:r>
              <a:rPr lang="it-IT" dirty="0">
                <a:ea typeface="ＭＳ Ｐゴシック"/>
                <a:cs typeface="ＭＳ Ｐゴシック"/>
              </a:rPr>
              <a:t>parametri di valutazione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885214" y="1173753"/>
            <a:ext cx="7237380" cy="4133600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4625" indent="-174625" algn="just">
              <a:lnSpc>
                <a:spcPct val="150000"/>
              </a:lnSpc>
              <a:spcAft>
                <a:spcPts val="6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Aree impegnate in processi di business:</a:t>
            </a:r>
            <a:endParaRPr lang="it-IT" sz="12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990600" indent="-984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Ricavi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: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incrementare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il fatturato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e renderlo più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sostenibile migliorando la marginalità </a:t>
            </a:r>
          </a:p>
          <a:p>
            <a:pPr marL="990600" indent="-98425">
              <a:buClr>
                <a:schemeClr val="bg1">
                  <a:lumMod val="50000"/>
                </a:schemeClr>
              </a:buClr>
              <a:buSzPct val="100000"/>
              <a:buFont typeface="Wingdings" panose="05000000000000000000" pitchFamily="2" charset="2"/>
              <a:buChar char="§"/>
            </a:pPr>
            <a:r>
              <a:rPr lang="it-IT" sz="1200" b="1" kern="12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Bid</a:t>
            </a: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 </a:t>
            </a:r>
            <a:r>
              <a:rPr lang="it-IT" sz="1200" b="1" kern="1200" dirty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Management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: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migliorare la capacità di preventivare tempi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e costi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ＭＳ Ｐゴシック"/>
              </a:rPr>
              <a:t>per l’erogazione dei servizi  </a:t>
            </a:r>
            <a:endParaRPr lang="it-IT" sz="1200" i="1" kern="1200" dirty="0">
              <a:solidFill>
                <a:schemeClr val="tx1">
                  <a:lumMod val="50000"/>
                  <a:lumOff val="50000"/>
                </a:schemeClr>
              </a:solidFill>
              <a:cs typeface="ＭＳ Ｐゴシック"/>
            </a:endParaRPr>
          </a:p>
          <a:p>
            <a:pPr marL="990600" lvl="3" indent="-98425">
              <a:buClr>
                <a:schemeClr val="bg1">
                  <a:lumMod val="50000"/>
                </a:schemeClr>
              </a:buClr>
              <a:buSzPct val="100000"/>
            </a:pP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Gestione dei </a:t>
            </a:r>
            <a:r>
              <a:rPr lang="it-IT" sz="1200" b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fattori della </a:t>
            </a: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produzione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pianificare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garantire in itinere efficienza ed efficacia  nell’impiego dei fattori della produzione, in particolare del tempo delle persone</a:t>
            </a:r>
          </a:p>
          <a:p>
            <a:pPr marL="990600" lvl="3" indent="-98425">
              <a:buClr>
                <a:schemeClr val="bg1">
                  <a:lumMod val="50000"/>
                </a:schemeClr>
              </a:buClr>
              <a:buSzPct val="100000"/>
            </a:pP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Gestione tempestiva degli scostamenti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incrementare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qualità e tempi del controllo sull’andamento delle attività nell’esercizio delle responsabilità gerarchiche e di commessa </a:t>
            </a:r>
          </a:p>
          <a:p>
            <a:pPr marL="990600" lvl="3" indent="-98425">
              <a:buClr>
                <a:schemeClr val="bg1">
                  <a:lumMod val="50000"/>
                </a:schemeClr>
              </a:buClr>
              <a:buSzPct val="100000"/>
            </a:pP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Monetizzazione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garantire efficacia e puntualità nei processi di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rendicontazione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ed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incasso,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elementi critici per la sostenibilità economica ed elementi tipici della responsabilità di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commessa</a:t>
            </a:r>
          </a:p>
          <a:p>
            <a:pPr marL="990600" lvl="1" indent="-98425">
              <a:buClr>
                <a:schemeClr val="bg1">
                  <a:lumMod val="50000"/>
                </a:schemeClr>
              </a:buClr>
              <a:buSzTx/>
            </a:pPr>
            <a:endParaRPr lang="it-IT" sz="1200" i="1" kern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74625" lvl="1" indent="-174625">
              <a:buClr>
                <a:schemeClr val="bg1">
                  <a:lumMod val="50000"/>
                </a:schemeClr>
              </a:buClr>
              <a:buSzTx/>
            </a:pP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Aree impegnate in processi di governo o supporto:</a:t>
            </a:r>
          </a:p>
          <a:p>
            <a:pPr marL="990600" lvl="1" indent="-98425">
              <a:buClr>
                <a:schemeClr val="bg1">
                  <a:lumMod val="50000"/>
                </a:schemeClr>
              </a:buClr>
              <a:buSzTx/>
            </a:pPr>
            <a:r>
              <a:rPr lang="it-IT" sz="1200" b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Problem </a:t>
            </a:r>
            <a:r>
              <a:rPr lang="it-IT" sz="1200" b="1" kern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Solving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considerare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 capacità di soluzione dei problemi dei cliente interno come uno degli elementi cardine del proprio servizio</a:t>
            </a:r>
          </a:p>
          <a:p>
            <a:pPr marL="990600" lvl="1" indent="-98425">
              <a:buClr>
                <a:schemeClr val="bg1">
                  <a:lumMod val="50000"/>
                </a:schemeClr>
              </a:buClr>
              <a:buSzTx/>
            </a:pP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Incremento della chargeability </a:t>
            </a:r>
            <a:r>
              <a:rPr lang="it-IT" sz="1200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preventivare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condividere gli impegni sulle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commesse esterne,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monitorare gli andamenti e intervenire sugli scostamenti</a:t>
            </a:r>
          </a:p>
          <a:p>
            <a:pPr marL="990600" lvl="1" indent="-98425">
              <a:buClr>
                <a:schemeClr val="bg1">
                  <a:lumMod val="50000"/>
                </a:schemeClr>
              </a:buClr>
              <a:buSzTx/>
            </a:pPr>
            <a:r>
              <a:rPr lang="it-IT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Riconoscibilità del </a:t>
            </a:r>
            <a:r>
              <a:rPr lang="it-IT" sz="1200" b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servizio</a:t>
            </a:r>
            <a:r>
              <a:rPr lang="it-IT" sz="1200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fornire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 servizio riconosciuto come tale </a:t>
            </a:r>
            <a:r>
              <a:rPr lang="it-IT" sz="1200" i="1" kern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dai clienti interni per </a:t>
            </a:r>
            <a:r>
              <a:rPr lang="it-IT" sz="1200" i="1" kern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qualità e tempi di risposta </a:t>
            </a:r>
          </a:p>
        </p:txBody>
      </p:sp>
    </p:spTree>
    <p:extLst>
      <p:ext uri="{BB962C8B-B14F-4D97-AF65-F5344CB8AC3E}">
        <p14:creationId xmlns:p14="http://schemas.microsoft.com/office/powerpoint/2010/main" val="34280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rafico 14"/>
          <p:cNvGraphicFramePr/>
          <p:nvPr>
            <p:extLst>
              <p:ext uri="{D42A27DB-BD31-4B8C-83A1-F6EECF244321}">
                <p14:modId xmlns:p14="http://schemas.microsoft.com/office/powerpoint/2010/main" val="2374365976"/>
              </p:ext>
            </p:extLst>
          </p:nvPr>
        </p:nvGraphicFramePr>
        <p:xfrm>
          <a:off x="4692727" y="3537788"/>
          <a:ext cx="3828814" cy="2827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5" name="Titolo 1"/>
          <p:cNvSpPr>
            <a:spLocks noGrp="1"/>
          </p:cNvSpPr>
          <p:nvPr>
            <p:ph type="title"/>
          </p:nvPr>
        </p:nvSpPr>
        <p:spPr>
          <a:xfrm>
            <a:off x="1620121" y="447101"/>
            <a:ext cx="6145213" cy="441532"/>
          </a:xfrm>
        </p:spPr>
        <p:txBody>
          <a:bodyPr/>
          <a:lstStyle/>
          <a:p>
            <a:pPr>
              <a:defRPr/>
            </a:pPr>
            <a:r>
              <a:rPr lang="it-IT" altLang="it-IT" kern="1200" dirty="0" smtClean="0"/>
              <a:t>I risultati</a:t>
            </a:r>
            <a:endParaRPr lang="it-IT" altLang="it-IT" kern="1200" dirty="0">
              <a:solidFill>
                <a:srgbClr val="FF0000"/>
              </a:solidFill>
            </a:endParaRPr>
          </a:p>
        </p:txBody>
      </p:sp>
      <p:sp>
        <p:nvSpPr>
          <p:cNvPr id="33" name="CasellaDiTesto 32"/>
          <p:cNvSpPr txBox="1"/>
          <p:nvPr/>
        </p:nvSpPr>
        <p:spPr>
          <a:xfrm>
            <a:off x="5849464" y="3331059"/>
            <a:ext cx="195909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it-IT" sz="1000" b="1" u="sng" dirty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Valore </a:t>
            </a:r>
            <a:r>
              <a:rPr lang="it-IT" sz="1000" b="1" u="sng" dirty="0" smtClean="0">
                <a:solidFill>
                  <a:schemeClr val="bg1">
                    <a:lumMod val="50000"/>
                  </a:schemeClr>
                </a:solidFill>
              </a:rPr>
              <a:t>retribuzione variabile</a:t>
            </a:r>
            <a:endParaRPr lang="it-IT" sz="1000" b="1" u="sng" dirty="0">
              <a:solidFill>
                <a:schemeClr val="bg1">
                  <a:lumMod val="50000"/>
                </a:schemeClr>
              </a:solidFill>
              <a:ea typeface="ＭＳ Ｐゴシック"/>
              <a:cs typeface="ＭＳ Ｐゴシック"/>
            </a:endParaRPr>
          </a:p>
        </p:txBody>
      </p:sp>
      <p:sp>
        <p:nvSpPr>
          <p:cNvPr id="40" name="Segnaposto contenuto 2"/>
          <p:cNvSpPr txBox="1">
            <a:spLocks/>
          </p:cNvSpPr>
          <p:nvPr/>
        </p:nvSpPr>
        <p:spPr bwMode="auto">
          <a:xfrm>
            <a:off x="971550" y="1446143"/>
            <a:ext cx="7908681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355600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D57"/>
              </a:buClr>
              <a:buSzPct val="80000"/>
              <a:buFont typeface="Wingdings" pitchFamily="2" charset="2"/>
              <a:buChar char="§"/>
              <a:defRPr sz="160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/>
              </a:defRPr>
            </a:lvl2pPr>
            <a:lvl3pPr marL="723900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D57"/>
              </a:buClr>
              <a:buSzPct val="80000"/>
              <a:buFont typeface="Wingdings" pitchFamily="2" charset="2"/>
              <a:buChar char="§"/>
              <a:defRPr sz="160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/>
              </a:defRPr>
            </a:lvl3pPr>
            <a:lvl4pPr marL="1079500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D57"/>
              </a:buClr>
              <a:buSzPct val="80000"/>
              <a:buFont typeface="Wingdings" pitchFamily="2" charset="2"/>
              <a:buChar char="§"/>
              <a:defRPr sz="160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/>
              </a:defRPr>
            </a:lvl4pPr>
            <a:lvl5pPr marL="1435100" indent="-1762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D57"/>
              </a:buClr>
              <a:buSzPct val="80000"/>
              <a:buFont typeface="Wingdings" pitchFamily="2" charset="2"/>
              <a:buChar char="§"/>
              <a:defRPr sz="1600">
                <a:solidFill>
                  <a:srgbClr val="37424A"/>
                </a:solidFill>
                <a:latin typeface="+mn-lt"/>
                <a:ea typeface="ＭＳ Ｐゴシック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  <a:defRPr sz="1600">
                <a:solidFill>
                  <a:srgbClr val="37424A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  <a:defRPr sz="1600">
                <a:solidFill>
                  <a:srgbClr val="37424A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  <a:defRPr sz="1600">
                <a:solidFill>
                  <a:srgbClr val="37424A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52B1E"/>
              </a:buClr>
              <a:buSzPct val="80000"/>
              <a:buFont typeface="Wingdings" pitchFamily="2" charset="2"/>
              <a:buChar char="§"/>
              <a:defRPr sz="1600">
                <a:solidFill>
                  <a:srgbClr val="37424A"/>
                </a:solidFill>
                <a:latin typeface="+mn-lt"/>
              </a:defRPr>
            </a:lvl9pPr>
          </a:lstStyle>
          <a:p>
            <a:pPr marL="174625" lvl="3" indent="-168275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  <a:buClr>
                <a:srgbClr val="C00000"/>
              </a:buClr>
              <a:buSzTx/>
              <a:buFontTx/>
              <a:buChar char="•"/>
              <a:defRPr/>
            </a:pPr>
            <a:r>
              <a:rPr lang="it-IT" sz="1200" b="1" dirty="0">
                <a:solidFill>
                  <a:schemeClr val="bg1">
                    <a:lumMod val="50000"/>
                  </a:schemeClr>
                </a:solidFill>
              </a:rPr>
              <a:t>L’assegnazione di un premio ha riguardato </a:t>
            </a:r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</a:rPr>
              <a:t>29 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</a:rPr>
              <a:t>persone, pari al </a:t>
            </a:r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</a:rPr>
              <a:t>51,7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</a:rPr>
              <a:t>% della </a:t>
            </a:r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</a:rPr>
              <a:t>popolazione coinvolta.</a:t>
            </a:r>
          </a:p>
          <a:p>
            <a:pPr marL="174625" lvl="3" indent="-168275">
              <a:lnSpc>
                <a:spcPct val="150000"/>
              </a:lnSpc>
              <a:spcBef>
                <a:spcPts val="200"/>
              </a:spcBef>
              <a:spcAft>
                <a:spcPts val="300"/>
              </a:spcAft>
              <a:buClr>
                <a:srgbClr val="C00000"/>
              </a:buClr>
              <a:buSzTx/>
              <a:buFontTx/>
              <a:buChar char="•"/>
              <a:defRPr/>
            </a:pPr>
            <a:r>
              <a:rPr lang="it-IT" sz="1200" kern="0" dirty="0">
                <a:solidFill>
                  <a:schemeClr val="bg1">
                    <a:lumMod val="50000"/>
                  </a:schemeClr>
                </a:solidFill>
              </a:rPr>
              <a:t>Il valore totale della retribuzione variabile </a:t>
            </a:r>
            <a:r>
              <a:rPr lang="it-IT" sz="1200" kern="0" dirty="0" smtClean="0">
                <a:solidFill>
                  <a:schemeClr val="bg1">
                    <a:lumMod val="50000"/>
                  </a:schemeClr>
                </a:solidFill>
              </a:rPr>
              <a:t>erogata è </a:t>
            </a:r>
            <a:r>
              <a:rPr lang="it-IT" sz="1200" kern="0" dirty="0">
                <a:solidFill>
                  <a:schemeClr val="bg1">
                    <a:lumMod val="50000"/>
                  </a:schemeClr>
                </a:solidFill>
              </a:rPr>
              <a:t>stato pari a € </a:t>
            </a:r>
            <a:r>
              <a:rPr lang="it-IT" sz="1200" b="1" kern="0" dirty="0" smtClean="0">
                <a:solidFill>
                  <a:schemeClr val="bg1">
                    <a:lumMod val="50000"/>
                  </a:schemeClr>
                </a:solidFill>
              </a:rPr>
              <a:t>415.000 (</a:t>
            </a:r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</a:rPr>
              <a:t>pari 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</a:rPr>
              <a:t>€ 522.020 di </a:t>
            </a:r>
            <a:r>
              <a:rPr lang="it-IT" sz="1200" b="1" dirty="0">
                <a:solidFill>
                  <a:schemeClr val="bg1">
                    <a:lumMod val="50000"/>
                  </a:schemeClr>
                </a:solidFill>
              </a:rPr>
              <a:t>costo azienda comprensivo di </a:t>
            </a:r>
            <a:r>
              <a:rPr lang="it-IT" sz="1200" b="1" dirty="0" smtClean="0">
                <a:solidFill>
                  <a:schemeClr val="bg1">
                    <a:lumMod val="50000"/>
                  </a:schemeClr>
                </a:solidFill>
              </a:rPr>
              <a:t>contributi)</a:t>
            </a:r>
            <a:r>
              <a:rPr lang="it-IT" sz="1200" kern="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200" kern="0" dirty="0" smtClean="0">
                <a:solidFill>
                  <a:schemeClr val="bg1">
                    <a:lumMod val="50000"/>
                  </a:schemeClr>
                </a:solidFill>
              </a:rPr>
              <a:t>corrispondente al </a:t>
            </a:r>
            <a:r>
              <a:rPr lang="it-IT" sz="1200" b="1" kern="0" dirty="0" smtClean="0">
                <a:solidFill>
                  <a:schemeClr val="bg1">
                    <a:lumMod val="50000"/>
                  </a:schemeClr>
                </a:solidFill>
              </a:rPr>
              <a:t>42% del valore massimo erogabile, preventivato per l’anno 2016. </a:t>
            </a:r>
          </a:p>
        </p:txBody>
      </p:sp>
      <p:cxnSp>
        <p:nvCxnSpPr>
          <p:cNvPr id="19" name="Connettore 1 18"/>
          <p:cNvCxnSpPr/>
          <p:nvPr/>
        </p:nvCxnSpPr>
        <p:spPr>
          <a:xfrm>
            <a:off x="6728503" y="3839411"/>
            <a:ext cx="1101823" cy="1053865"/>
          </a:xfrm>
          <a:prstGeom prst="line">
            <a:avLst/>
          </a:prstGeom>
          <a:ln w="158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3" name="CasellaDiTesto 50"/>
          <p:cNvSpPr txBox="1">
            <a:spLocks noChangeArrowheads="1"/>
          </p:cNvSpPr>
          <p:nvPr/>
        </p:nvSpPr>
        <p:spPr bwMode="auto">
          <a:xfrm>
            <a:off x="6913580" y="4366343"/>
            <a:ext cx="958038" cy="27699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it-IT" altLang="it-IT" sz="1200" b="1" dirty="0">
                <a:solidFill>
                  <a:srgbClr val="C00000"/>
                </a:solidFill>
              </a:rPr>
              <a:t>- </a:t>
            </a:r>
            <a:r>
              <a:rPr lang="it-IT" altLang="it-IT" sz="1200" b="1" dirty="0" smtClean="0">
                <a:solidFill>
                  <a:srgbClr val="C00000"/>
                </a:solidFill>
              </a:rPr>
              <a:t>58%</a:t>
            </a:r>
            <a:endParaRPr lang="it-IT" altLang="it-IT" sz="1200" b="1" dirty="0">
              <a:solidFill>
                <a:srgbClr val="C00000"/>
              </a:solidFill>
            </a:endParaRPr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3654343408"/>
              </p:ext>
            </p:extLst>
          </p:nvPr>
        </p:nvGraphicFramePr>
        <p:xfrm>
          <a:off x="649919" y="3601923"/>
          <a:ext cx="3328422" cy="2681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1655289" y="3478813"/>
            <a:ext cx="195909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it-IT" sz="1000" b="1" u="sng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Popolazione coinvolta</a:t>
            </a:r>
            <a:endParaRPr lang="it-IT" sz="1000" b="1" u="sng" dirty="0">
              <a:solidFill>
                <a:schemeClr val="bg1">
                  <a:lumMod val="50000"/>
                </a:schemeClr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686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33772</TotalTime>
  <Words>429</Words>
  <Application>Microsoft Office PowerPoint</Application>
  <PresentationFormat>Presentazione su schermo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11" baseType="lpstr">
      <vt:lpstr>ＭＳ Ｐゴシック</vt:lpstr>
      <vt:lpstr>SimSun</vt:lpstr>
      <vt:lpstr>Arial</vt:lpstr>
      <vt:lpstr>Calibri</vt:lpstr>
      <vt:lpstr>Wingdings</vt:lpstr>
      <vt:lpstr>Struttura predefinita</vt:lpstr>
      <vt:lpstr>Personalizza struttura</vt:lpstr>
      <vt:lpstr>Politica di Incentivazione 2016</vt:lpstr>
      <vt:lpstr>Premessa</vt:lpstr>
      <vt:lpstr>I parametri di valutazione</vt:lpstr>
      <vt:lpstr>I risultati</vt:lpstr>
    </vt:vector>
  </TitlesOfParts>
  <Company>Sviluppo Italia S.p.a.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PM</dc:creator>
  <cp:lastModifiedBy>Ungaro Roberto</cp:lastModifiedBy>
  <cp:revision>1270</cp:revision>
  <cp:lastPrinted>2016-12-21T15:12:28Z</cp:lastPrinted>
  <dcterms:created xsi:type="dcterms:W3CDTF">2011-09-23T08:23:50Z</dcterms:created>
  <dcterms:modified xsi:type="dcterms:W3CDTF">2017-04-14T12:40:00Z</dcterms:modified>
</cp:coreProperties>
</file>