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340" r:id="rId3"/>
    <p:sldId id="434" r:id="rId4"/>
    <p:sldId id="444" r:id="rId5"/>
    <p:sldId id="425" r:id="rId6"/>
    <p:sldId id="446" r:id="rId7"/>
    <p:sldId id="416" r:id="rId8"/>
    <p:sldId id="428" r:id="rId9"/>
    <p:sldId id="445" r:id="rId10"/>
    <p:sldId id="448" r:id="rId11"/>
    <p:sldId id="410" r:id="rId12"/>
    <p:sldId id="450" r:id="rId13"/>
    <p:sldId id="452" r:id="rId14"/>
    <p:sldId id="451" r:id="rId15"/>
    <p:sldId id="437" r:id="rId16"/>
    <p:sldId id="449" r:id="rId17"/>
    <p:sldId id="429" r:id="rId18"/>
    <p:sldId id="435" r:id="rId19"/>
    <p:sldId id="436" r:id="rId20"/>
    <p:sldId id="409" r:id="rId21"/>
    <p:sldId id="432" r:id="rId22"/>
    <p:sldId id="453" r:id="rId23"/>
    <p:sldId id="367" r:id="rId24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DDDD"/>
    <a:srgbClr val="EAEAEA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5501" autoAdjust="0"/>
  </p:normalViewPr>
  <p:slideViewPr>
    <p:cSldViewPr>
      <p:cViewPr varScale="1">
        <p:scale>
          <a:sx n="108" d="100"/>
          <a:sy n="108" d="100"/>
        </p:scale>
        <p:origin x="22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5" d="100"/>
          <a:sy n="65" d="100"/>
        </p:scale>
        <p:origin x="336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6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57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77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9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61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3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1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88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4368" indent="-278603">
              <a:defRPr>
                <a:solidFill>
                  <a:schemeClr val="tx1"/>
                </a:solidFill>
                <a:latin typeface="Arial" charset="0"/>
              </a:defRPr>
            </a:lvl2pPr>
            <a:lvl3pPr marL="1114412" indent="-222882">
              <a:defRPr>
                <a:solidFill>
                  <a:schemeClr val="tx1"/>
                </a:solidFill>
                <a:latin typeface="Arial" charset="0"/>
              </a:defRPr>
            </a:lvl3pPr>
            <a:lvl4pPr marL="1560177" indent="-222882">
              <a:defRPr>
                <a:solidFill>
                  <a:schemeClr val="tx1"/>
                </a:solidFill>
                <a:latin typeface="Arial" charset="0"/>
              </a:defRPr>
            </a:lvl4pPr>
            <a:lvl5pPr marL="2005942" indent="-222882">
              <a:defRPr>
                <a:solidFill>
                  <a:schemeClr val="tx1"/>
                </a:solidFill>
                <a:latin typeface="Arial" charset="0"/>
              </a:defRPr>
            </a:lvl5pPr>
            <a:lvl6pPr marL="2451706" indent="-2228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7471" indent="-2228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3236" indent="-2228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9001" indent="-22288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0BFFF-6FE4-42CF-923F-38ACF4A15585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3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4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9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91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0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8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470" indent="-2825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275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220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65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85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404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2524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643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0114C8-0D5B-4F39-945E-80479D7C4F16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470" indent="-2825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275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220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165" indent="-2253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85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404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2524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643" indent="-2253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52C561E-DCE5-4E95-8088-EA9520A76AA7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1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89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3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80" y="404665"/>
            <a:ext cx="189876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5882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2555776" y="862889"/>
            <a:ext cx="65882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5882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51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3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6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2105" y="181597"/>
            <a:ext cx="1474271" cy="583107"/>
          </a:xfrm>
          <a:prstGeom prst="rect">
            <a:avLst/>
          </a:prstGeom>
        </p:spPr>
      </p:pic>
      <p:pic>
        <p:nvPicPr>
          <p:cNvPr id="13" name="Immagin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933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 userDrawn="1"/>
        </p:nvSpPr>
        <p:spPr>
          <a:xfrm>
            <a:off x="688862" y="692696"/>
            <a:ext cx="1738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0" i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#RILANCIO</a:t>
            </a:r>
            <a:r>
              <a:rPr lang="it-IT" sz="1400" b="1" i="0" dirty="0" smtClean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TARANTO</a:t>
            </a:r>
            <a:endParaRPr lang="it-IT" sz="1400" b="1" i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1800200" cy="5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02" r:id="rId3"/>
    <p:sldLayoutId id="2147483690" r:id="rId4"/>
    <p:sldLayoutId id="2147483691" r:id="rId5"/>
    <p:sldLayoutId id="214748369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16016" y="188640"/>
            <a:ext cx="1474271" cy="5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nfindustria.ta.i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aranto@cnapuglia.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ilanciotaranto@invitalia.i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aranto@cnapuglia.it" TargetMode="External"/><Relationship Id="rId4" Type="http://schemas.openxmlformats.org/officeDocument/2006/relationships/hyperlink" Target="mailto:info@confindustria.t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251520" y="1268760"/>
            <a:ext cx="8640960" cy="2292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2400" kern="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400" kern="0" dirty="0" smtClean="0">
                <a:solidFill>
                  <a:srgbClr val="C00000"/>
                </a:solidFill>
              </a:rPr>
              <a:t>La L.181/89 </a:t>
            </a:r>
            <a:r>
              <a:rPr lang="it-IT" altLang="it-IT" sz="2400" kern="0" dirty="0">
                <a:solidFill>
                  <a:srgbClr val="C00000"/>
                </a:solidFill>
              </a:rPr>
              <a:t>per </a:t>
            </a:r>
            <a:r>
              <a:rPr lang="it-IT" altLang="it-IT" sz="2400" kern="0" dirty="0" smtClean="0">
                <a:solidFill>
                  <a:srgbClr val="C00000"/>
                </a:solidFill>
              </a:rPr>
              <a:t>il rilancio dell’Area di crisi complessa di Taranto</a:t>
            </a:r>
          </a:p>
          <a:p>
            <a:pPr lvl="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it-IT" altLang="it-IT" sz="2000" b="0" kern="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251520" y="1498582"/>
            <a:ext cx="87129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latin typeface="Calibri" panose="020F0502020204030204" pitchFamily="34" charset="0"/>
              </a:rPr>
              <a:t>La valutazione comprende: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</a:rPr>
              <a:t>la verifica della sussistenza dei requisiti per </a:t>
            </a:r>
            <a:r>
              <a:rPr lang="it-IT" sz="1600" b="1" dirty="0" smtClean="0">
                <a:latin typeface="Calibri" panose="020F0502020204030204" pitchFamily="34" charset="0"/>
              </a:rPr>
              <a:t>l’accesso</a:t>
            </a:r>
            <a:r>
              <a:rPr lang="it-IT" sz="1600" dirty="0" smtClean="0">
                <a:latin typeface="Calibri" panose="020F0502020204030204" pitchFamily="34" charset="0"/>
              </a:rPr>
              <a:t> alle agevolazioni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la definizione della </a:t>
            </a:r>
            <a:r>
              <a:rPr lang="it-IT" sz="1600" b="1" dirty="0">
                <a:latin typeface="Calibri" panose="020F0502020204030204" pitchFamily="34" charset="0"/>
              </a:rPr>
              <a:t>graduatoria di ammissione </a:t>
            </a:r>
            <a:r>
              <a:rPr lang="it-IT" sz="1600" dirty="0">
                <a:latin typeface="Calibri" panose="020F0502020204030204" pitchFamily="34" charset="0"/>
              </a:rPr>
              <a:t>alla fase di valutazione </a:t>
            </a:r>
            <a:r>
              <a:rPr lang="it-IT" sz="1600" dirty="0" smtClean="0">
                <a:latin typeface="Calibri" panose="020F0502020204030204" pitchFamily="34" charset="0"/>
              </a:rPr>
              <a:t>istruttoria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>
                <a:latin typeface="Calibri" panose="020F0502020204030204" pitchFamily="34" charset="0"/>
              </a:rPr>
              <a:t>l’esame di merito </a:t>
            </a:r>
            <a:r>
              <a:rPr lang="it-IT" sz="1600" dirty="0" smtClean="0">
                <a:latin typeface="Calibri" panose="020F0502020204030204" pitchFamily="34" charset="0"/>
              </a:rPr>
              <a:t>(cd. </a:t>
            </a:r>
            <a:r>
              <a:rPr lang="it-IT" sz="1600" i="1" dirty="0">
                <a:latin typeface="Calibri" panose="020F0502020204030204" pitchFamily="34" charset="0"/>
              </a:rPr>
              <a:t>a</a:t>
            </a:r>
            <a:r>
              <a:rPr lang="it-IT" sz="1600" i="1" dirty="0" smtClean="0">
                <a:latin typeface="Calibri" panose="020F0502020204030204" pitchFamily="34" charset="0"/>
              </a:rPr>
              <a:t>ttività istruttoria</a:t>
            </a:r>
            <a:r>
              <a:rPr lang="it-IT" sz="1600" dirty="0" smtClean="0">
                <a:latin typeface="Calibri" panose="020F0502020204030204" pitchFamily="34" charset="0"/>
              </a:rPr>
              <a:t>) del programma di investimento basato sui </a:t>
            </a:r>
            <a:r>
              <a:rPr lang="it-IT" sz="1600" b="1" dirty="0" smtClean="0">
                <a:latin typeface="Calibri" panose="020F0502020204030204" pitchFamily="34" charset="0"/>
              </a:rPr>
              <a:t>criteri di valutazione </a:t>
            </a:r>
            <a:r>
              <a:rPr lang="it-IT" sz="1600" dirty="0" smtClean="0">
                <a:latin typeface="Calibri" panose="020F0502020204030204" pitchFamily="34" charset="0"/>
              </a:rPr>
              <a:t>di cui all’allegato n. 3 della Circolare</a:t>
            </a: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</a:rPr>
              <a:t>6 agosto 2015, n. 59282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7666"/>
            <a:ext cx="3456384" cy="25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55776" y="84800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Valutazione delle iniziative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08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755576" y="1406961"/>
            <a:ext cx="7992889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it-IT" sz="16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9" y="3842464"/>
            <a:ext cx="2664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Calibri" panose="020F0502020204030204" pitchFamily="34" charset="0"/>
              </a:rPr>
              <a:t>La graduatoria è redatta sulla base del criterio dell’incremento occupazionale (ULA).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39637"/>
            <a:ext cx="2664295" cy="128936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14290" y="848973"/>
            <a:ext cx="6522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Definizione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graduatoria – Incremento Occupazionale 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751" y="1484784"/>
            <a:ext cx="584772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755576" y="1406961"/>
            <a:ext cx="7992889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it-IT" sz="16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4290" y="848973"/>
            <a:ext cx="6522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Definizione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graduatoria – Maggiorazioni al punteggio 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92" y="1529705"/>
            <a:ext cx="5680680" cy="26193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75" y="4019897"/>
            <a:ext cx="5614415" cy="18573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39637"/>
            <a:ext cx="2664295" cy="128936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0238" y="4077072"/>
            <a:ext cx="2693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Calibri" panose="020F0502020204030204" pitchFamily="34" charset="0"/>
              </a:rPr>
              <a:t>S</a:t>
            </a:r>
            <a:r>
              <a:rPr lang="it-IT" sz="1400" dirty="0" smtClean="0">
                <a:latin typeface="Calibri" panose="020F0502020204030204" pitchFamily="34" charset="0"/>
              </a:rPr>
              <a:t>ono </a:t>
            </a:r>
            <a:r>
              <a:rPr lang="it-IT" sz="1400" dirty="0">
                <a:latin typeface="Calibri" panose="020F0502020204030204" pitchFamily="34" charset="0"/>
              </a:rPr>
              <a:t>riconosciute maggiorazioni al punteggio conseguito.</a:t>
            </a:r>
          </a:p>
          <a:p>
            <a:pPr algn="just"/>
            <a:r>
              <a:rPr lang="it-IT" sz="1400" dirty="0">
                <a:latin typeface="Calibri" panose="020F0502020204030204" pitchFamily="34" charset="0"/>
              </a:rPr>
              <a:t>Il punteggio massimo attribuibile è pari a 186 punti.</a:t>
            </a:r>
          </a:p>
        </p:txBody>
      </p:sp>
      <p:sp>
        <p:nvSpPr>
          <p:cNvPr id="6" name="Triangolo isoscele 5"/>
          <p:cNvSpPr/>
          <p:nvPr/>
        </p:nvSpPr>
        <p:spPr>
          <a:xfrm rot="5400000">
            <a:off x="2476352" y="4516537"/>
            <a:ext cx="1008112" cy="129183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5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5588"/>
            <a:ext cx="2088232" cy="47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55776" y="848001"/>
            <a:ext cx="648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Definizione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graduatoria - Ambiti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prioritari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414410"/>
            <a:ext cx="5616624" cy="50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4" y="3955807"/>
            <a:ext cx="1728191" cy="25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4" y="1556792"/>
            <a:ext cx="1728191" cy="21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55776" y="83671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Impegni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occupazionali – Obblighi (come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da Avviso)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79712" y="1556792"/>
            <a:ext cx="6912768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I soggetti beneficiari si impegnano a: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Procedere prioritariamente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all’assunzione del personale dal bacino di riferimento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dell’Area di Crisi, nell’ambito del fabbisogno tecnico dell’iniziativa e previa verifica della sussistenza dei requisiti professionali</a:t>
            </a:r>
          </a:p>
          <a:p>
            <a:pPr marL="285750" indent="-285750" algn="just" fontAlgn="base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Concludere,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entro 12 mesi dall’ultimazione del programma d’investimento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, il programma occupazionale proposto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2555776" y="4149080"/>
            <a:ext cx="2592288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Se il decremento del programma occupazione rimane entro il 50% di quello previsto 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Proporzionale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revoca delle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agevolazione</a:t>
            </a: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12" name="Triangolo isoscele 11"/>
          <p:cNvSpPr/>
          <p:nvPr/>
        </p:nvSpPr>
        <p:spPr>
          <a:xfrm rot="10800000">
            <a:off x="3275855" y="5373217"/>
            <a:ext cx="1224137" cy="216022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10800000">
            <a:off x="6804247" y="5373216"/>
            <a:ext cx="1224137" cy="216022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Sottotitolo 2"/>
          <p:cNvSpPr txBox="1">
            <a:spLocks/>
          </p:cNvSpPr>
          <p:nvPr/>
        </p:nvSpPr>
        <p:spPr bwMode="auto">
          <a:xfrm>
            <a:off x="5940152" y="4149080"/>
            <a:ext cx="2952328" cy="10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Se il decremento del programma occupazionale è superiore al 50% di quello previsto</a:t>
            </a:r>
          </a:p>
          <a:p>
            <a:pPr marL="0" indent="0" algn="just">
              <a:buNone/>
            </a:pPr>
            <a:endParaRPr lang="it-IT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8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Totale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revoca delle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agevolazioni</a:t>
            </a:r>
          </a:p>
          <a:p>
            <a:pPr marL="0" indent="0" algn="ctr">
              <a:buNone/>
            </a:pP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t-IT" sz="1600" b="1" dirty="0" smtClean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41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848001"/>
            <a:ext cx="648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Bacino di riferimento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40"/>
            <a:ext cx="85689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4" y="3955807"/>
            <a:ext cx="1728191" cy="251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4" y="1556792"/>
            <a:ext cx="1728191" cy="21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979712" y="1436578"/>
            <a:ext cx="7128792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Strumento</a:t>
            </a:r>
            <a:r>
              <a:rPr lang="it-IT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per presentare e pianificare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il progetto d'impresa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che si intende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realizzare</a:t>
            </a:r>
          </a:p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documento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strutturato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e completo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informazioni sia storiche che prospettiche, di illustrazioni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qualitative e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proiezioni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economico-finanziarie</a:t>
            </a:r>
          </a:p>
          <a:p>
            <a:pPr marL="285750" indent="-285750" algn="just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principali capitoli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: soggetto proponente, mercato e strategie, programma degli investimenti e piano economico finanziario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 panose="05000000000000000000" pitchFamily="2" charset="2"/>
              </a:rPr>
              <a:t>Importante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it-IT" sz="1600" dirty="0" smtClean="0">
                <a:latin typeface="Calibri" panose="020F0502020204030204" pitchFamily="34" charset="0"/>
                <a:cs typeface="Arial" pitchFamily="34" charset="0"/>
                <a:sym typeface="Wingdings" panose="05000000000000000000" pitchFamily="2" charset="2"/>
              </a:rPr>
              <a:t>Insieme al BP va trasmessa la documentazione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tecnica e i preventivi di spesa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35280" y="5004465"/>
            <a:ext cx="6017653" cy="584775"/>
          </a:xfrm>
          <a:prstGeom prst="rect">
            <a:avLst/>
          </a:prstGeom>
          <a:ln>
            <a:solidFill>
              <a:srgbClr val="C00000"/>
            </a:solidFill>
            <a:prstDash val="solid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L’obiettivo del BP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è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di poter dimostrare </a:t>
            </a:r>
            <a:endParaRPr lang="it-IT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la </a:t>
            </a:r>
            <a:r>
              <a:rPr lang="it-IT" sz="1600" dirty="0">
                <a:latin typeface="Calibri" panose="020F0502020204030204" pitchFamily="34" charset="0"/>
                <a:cs typeface="Arial" pitchFamily="34" charset="0"/>
              </a:rPr>
              <a:t>sostenibilità economica, finanziaria e tecnica del </a:t>
            </a:r>
            <a:r>
              <a:rPr lang="it-IT" sz="1600" dirty="0" smtClean="0">
                <a:latin typeface="Calibri" panose="020F0502020204030204" pitchFamily="34" charset="0"/>
                <a:cs typeface="Arial" pitchFamily="34" charset="0"/>
              </a:rPr>
              <a:t>progetto d’impresa</a:t>
            </a:r>
          </a:p>
        </p:txBody>
      </p:sp>
      <p:sp>
        <p:nvSpPr>
          <p:cNvPr id="3" name="Triangolo isoscele 2"/>
          <p:cNvSpPr/>
          <p:nvPr/>
        </p:nvSpPr>
        <p:spPr>
          <a:xfrm rot="10800000">
            <a:off x="4427984" y="4587157"/>
            <a:ext cx="1944216" cy="216024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55776" y="83671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Il business </a:t>
            </a:r>
            <a:r>
              <a:rPr lang="it-IT" altLang="it-IT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plan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(BP) per la L.181/89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1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46288" y="848444"/>
            <a:ext cx="6490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Fase istruttoria - criteri di valutazione 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55976" y="1412776"/>
            <a:ext cx="4320480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</a:rPr>
              <a:t>Sintesi delle verifiche richieste dalla Circolare attuativa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1412776"/>
            <a:ext cx="3312368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</a:rPr>
              <a:t>Criteri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1916832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1520" y="2564904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3212976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3861048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4509120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27584" y="1916832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Credibilità del soggetto proponente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827584" y="2564904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Fattibilità tecnica del programma degli investimenti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827584" y="3212976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Impatto occupazionale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3861048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Mercato e strategie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827584" y="4509120"/>
            <a:ext cx="273630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Fattibilità e sostenibilità eco-fin</a:t>
            </a:r>
          </a:p>
        </p:txBody>
      </p:sp>
      <p:sp>
        <p:nvSpPr>
          <p:cNvPr id="35" name="Triangolo isoscele 34"/>
          <p:cNvSpPr/>
          <p:nvPr/>
        </p:nvSpPr>
        <p:spPr>
          <a:xfrm rot="5400000">
            <a:off x="3779911" y="2100198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Triangolo isoscele 35"/>
          <p:cNvSpPr/>
          <p:nvPr/>
        </p:nvSpPr>
        <p:spPr>
          <a:xfrm rot="5400000">
            <a:off x="3779911" y="2726498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riangolo isoscele 36"/>
          <p:cNvSpPr/>
          <p:nvPr/>
        </p:nvSpPr>
        <p:spPr>
          <a:xfrm rot="5400000">
            <a:off x="3779911" y="3389650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riangolo isoscele 37"/>
          <p:cNvSpPr/>
          <p:nvPr/>
        </p:nvSpPr>
        <p:spPr>
          <a:xfrm rot="5400000">
            <a:off x="3779911" y="4037722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5400000">
            <a:off x="3779911" y="4685794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4355976" y="1916832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Competenze manageriali e credibilità finanziaria ex-ante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355976" y="2564904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Coerenza tecnica e temporale del programma degli investimenti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355976" y="3212976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Incremento occupazionale (nr e qualità)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4355976" y="3861048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Analisi strategica, competitiva e di mercato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355976" y="4509120"/>
            <a:ext cx="432048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it-IT" sz="1400" dirty="0" smtClean="0">
                <a:latin typeface="Calibri" panose="020F0502020204030204" pitchFamily="34" charset="0"/>
              </a:rPr>
              <a:t>Copertura del programma degli investimenti, redditività, capacità restitutiva del debito (agevolato e/o ordinario)</a:t>
            </a: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29200"/>
            <a:ext cx="6899041" cy="144016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588F-43DA-4F33-A1D5-339B92C2604F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21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119496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it-IT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2119496"/>
            <a:ext cx="338437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latin typeface="Calibri" panose="020F0502020204030204" pitchFamily="34" charset="0"/>
              </a:rPr>
              <a:t>Fattibilità tecnica del programma degli investimenti 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29200"/>
            <a:ext cx="6899041" cy="1440160"/>
          </a:xfrm>
          <a:prstGeom prst="rect">
            <a:avLst/>
          </a:prstGeom>
        </p:spPr>
      </p:pic>
      <p:sp>
        <p:nvSpPr>
          <p:cNvPr id="2" name="Triangolo isoscele 1"/>
          <p:cNvSpPr/>
          <p:nvPr/>
        </p:nvSpPr>
        <p:spPr>
          <a:xfrm rot="10800000">
            <a:off x="2123728" y="2695560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51520" y="1412776"/>
            <a:ext cx="8640960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just"/>
            <a:r>
              <a:rPr lang="it-IT" sz="1400" dirty="0" smtClean="0">
                <a:latin typeface="Calibri" panose="020F0502020204030204" pitchFamily="34" charset="0"/>
              </a:rPr>
              <a:t>Una domanda di agevolazione completa di </a:t>
            </a:r>
            <a:r>
              <a:rPr lang="it-IT" sz="1400" u="sng" dirty="0" smtClean="0">
                <a:latin typeface="Calibri" panose="020F0502020204030204" pitchFamily="34" charset="0"/>
              </a:rPr>
              <a:t>tutta la documentazione progettuale</a:t>
            </a:r>
            <a:r>
              <a:rPr lang="it-IT" sz="1400" dirty="0" smtClean="0">
                <a:latin typeface="Calibri" panose="020F0502020204030204" pitchFamily="34" charset="0"/>
              </a:rPr>
              <a:t> consente ad Invitalia di concludere l’iter istruttorio </a:t>
            </a:r>
            <a:r>
              <a:rPr lang="it-IT" sz="1400" u="sng" dirty="0" smtClean="0">
                <a:latin typeface="Calibri" panose="020F0502020204030204" pitchFamily="34" charset="0"/>
              </a:rPr>
              <a:t>rapidamente</a:t>
            </a:r>
            <a:r>
              <a:rPr lang="it-IT" sz="1400" dirty="0" smtClean="0">
                <a:latin typeface="Calibri" panose="020F0502020204030204" pitchFamily="34" charset="0"/>
              </a:rPr>
              <a:t>. A tal riguardo, 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massima attenzione </a:t>
            </a:r>
            <a:r>
              <a:rPr lang="it-IT" sz="1400" dirty="0" smtClean="0">
                <a:latin typeface="Calibri" panose="020F0502020204030204" pitchFamily="34" charset="0"/>
              </a:rPr>
              <a:t>per i seguenti criteri di valutazione</a:t>
            </a:r>
          </a:p>
        </p:txBody>
      </p:sp>
      <p:sp>
        <p:nvSpPr>
          <p:cNvPr id="30" name="CasellaDiTesto 29"/>
          <p:cNvSpPr txBox="1">
            <a:spLocks noChangeAspect="1"/>
          </p:cNvSpPr>
          <p:nvPr/>
        </p:nvSpPr>
        <p:spPr>
          <a:xfrm>
            <a:off x="251520" y="2911584"/>
            <a:ext cx="396044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just"/>
            <a:r>
              <a:rPr lang="it-IT" sz="14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Cantierabilità</a:t>
            </a:r>
            <a:r>
              <a:rPr lang="it-IT" sz="1400" b="1" dirty="0" smtClean="0">
                <a:latin typeface="Calibri" panose="020F0502020204030204" pitchFamily="34" charset="0"/>
              </a:rPr>
              <a:t> </a:t>
            </a:r>
            <a:r>
              <a:rPr lang="it-IT" sz="1400" dirty="0" smtClean="0">
                <a:latin typeface="Calibri" panose="020F0502020204030204" pitchFamily="34" charset="0"/>
              </a:rPr>
              <a:t>dell’iniziativa:</a:t>
            </a:r>
            <a:r>
              <a:rPr lang="it-IT" sz="1400" b="1" dirty="0" smtClean="0">
                <a:latin typeface="Calibri" panose="020F0502020204030204" pitchFamily="34" charset="0"/>
              </a:rPr>
              <a:t>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attestazione della disponibilità del sito in capo al proponente,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conformità del piano investimenti a permessi e autorizzazioni e verifica condizioni e tempi per ottenimento;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attendibilità  del </a:t>
            </a:r>
            <a:r>
              <a:rPr lang="it-IT" sz="1400" dirty="0">
                <a:latin typeface="Calibri" panose="020F0502020204030204" pitchFamily="34" charset="0"/>
              </a:rPr>
              <a:t>cronoprogramma degli </a:t>
            </a:r>
            <a:r>
              <a:rPr lang="it-IT" sz="1400" dirty="0" smtClean="0">
                <a:latin typeface="Calibri" panose="020F0502020204030204" pitchFamily="34" charset="0"/>
              </a:rPr>
              <a:t>investimenti;</a:t>
            </a: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Capacità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produttiva </a:t>
            </a:r>
            <a:r>
              <a:rPr lang="it-IT" sz="1400" dirty="0" smtClean="0">
                <a:latin typeface="Calibri" panose="020F0502020204030204" pitchFamily="34" charset="0"/>
              </a:rPr>
              <a:t>(teorica ed effettiva da piano) e coerenza con i livelli occupazionali indicati;</a:t>
            </a: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Congruità e pertinenza </a:t>
            </a:r>
            <a:r>
              <a:rPr lang="it-IT" sz="1400" dirty="0" smtClean="0">
                <a:latin typeface="Calibri" panose="020F0502020204030204" pitchFamily="34" charset="0"/>
              </a:rPr>
              <a:t>delle spese relative al programma degli investimenti.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8064" y="2119496"/>
            <a:ext cx="504056" cy="5040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724128" y="2119496"/>
            <a:ext cx="31683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400" dirty="0" smtClean="0">
                <a:latin typeface="Calibri" panose="020F0502020204030204" pitchFamily="34" charset="0"/>
              </a:rPr>
              <a:t>Mercato e strategie</a:t>
            </a:r>
          </a:p>
        </p:txBody>
      </p:sp>
      <p:sp>
        <p:nvSpPr>
          <p:cNvPr id="25" name="CasellaDiTesto 24"/>
          <p:cNvSpPr txBox="1">
            <a:spLocks noChangeAspect="1"/>
          </p:cNvSpPr>
          <p:nvPr/>
        </p:nvSpPr>
        <p:spPr>
          <a:xfrm>
            <a:off x="5148064" y="2911584"/>
            <a:ext cx="374441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just"/>
            <a:r>
              <a:rPr lang="it-IT" sz="1400" dirty="0" smtClean="0">
                <a:latin typeface="Calibri" panose="020F0502020204030204" pitchFamily="34" charset="0"/>
              </a:rPr>
              <a:t>Verifica degli 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obiettivi di fatturato </a:t>
            </a:r>
            <a:r>
              <a:rPr lang="it-IT" sz="1400" dirty="0" smtClean="0">
                <a:latin typeface="Calibri" panose="020F0502020204030204" pitchFamily="34" charset="0"/>
              </a:rPr>
              <a:t>alla luce di </a:t>
            </a:r>
            <a:r>
              <a:rPr lang="it-IT" sz="1400" b="1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Profondità e attendibilità  delle 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analisi di mercato </a:t>
            </a:r>
            <a:r>
              <a:rPr lang="it-IT" sz="1400" dirty="0" smtClean="0">
                <a:latin typeface="Calibri" panose="020F0502020204030204" pitchFamily="34" charset="0"/>
              </a:rPr>
              <a:t>effettuate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Posizionamento dell’offerta all’interno dell’arena competitiva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Sostenibilità del 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vantaggio evidenziato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dirty="0" smtClean="0">
                <a:latin typeface="Calibri" panose="020F0502020204030204" pitchFamily="34" charset="0"/>
              </a:rPr>
              <a:t>Coerenza ed </a:t>
            </a:r>
            <a:r>
              <a:rPr lang="it-IT" sz="1400" dirty="0">
                <a:latin typeface="Calibri" panose="020F0502020204030204" pitchFamily="34" charset="0"/>
              </a:rPr>
              <a:t>e</a:t>
            </a:r>
            <a:r>
              <a:rPr lang="it-IT" sz="1400" dirty="0" smtClean="0">
                <a:latin typeface="Calibri" panose="020F0502020204030204" pitchFamily="34" charset="0"/>
              </a:rPr>
              <a:t>fficacia </a:t>
            </a:r>
            <a:r>
              <a: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delle strategie di marketing</a:t>
            </a:r>
          </a:p>
        </p:txBody>
      </p:sp>
      <p:sp>
        <p:nvSpPr>
          <p:cNvPr id="26" name="Triangolo isoscele 25"/>
          <p:cNvSpPr/>
          <p:nvPr/>
        </p:nvSpPr>
        <p:spPr>
          <a:xfrm rot="10800000">
            <a:off x="6732240" y="2695560"/>
            <a:ext cx="432048" cy="144016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46288" y="848444"/>
            <a:ext cx="6490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Fase istruttoria – completezza documentale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588F-43DA-4F33-A1D5-339B92C2604F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251520" y="1570290"/>
            <a:ext cx="8635305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Rendicontazione della spesa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SAL di spesa anche non quietanzati </a:t>
            </a:r>
            <a:r>
              <a:rPr lang="it-IT" sz="1600" dirty="0" smtClean="0">
                <a:latin typeface="Calibri" panose="020F0502020204030204" pitchFamily="34" charset="0"/>
              </a:rPr>
              <a:t>tranne </a:t>
            </a:r>
            <a:r>
              <a:rPr lang="it-IT" sz="1600" dirty="0">
                <a:latin typeface="Calibri" panose="020F0502020204030204" pitchFamily="34" charset="0"/>
              </a:rPr>
              <a:t>l’ultimo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max 5 </a:t>
            </a:r>
            <a:r>
              <a:rPr lang="it-IT" sz="1600" dirty="0" smtClean="0">
                <a:latin typeface="Calibri" panose="020F0502020204030204" pitchFamily="34" charset="0"/>
              </a:rPr>
              <a:t>SAL e di </a:t>
            </a:r>
            <a:r>
              <a:rPr lang="it-IT" sz="1600" dirty="0">
                <a:latin typeface="Calibri" panose="020F0502020204030204" pitchFamily="34" charset="0"/>
              </a:rPr>
              <a:t>importo non inferiore al 15% della spesa ammissibile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la spesa non quietanzata in ogni SAL non può essere superiore al 25% della spesa </a:t>
            </a:r>
            <a:r>
              <a:rPr lang="it-IT" sz="1600" dirty="0" smtClean="0">
                <a:latin typeface="Calibri" panose="020F0502020204030204" pitchFamily="34" charset="0"/>
              </a:rPr>
              <a:t>ammissibile</a:t>
            </a:r>
          </a:p>
          <a:p>
            <a:pPr marL="285750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ultimo SAL, spese quietanzate </a:t>
            </a:r>
            <a:r>
              <a:rPr lang="it-IT" sz="1600" dirty="0" smtClean="0">
                <a:latin typeface="Calibri" panose="020F0502020204030204" pitchFamily="34" charset="0"/>
              </a:rPr>
              <a:t>da </a:t>
            </a:r>
            <a:r>
              <a:rPr lang="it-IT" sz="1600" dirty="0">
                <a:latin typeface="Calibri" panose="020F0502020204030204" pitchFamily="34" charset="0"/>
              </a:rPr>
              <a:t>presentare entro 3 mesi dalla ultimazione del programma di investimento*</a:t>
            </a:r>
          </a:p>
          <a:p>
            <a:pPr marL="285750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</a:rPr>
              <a:t>pagamenti effettuati tutti tramite un c/c dedicato sul quale verranno accreditate le </a:t>
            </a:r>
            <a:r>
              <a:rPr lang="it-IT" sz="1600" dirty="0" smtClean="0">
                <a:latin typeface="Calibri" panose="020F0502020204030204" pitchFamily="34" charset="0"/>
              </a:rPr>
              <a:t>agevolazioni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251521" y="3933056"/>
            <a:ext cx="8635304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Erogazione delle agevolazioni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pro quota in ragione della spesa rendicontata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ritenuta 10% </a:t>
            </a:r>
            <a:r>
              <a:rPr lang="it-IT" sz="1600" dirty="0" smtClean="0">
                <a:latin typeface="Calibri" panose="020F0502020204030204" pitchFamily="34" charset="0"/>
              </a:rPr>
              <a:t>della </a:t>
            </a:r>
            <a:r>
              <a:rPr lang="it-IT" sz="1600" dirty="0">
                <a:latin typeface="Calibri" panose="020F0502020204030204" pitchFamily="34" charset="0"/>
              </a:rPr>
              <a:t>rata di contributo </a:t>
            </a:r>
            <a:r>
              <a:rPr lang="it-IT" sz="1600" dirty="0" smtClean="0">
                <a:latin typeface="Calibri" panose="020F0502020204030204" pitchFamily="34" charset="0"/>
              </a:rPr>
              <a:t>maturata </a:t>
            </a:r>
            <a:r>
              <a:rPr lang="it-IT" sz="1600" dirty="0">
                <a:latin typeface="Calibri" panose="020F0502020204030204" pitchFamily="34" charset="0"/>
              </a:rPr>
              <a:t>+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 ulteriore </a:t>
            </a:r>
            <a:r>
              <a:rPr lang="it-IT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max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 8% della spesa ammissibile determinata secondo le modalità indicate all’interno dell’allegato 5 alla Circolare </a:t>
            </a:r>
            <a:r>
              <a:rPr lang="it-IT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27 luglio 2018 n. 262576</a:t>
            </a:r>
            <a:r>
              <a:rPr lang="it-IT" sz="1600" dirty="0" smtClean="0">
                <a:latin typeface="Calibri" panose="020F0502020204030204" pitchFamily="34" charset="0"/>
              </a:rPr>
              <a:t>, </a:t>
            </a:r>
            <a:r>
              <a:rPr lang="it-IT" sz="1600" dirty="0">
                <a:latin typeface="Calibri" panose="020F0502020204030204" pitchFamily="34" charset="0"/>
              </a:rPr>
              <a:t>erogata al collaudo finale</a:t>
            </a:r>
          </a:p>
          <a:p>
            <a:pPr marL="285750" indent="-285750" algn="just" fontAlgn="auto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latin typeface="Calibri" panose="020F0502020204030204" pitchFamily="34" charset="0"/>
              </a:rPr>
              <a:t>anticipazione max 25% delle agevolazioni riconosciute previa presentazione di fideiussione bancaria o polizza assicurativa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6392361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anose="020F0502020204030204" pitchFamily="34" charset="0"/>
              </a:rPr>
              <a:t>* La data di ultimazione del programma coincide con la data relativa all’ultimo titolo di spesa</a:t>
            </a:r>
            <a:endParaRPr lang="it-IT" sz="1200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55776" y="84800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Attuazione del programma degli investimenti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74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23528" y="1268760"/>
            <a:ext cx="8496944" cy="1439862"/>
            <a:chOff x="827088" y="1268760"/>
            <a:chExt cx="8066087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63801" y="1484784"/>
              <a:ext cx="309384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it-IT" sz="2000" b="1" kern="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Area di Crisi </a:t>
              </a:r>
              <a:r>
                <a:rPr lang="it-IT" altLang="it-IT" sz="20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Industriale Complessa di</a:t>
              </a:r>
              <a:endParaRPr lang="it-IT" altLang="it-IT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20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Taranto</a:t>
              </a:r>
              <a:endParaRPr lang="it-IT" altLang="it-IT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827088" y="1268760"/>
              <a:ext cx="8066087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ottotitolo 8"/>
          <p:cNvSpPr txBox="1">
            <a:spLocks noGrp="1"/>
          </p:cNvSpPr>
          <p:nvPr>
            <p:ph type="subTitle" idx="1"/>
          </p:nvPr>
        </p:nvSpPr>
        <p:spPr>
          <a:xfrm>
            <a:off x="971600" y="2852936"/>
            <a:ext cx="7200800" cy="390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prstClr val="black"/>
                </a:solidFill>
              </a:rPr>
              <a:t>Il Progetto di riconversione e riqualificazione industriale dell’area di crisi </a:t>
            </a:r>
            <a:r>
              <a:rPr lang="it-IT" sz="1600" b="1" dirty="0" smtClean="0">
                <a:solidFill>
                  <a:prstClr val="black"/>
                </a:solidFill>
              </a:rPr>
              <a:t>industriale complessa di Taranto</a:t>
            </a:r>
          </a:p>
          <a:p>
            <a:pPr algn="just"/>
            <a:endParaRPr lang="it-IT" sz="1600" dirty="0">
              <a:solidFill>
                <a:prstClr val="black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Legge 181/89 - Decreto del Ministero dello sviluppo economico 9 giugno 2015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Circolare 6 agosto 2015, n. 59282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Circolare </a:t>
            </a:r>
            <a:r>
              <a:rPr lang="it-IT" sz="1600" dirty="0" smtClean="0">
                <a:solidFill>
                  <a:prstClr val="black"/>
                </a:solidFill>
              </a:rPr>
              <a:t>27 luglio </a:t>
            </a:r>
            <a:r>
              <a:rPr lang="it-IT" sz="1600" dirty="0">
                <a:solidFill>
                  <a:prstClr val="black"/>
                </a:solidFill>
              </a:rPr>
              <a:t>2018, n. </a:t>
            </a:r>
            <a:r>
              <a:rPr lang="it-IT" sz="1600" dirty="0" smtClean="0">
                <a:solidFill>
                  <a:prstClr val="black"/>
                </a:solidFill>
              </a:rPr>
              <a:t>262576 </a:t>
            </a:r>
            <a:r>
              <a:rPr lang="it-IT" sz="16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b="1" dirty="0">
                <a:solidFill>
                  <a:srgbClr val="C00000"/>
                </a:solidFill>
              </a:rPr>
              <a:t>Avviso pubblico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it-IT" sz="1600" dirty="0" smtClean="0">
                <a:solidFill>
                  <a:prstClr val="black"/>
                </a:solidFill>
              </a:rPr>
              <a:t>Avviso </a:t>
            </a:r>
            <a:r>
              <a:rPr lang="it-IT" sz="1600" dirty="0">
                <a:solidFill>
                  <a:prstClr val="black"/>
                </a:solidFill>
              </a:rPr>
              <a:t>pubblico per la selezione di iniziative </a:t>
            </a:r>
            <a:r>
              <a:rPr lang="it-IT" sz="1600" dirty="0" smtClean="0">
                <a:solidFill>
                  <a:prstClr val="black"/>
                </a:solidFill>
              </a:rPr>
              <a:t>imprenditoriali </a:t>
            </a:r>
            <a:r>
              <a:rPr lang="it-IT" sz="1600" b="1" u="sng" dirty="0" smtClean="0">
                <a:solidFill>
                  <a:prstClr val="black"/>
                </a:solidFill>
              </a:rPr>
              <a:t>da parte di piccole e medie imprese (PMI)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dirty="0">
                <a:solidFill>
                  <a:prstClr val="black"/>
                </a:solidFill>
              </a:rPr>
              <a:t>nei territori dei Comuni ricadenti nell’area coinvolta tramite ricorso al regime di aiuto di cui alla legge n. 181/1989.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it-IT" altLang="it-IT" sz="1600" b="1" dirty="0">
                <a:solidFill>
                  <a:srgbClr val="C00000"/>
                </a:solidFill>
              </a:rPr>
              <a:t>Dotazione finanziaria: € </a:t>
            </a:r>
            <a:r>
              <a:rPr lang="it-IT" altLang="it-IT" sz="1600" b="1" dirty="0" smtClean="0">
                <a:solidFill>
                  <a:srgbClr val="C00000"/>
                </a:solidFill>
              </a:rPr>
              <a:t>30 milioni a valere sulle risorse del PON Imprese e Competitività 2014 - 2020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7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251520" y="1524848"/>
            <a:ext cx="8641655" cy="3785652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Calibri" panose="020F0502020204030204" pitchFamily="34" charset="0"/>
              </a:rPr>
              <a:t>Alle singole erogazioni del contributo in conto impianti e dell’eventuale contributo diretto alla spesa viene operata una </a:t>
            </a:r>
            <a:r>
              <a:rPr lang="it-IT" sz="1600" dirty="0" smtClean="0">
                <a:latin typeface="Calibri" panose="020F0502020204030204" pitchFamily="34" charset="0"/>
              </a:rPr>
              <a:t>ritenuta: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 smtClean="0">
                <a:latin typeface="Calibri" panose="020F0502020204030204" pitchFamily="34" charset="0"/>
              </a:rPr>
              <a:t>del 10</a:t>
            </a:r>
            <a:r>
              <a:rPr lang="it-IT" sz="1600" dirty="0">
                <a:latin typeface="Calibri" panose="020F0502020204030204" pitchFamily="34" charset="0"/>
              </a:rPr>
              <a:t>% della quota </a:t>
            </a:r>
            <a:r>
              <a:rPr lang="it-IT" sz="1600" dirty="0" smtClean="0">
                <a:latin typeface="Calibri" panose="020F0502020204030204" pitchFamily="34" charset="0"/>
              </a:rPr>
              <a:t>di </a:t>
            </a:r>
            <a:r>
              <a:rPr lang="it-IT" sz="1600" dirty="0">
                <a:latin typeface="Calibri" panose="020F0502020204030204" pitchFamily="34" charset="0"/>
              </a:rPr>
              <a:t>contributo </a:t>
            </a:r>
            <a:r>
              <a:rPr lang="it-IT" sz="1600" dirty="0" smtClean="0">
                <a:latin typeface="Calibri" panose="020F0502020204030204" pitchFamily="34" charset="0"/>
              </a:rPr>
              <a:t>maturata - da </a:t>
            </a:r>
            <a:r>
              <a:rPr lang="it-IT" sz="1600" dirty="0">
                <a:latin typeface="Calibri" panose="020F0502020204030204" pitchFamily="34" charset="0"/>
              </a:rPr>
              <a:t>svincolare al collaudo </a:t>
            </a:r>
            <a:r>
              <a:rPr lang="it-IT" sz="1600" dirty="0" smtClean="0">
                <a:latin typeface="Calibri" panose="020F0502020204030204" pitchFamily="34" charset="0"/>
              </a:rPr>
              <a:t>finale</a:t>
            </a:r>
            <a:endParaRPr lang="it-IT" sz="1600" dirty="0">
              <a:latin typeface="Calibri" panose="020F0502020204030204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600" dirty="0" smtClean="0">
                <a:latin typeface="Calibri" panose="020F0502020204030204" pitchFamily="34" charset="0"/>
              </a:rPr>
              <a:t>fino all’ 8% </a:t>
            </a:r>
            <a:r>
              <a:rPr lang="it-IT" sz="1600" dirty="0">
                <a:latin typeface="Calibri" panose="020F0502020204030204" pitchFamily="34" charset="0"/>
              </a:rPr>
              <a:t>della spesa </a:t>
            </a:r>
            <a:r>
              <a:rPr lang="it-IT" sz="1600" dirty="0" smtClean="0">
                <a:latin typeface="Calibri" panose="020F0502020204030204" pitchFamily="34" charset="0"/>
              </a:rPr>
              <a:t>ammissibile - da svincolarsi al </a:t>
            </a:r>
            <a:r>
              <a:rPr lang="it-IT" sz="1600" dirty="0">
                <a:latin typeface="Calibri" panose="020F0502020204030204" pitchFamily="34" charset="0"/>
              </a:rPr>
              <a:t>verificarsi delle seguenti condizioni:</a:t>
            </a:r>
          </a:p>
          <a:p>
            <a:pPr marL="857250" lvl="1" indent="-4000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1600" dirty="0">
                <a:latin typeface="Calibri" panose="020F0502020204030204" pitchFamily="34" charset="0"/>
              </a:rPr>
              <a:t>accertamento del regolare completamento del programma degli investimenti e integrale conseguimento dell’obiettivo </a:t>
            </a:r>
            <a:r>
              <a:rPr lang="it-IT" sz="1600" dirty="0" smtClean="0">
                <a:latin typeface="Calibri" panose="020F0502020204030204" pitchFamily="34" charset="0"/>
              </a:rPr>
              <a:t>occupazionale</a:t>
            </a:r>
            <a:endParaRPr lang="it-IT" sz="1600" dirty="0">
              <a:latin typeface="Calibri" panose="020F0502020204030204" pitchFamily="34" charset="0"/>
            </a:endParaRPr>
          </a:p>
          <a:p>
            <a:pPr marL="857250" lvl="1" indent="-4000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it-IT" sz="1600" dirty="0">
                <a:latin typeface="Calibri" panose="020F0502020204030204" pitchFamily="34" charset="0"/>
              </a:rPr>
              <a:t>r</a:t>
            </a:r>
            <a:r>
              <a:rPr lang="it-IT" sz="1600" dirty="0" smtClean="0">
                <a:latin typeface="Calibri" panose="020F0502020204030204" pitchFamily="34" charset="0"/>
              </a:rPr>
              <a:t>ispetto degli impegni assunti al momento di presentazione della domanda ed a fronte dei quali è stato conseguito punteggio ai fine della determinazione della graduatoria di ammissione alla fase di valutazione istruttoria prevista al punto H della Circolare  27 luglio 2018 n. 262576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55776" y="84800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Erogazione delle agevolazioni - focus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83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1787003" y="4149080"/>
            <a:ext cx="52332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529284" y="848797"/>
            <a:ext cx="6435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Per saperne di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più – Incontri con INVITALIA</a:t>
            </a:r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33871" y="1484784"/>
            <a:ext cx="8352929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smtClean="0"/>
              <a:t>A partire dal 30 ottobre </a:t>
            </a:r>
            <a:endParaRPr lang="it-IT" b="1" dirty="0"/>
          </a:p>
          <a:p>
            <a:endParaRPr lang="it-IT" sz="800" dirty="0" smtClean="0"/>
          </a:p>
          <a:p>
            <a:r>
              <a:rPr lang="it-IT" sz="1600" b="1" dirty="0" smtClean="0"/>
              <a:t>Tutti i martedì</a:t>
            </a:r>
          </a:p>
          <a:p>
            <a:r>
              <a:rPr lang="it-IT" sz="1600" dirty="0" smtClean="0"/>
              <a:t>c/o Info-</a:t>
            </a:r>
            <a:r>
              <a:rPr lang="it-IT" sz="1600" dirty="0" err="1" smtClean="0"/>
              <a:t>point</a:t>
            </a:r>
            <a:r>
              <a:rPr lang="it-IT" sz="1600" dirty="0" smtClean="0"/>
              <a:t> Confindustria </a:t>
            </a:r>
            <a:r>
              <a:rPr lang="it-IT" sz="1600" dirty="0"/>
              <a:t>Taranto:</a:t>
            </a:r>
          </a:p>
          <a:p>
            <a:r>
              <a:rPr lang="it-IT" sz="1600" dirty="0"/>
              <a:t>Via Dario Lupo n. 65 Taranto</a:t>
            </a:r>
          </a:p>
          <a:p>
            <a:r>
              <a:rPr lang="it-IT" sz="1600" dirty="0" smtClean="0"/>
              <a:t>Per appuntamenti contattare - Tel</a:t>
            </a:r>
            <a:r>
              <a:rPr lang="it-IT" sz="1600" dirty="0"/>
              <a:t>. </a:t>
            </a:r>
            <a:r>
              <a:rPr lang="it-IT" sz="1600" dirty="0" smtClean="0"/>
              <a:t>099 7345111 </a:t>
            </a:r>
            <a:r>
              <a:rPr lang="it-IT" sz="1600" dirty="0"/>
              <a:t>mail: </a:t>
            </a:r>
            <a:r>
              <a:rPr lang="it-IT" sz="1600" u="sng" dirty="0" smtClean="0">
                <a:hlinkClick r:id="rId3"/>
              </a:rPr>
              <a:t>info@confindustria.ta.it</a:t>
            </a:r>
            <a:endParaRPr lang="it-IT" sz="1600" u="sng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smtClean="0"/>
              <a:t>Tutti i mercoledì</a:t>
            </a:r>
            <a:endParaRPr lang="it-IT" sz="1600" b="1" dirty="0"/>
          </a:p>
          <a:p>
            <a:r>
              <a:rPr lang="it-IT" sz="1600" dirty="0" smtClean="0"/>
              <a:t>Info-</a:t>
            </a:r>
            <a:r>
              <a:rPr lang="it-IT" sz="1600" dirty="0" err="1" smtClean="0"/>
              <a:t>point</a:t>
            </a:r>
            <a:r>
              <a:rPr lang="it-IT" sz="1600" dirty="0" smtClean="0"/>
              <a:t> </a:t>
            </a:r>
            <a:r>
              <a:rPr lang="it-IT" sz="1600" dirty="0"/>
              <a:t>c/o CNA Puglia </a:t>
            </a:r>
          </a:p>
          <a:p>
            <a:r>
              <a:rPr lang="it-IT" sz="1600" dirty="0"/>
              <a:t>Viale Umbria n. 93 Taranto</a:t>
            </a:r>
          </a:p>
          <a:p>
            <a:r>
              <a:rPr lang="it-IT" sz="1600" dirty="0" smtClean="0"/>
              <a:t>Per </a:t>
            </a:r>
            <a:r>
              <a:rPr lang="it-IT" sz="1600" dirty="0"/>
              <a:t>appuntamenti contattare </a:t>
            </a:r>
            <a:r>
              <a:rPr lang="it-IT" sz="1600" dirty="0" smtClean="0"/>
              <a:t>tel</a:t>
            </a:r>
            <a:r>
              <a:rPr lang="it-IT" sz="1600" dirty="0"/>
              <a:t>. </a:t>
            </a:r>
            <a:r>
              <a:rPr lang="it-IT" sz="1600" dirty="0" smtClean="0"/>
              <a:t>080 5486931 </a:t>
            </a:r>
            <a:r>
              <a:rPr lang="it-IT" sz="1600" dirty="0"/>
              <a:t>mail: </a:t>
            </a:r>
            <a:r>
              <a:rPr lang="it-IT" sz="1600" u="sng" dirty="0" smtClean="0">
                <a:hlinkClick r:id="rId4"/>
              </a:rPr>
              <a:t>taranto@cnapuglia.it</a:t>
            </a:r>
            <a:endParaRPr lang="it-IT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41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251521" y="148478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C00000"/>
                </a:solidFill>
              </a:rPr>
              <a:t>www.invitalia.it / cosa facciamo / Legge 181/89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787003" y="4149080"/>
            <a:ext cx="52332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529284" y="848797"/>
            <a:ext cx="6435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Per saperne di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più - Contatti</a:t>
            </a:r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1521" y="4149080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50"/>
              </a:buClr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Assistenza telefonica</a:t>
            </a:r>
          </a:p>
          <a:p>
            <a:pPr lvl="0" algn="just">
              <a:buClr>
                <a:srgbClr val="00B050"/>
              </a:buClr>
            </a:pPr>
            <a:r>
              <a:rPr lang="it-IT" sz="1400" dirty="0">
                <a:latin typeface="Calibri" panose="020F0502020204030204" pitchFamily="34" charset="0"/>
              </a:rPr>
              <a:t>Per informazioni generali sulle caratteristiche dello strumento agevolativo L.181/89 è possibile chiamare il numero azzurro </a:t>
            </a:r>
            <a:r>
              <a:rPr lang="it-IT" sz="1400" b="1" dirty="0">
                <a:latin typeface="Calibri" panose="020F0502020204030204" pitchFamily="34" charset="0"/>
              </a:rPr>
              <a:t>848.886886(*) </a:t>
            </a:r>
            <a:r>
              <a:rPr lang="it-IT" sz="1400" dirty="0">
                <a:latin typeface="Calibri" panose="020F0502020204030204" pitchFamily="34" charset="0"/>
              </a:rPr>
              <a:t>attivo dal lunedì al venerdì dalle 9:00 alle 18:00</a:t>
            </a:r>
          </a:p>
          <a:p>
            <a:pPr lvl="0" algn="just">
              <a:buClr>
                <a:srgbClr val="00B050"/>
              </a:buClr>
            </a:pPr>
            <a:endParaRPr lang="it-IT" sz="1600" b="1" dirty="0" smtClean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Assistenza via mail  </a:t>
            </a:r>
          </a:p>
          <a:p>
            <a:pPr algn="just">
              <a:buClr>
                <a:srgbClr val="00B050"/>
              </a:buClr>
            </a:pPr>
            <a:r>
              <a:rPr lang="it-IT" sz="1400" dirty="0">
                <a:latin typeface="Calibri" panose="020F0502020204030204" pitchFamily="34" charset="0"/>
              </a:rPr>
              <a:t>Per informazioni e richieste specifiche è possibile inviare quesiti via mail compilando un </a:t>
            </a:r>
            <a:r>
              <a:rPr lang="it-IT" sz="1400" dirty="0" err="1">
                <a:latin typeface="Calibri" panose="020F0502020204030204" pitchFamily="34" charset="0"/>
              </a:rPr>
              <a:t>Contact</a:t>
            </a:r>
            <a:r>
              <a:rPr lang="it-IT" sz="1400" dirty="0">
                <a:latin typeface="Calibri" panose="020F0502020204030204" pitchFamily="34" charset="0"/>
              </a:rPr>
              <a:t> Form sulla pagina Contatti del sito </a:t>
            </a:r>
            <a:r>
              <a:rPr lang="it-IT" sz="1400" dirty="0" smtClean="0">
                <a:latin typeface="Calibri" panose="020F0502020204030204" pitchFamily="34" charset="0"/>
              </a:rPr>
              <a:t>Invitalia oppure scrivere a </a:t>
            </a:r>
            <a:r>
              <a:rPr lang="it-IT" sz="1400" dirty="0" smtClean="0">
                <a:latin typeface="Calibri" panose="020F0502020204030204" pitchFamily="34" charset="0"/>
                <a:hlinkClick r:id="rId3"/>
              </a:rPr>
              <a:t>rilanciotaranto@invitalia.it</a:t>
            </a:r>
            <a:r>
              <a:rPr lang="it-IT" sz="1400" dirty="0" smtClean="0">
                <a:latin typeface="Calibri" panose="020F0502020204030204" pitchFamily="34" charset="0"/>
              </a:rPr>
              <a:t> </a:t>
            </a:r>
            <a:endParaRPr lang="it-IT" sz="1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00B050"/>
              </a:buClr>
            </a:pPr>
            <a:r>
              <a:rPr lang="it-IT" sz="1000" i="1" dirty="0">
                <a:latin typeface="Calibri" panose="020F0502020204030204" pitchFamily="34" charset="0"/>
                <a:cs typeface="Arial" pitchFamily="34" charset="0"/>
              </a:rPr>
              <a:t>(*) Addebito con ripartizione a tempo che prevede un costo al chiamante pari alla tariffa urbana a tempo per le chiamate da rete fissa. Per le chiamate da rete mobile la quota è definita dal singolo operatore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1772816"/>
            <a:ext cx="8352929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/>
              <a:t>Info-</a:t>
            </a:r>
            <a:r>
              <a:rPr lang="it-IT" b="1" dirty="0" err="1"/>
              <a:t>point</a:t>
            </a:r>
            <a:endParaRPr lang="it-IT" b="1" dirty="0"/>
          </a:p>
          <a:p>
            <a:endParaRPr lang="it-IT" sz="800" dirty="0" smtClean="0"/>
          </a:p>
          <a:p>
            <a:r>
              <a:rPr lang="it-IT" sz="1600" dirty="0" smtClean="0"/>
              <a:t>Info-</a:t>
            </a:r>
            <a:r>
              <a:rPr lang="it-IT" sz="1600" dirty="0" err="1" smtClean="0"/>
              <a:t>point</a:t>
            </a:r>
            <a:r>
              <a:rPr lang="it-IT" sz="1600" dirty="0" smtClean="0"/>
              <a:t> </a:t>
            </a:r>
            <a:r>
              <a:rPr lang="it-IT" sz="1600" dirty="0"/>
              <a:t>c/o Confindustria Taranto:</a:t>
            </a:r>
          </a:p>
          <a:p>
            <a:r>
              <a:rPr lang="it-IT" sz="1600" dirty="0"/>
              <a:t>Via Dario Lupo n. 65 Taranto</a:t>
            </a:r>
          </a:p>
          <a:p>
            <a:r>
              <a:rPr lang="it-IT" sz="1600" dirty="0"/>
              <a:t>Tel. </a:t>
            </a:r>
            <a:r>
              <a:rPr lang="it-IT" sz="1600" dirty="0" smtClean="0"/>
              <a:t>099 7345111 </a:t>
            </a:r>
            <a:r>
              <a:rPr lang="it-IT" sz="1600" dirty="0"/>
              <a:t>mail: </a:t>
            </a:r>
            <a:r>
              <a:rPr lang="it-IT" sz="1600" u="sng" dirty="0" smtClean="0">
                <a:hlinkClick r:id="rId4"/>
              </a:rPr>
              <a:t>info@confindustria.ta.it</a:t>
            </a:r>
            <a:endParaRPr lang="it-IT" sz="1600" u="sng" dirty="0" smtClean="0"/>
          </a:p>
          <a:p>
            <a:endParaRPr lang="it-IT" sz="1600" dirty="0" smtClean="0"/>
          </a:p>
          <a:p>
            <a:r>
              <a:rPr lang="it-IT" sz="1600" dirty="0"/>
              <a:t>Info-</a:t>
            </a:r>
            <a:r>
              <a:rPr lang="it-IT" sz="1600" dirty="0" err="1"/>
              <a:t>point</a:t>
            </a:r>
            <a:r>
              <a:rPr lang="it-IT" sz="1600" dirty="0"/>
              <a:t> c/o CNA Puglia </a:t>
            </a:r>
          </a:p>
          <a:p>
            <a:r>
              <a:rPr lang="it-IT" sz="1600" dirty="0"/>
              <a:t>Viale Umbria n. 93 Taranto</a:t>
            </a:r>
          </a:p>
          <a:p>
            <a:r>
              <a:rPr lang="it-IT" sz="1600" dirty="0"/>
              <a:t>Tel. </a:t>
            </a:r>
            <a:r>
              <a:rPr lang="it-IT" sz="1600" dirty="0" smtClean="0"/>
              <a:t>080 5486931 </a:t>
            </a:r>
            <a:r>
              <a:rPr lang="it-IT" sz="1600" dirty="0"/>
              <a:t>mail: </a:t>
            </a:r>
            <a:r>
              <a:rPr lang="it-IT" sz="1600" u="sng" dirty="0" smtClean="0">
                <a:hlinkClick r:id="rId5"/>
              </a:rPr>
              <a:t>taranto@cnapuglia.it</a:t>
            </a:r>
            <a:endParaRPr lang="it-IT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51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66290" y="857361"/>
            <a:ext cx="6577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Dove si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applica 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termini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di presentazione della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domanda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19" y="1340768"/>
            <a:ext cx="8640960" cy="4215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600">
                <a:solidFill>
                  <a:srgbClr val="37424A"/>
                </a:solidFill>
                <a:latin typeface="+mn-lt"/>
              </a:defRPr>
            </a:lvl9pPr>
          </a:lstStyle>
          <a:p>
            <a:pPr marL="0" indent="0" algn="ctr" eaLnBrk="1" hangingPunct="1">
              <a:defRPr/>
            </a:pPr>
            <a:r>
              <a:rPr lang="it-IT" altLang="it-IT" dirty="0">
                <a:solidFill>
                  <a:prstClr val="black"/>
                </a:solidFill>
                <a:latin typeface="Calibri"/>
              </a:rPr>
              <a:t>L’area di crisi comprende </a:t>
            </a:r>
            <a:r>
              <a:rPr lang="it-IT" altLang="it-IT" dirty="0" smtClean="0">
                <a:solidFill>
                  <a:prstClr val="black"/>
                </a:solidFill>
                <a:latin typeface="Calibri"/>
              </a:rPr>
              <a:t>i comuni di Crispiano, Massafra, Montemesola, Statte e Taranto</a:t>
            </a:r>
            <a:endParaRPr lang="it-IT" alt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19" y="1774557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Calibri" panose="020F0502020204030204" pitchFamily="34" charset="0"/>
              </a:rPr>
              <a:t>La domanda può essere presentata a partire dalle ore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12.00 del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28 settembre 2018 </a:t>
            </a:r>
            <a:r>
              <a:rPr lang="it-IT" b="1" dirty="0" smtClean="0">
                <a:latin typeface="Calibri" panose="020F0502020204030204" pitchFamily="34" charset="0"/>
              </a:rPr>
              <a:t>sino </a:t>
            </a:r>
            <a:r>
              <a:rPr lang="it-IT" b="1" dirty="0">
                <a:latin typeface="Calibri" panose="020F0502020204030204" pitchFamily="34" charset="0"/>
              </a:rPr>
              <a:t>alle ore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12.00 del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27 novembre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2018</a:t>
            </a:r>
            <a:endParaRPr lang="it-IT" dirty="0">
              <a:latin typeface="Calibri" panose="020F0502020204030204" pitchFamily="34" charset="0"/>
            </a:endParaRP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39158"/>
              </p:ext>
            </p:extLst>
          </p:nvPr>
        </p:nvGraphicFramePr>
        <p:xfrm>
          <a:off x="3324134" y="2606723"/>
          <a:ext cx="2553285" cy="2025321"/>
        </p:xfrm>
        <a:graphic>
          <a:graphicData uri="http://schemas.openxmlformats.org/drawingml/2006/table">
            <a:tbl>
              <a:tblPr firstRow="1" firstCol="1" bandRow="1"/>
              <a:tblGrid>
                <a:gridCol w="364755"/>
                <a:gridCol w="364755"/>
                <a:gridCol w="364755"/>
                <a:gridCol w="364755"/>
                <a:gridCol w="364755"/>
                <a:gridCol w="364755"/>
                <a:gridCol w="364755"/>
              </a:tblGrid>
              <a:tr h="33756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" name="Immagin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7" y="4866904"/>
            <a:ext cx="7445349" cy="1442416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61941"/>
              </p:ext>
            </p:extLst>
          </p:nvPr>
        </p:nvGraphicFramePr>
        <p:xfrm>
          <a:off x="611560" y="2606723"/>
          <a:ext cx="2529555" cy="2025320"/>
        </p:xfrm>
        <a:graphic>
          <a:graphicData uri="http://schemas.openxmlformats.org/drawingml/2006/table">
            <a:tbl>
              <a:tblPr firstRow="1" firstCol="1" bandRow="1"/>
              <a:tblGrid>
                <a:gridCol w="361365"/>
                <a:gridCol w="361365"/>
                <a:gridCol w="361365"/>
                <a:gridCol w="361365"/>
                <a:gridCol w="361365"/>
                <a:gridCol w="361365"/>
                <a:gridCol w="361365"/>
              </a:tblGrid>
              <a:tr h="33756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SETTEMBRE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51594"/>
              </p:ext>
            </p:extLst>
          </p:nvPr>
        </p:nvGraphicFramePr>
        <p:xfrm>
          <a:off x="6060438" y="2606723"/>
          <a:ext cx="2553285" cy="2025321"/>
        </p:xfrm>
        <a:graphic>
          <a:graphicData uri="http://schemas.openxmlformats.org/drawingml/2006/table">
            <a:tbl>
              <a:tblPr firstRow="1" firstCol="1" bandRow="1"/>
              <a:tblGrid>
                <a:gridCol w="364755"/>
                <a:gridCol w="364755"/>
                <a:gridCol w="364755"/>
                <a:gridCol w="364755"/>
                <a:gridCol w="364755"/>
                <a:gridCol w="364755"/>
                <a:gridCol w="364755"/>
              </a:tblGrid>
              <a:tr h="33756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0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ctr"/>
                        </a:tabLst>
                      </a:pPr>
                      <a:r>
                        <a:rPr lang="it-IT" sz="1600" b="1" i="1" cap="all" spc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2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18978" y="1340768"/>
            <a:ext cx="6073501" cy="48167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Piccole e medie Imprese (PMI)</a:t>
            </a:r>
            <a:r>
              <a:rPr lang="it-IT" sz="1600" dirty="0" smtClean="0"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italiane ed estere,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costituite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sotto forma di società di capitali,</a:t>
            </a:r>
            <a:r>
              <a:rPr lang="it-IT" sz="1600" b="1" dirty="0" smtClean="0">
                <a:latin typeface="Calibri" panose="020F0502020204030204" pitchFamily="34" charset="0"/>
              </a:rPr>
              <a:t> </a:t>
            </a:r>
            <a:r>
              <a:rPr lang="it-IT" sz="1600" dirty="0" smtClean="0">
                <a:latin typeface="Calibri" panose="020F0502020204030204" pitchFamily="34" charset="0"/>
              </a:rPr>
              <a:t>incluse </a:t>
            </a:r>
            <a:r>
              <a:rPr lang="it-IT" sz="1600" dirty="0">
                <a:latin typeface="Calibri" panose="020F0502020204030204" pitchFamily="34" charset="0"/>
              </a:rPr>
              <a:t>società cooperative e società consortili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6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Requisiti principali: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</a:rPr>
              <a:t>società </a:t>
            </a:r>
            <a:r>
              <a:rPr lang="it-IT" sz="1600" dirty="0">
                <a:latin typeface="Calibri" panose="020F0502020204030204" pitchFamily="34" charset="0"/>
              </a:rPr>
              <a:t>già </a:t>
            </a:r>
            <a:r>
              <a:rPr lang="it-IT" sz="1600" dirty="0" smtClean="0">
                <a:latin typeface="Calibri" panose="020F0502020204030204" pitchFamily="34" charset="0"/>
              </a:rPr>
              <a:t>costituite - anche </a:t>
            </a:r>
            <a:r>
              <a:rPr lang="it-IT" sz="1600" dirty="0" err="1" smtClean="0">
                <a:latin typeface="Calibri" panose="020F0502020204030204" pitchFamily="34" charset="0"/>
              </a:rPr>
              <a:t>newco</a:t>
            </a: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</a:rPr>
              <a:t>in </a:t>
            </a:r>
            <a:r>
              <a:rPr lang="it-IT" sz="1600" dirty="0">
                <a:latin typeface="Calibri" panose="020F0502020204030204" pitchFamily="34" charset="0"/>
              </a:rPr>
              <a:t>regime di contabilità </a:t>
            </a:r>
            <a:r>
              <a:rPr lang="it-IT" sz="1600" dirty="0" smtClean="0">
                <a:latin typeface="Calibri" panose="020F0502020204030204" pitchFamily="34" charset="0"/>
              </a:rPr>
              <a:t>ordinaria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</a:rPr>
              <a:t>non </a:t>
            </a:r>
            <a:r>
              <a:rPr lang="it-IT" sz="1600" dirty="0">
                <a:latin typeface="Calibri" panose="020F0502020204030204" pitchFamily="34" charset="0"/>
              </a:rPr>
              <a:t>sottoposte a procedure concorsuali oppure in liquidazione volontaria </a:t>
            </a:r>
            <a:endParaRPr lang="it-IT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</a:rPr>
              <a:t>in </a:t>
            </a:r>
            <a:r>
              <a:rPr lang="it-IT" sz="1600" dirty="0">
                <a:latin typeface="Calibri" panose="020F0502020204030204" pitchFamily="34" charset="0"/>
              </a:rPr>
              <a:t>regola con le normative comunitarie e </a:t>
            </a:r>
            <a:r>
              <a:rPr lang="it-IT" sz="1600" dirty="0" smtClean="0">
                <a:latin typeface="Calibri" panose="020F0502020204030204" pitchFamily="34" charset="0"/>
              </a:rPr>
              <a:t>nazionali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it-IT" sz="1600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600" dirty="0" smtClean="0">
                <a:latin typeface="Calibri" panose="020F0502020204030204" pitchFamily="34" charset="0"/>
              </a:rPr>
              <a:t>Dimensione </a:t>
            </a:r>
            <a:r>
              <a:rPr lang="it-IT" sz="1600" dirty="0">
                <a:latin typeface="Calibri" panose="020F0502020204030204" pitchFamily="34" charset="0"/>
              </a:rPr>
              <a:t>di impresa*</a:t>
            </a:r>
          </a:p>
          <a:p>
            <a:pPr marL="628650" indent="-2730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714375" algn="l"/>
              </a:tabLst>
            </a:pPr>
            <a:r>
              <a:rPr lang="it-IT" sz="1600" dirty="0">
                <a:latin typeface="Calibri" panose="020F0502020204030204" pitchFamily="34" charset="0"/>
              </a:rPr>
              <a:t>Piccole Imprese  	      ≤ 10 	         </a:t>
            </a:r>
            <a:r>
              <a:rPr lang="it-IT" sz="1600" dirty="0" smtClean="0">
                <a:latin typeface="Calibri" panose="020F0502020204030204" pitchFamily="34" charset="0"/>
              </a:rPr>
              <a:t>      &lt; </a:t>
            </a:r>
            <a:r>
              <a:rPr lang="it-IT" sz="1600" dirty="0">
                <a:latin typeface="Calibri" panose="020F0502020204030204" pitchFamily="34" charset="0"/>
              </a:rPr>
              <a:t>50</a:t>
            </a:r>
          </a:p>
          <a:p>
            <a:pPr marL="628650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►"/>
              <a:tabLst>
                <a:tab pos="714375" algn="l"/>
              </a:tabLst>
            </a:pPr>
            <a:r>
              <a:rPr lang="it-IT" sz="1600" dirty="0">
                <a:latin typeface="Calibri" panose="020F0502020204030204" pitchFamily="34" charset="0"/>
              </a:rPr>
              <a:t>Medie Imprese               </a:t>
            </a:r>
            <a:r>
              <a:rPr lang="it-IT" sz="1600" dirty="0" smtClean="0">
                <a:latin typeface="Calibri" panose="020F0502020204030204" pitchFamily="34" charset="0"/>
              </a:rPr>
              <a:t>          ≤ </a:t>
            </a:r>
            <a:r>
              <a:rPr lang="it-IT" sz="1600" dirty="0">
                <a:latin typeface="Calibri" panose="020F0502020204030204" pitchFamily="34" charset="0"/>
              </a:rPr>
              <a:t>50 	           </a:t>
            </a:r>
            <a:r>
              <a:rPr lang="it-IT" sz="1600" dirty="0" smtClean="0">
                <a:latin typeface="Calibri" panose="020F0502020204030204" pitchFamily="34" charset="0"/>
              </a:rPr>
              <a:t>   &lt; 250</a:t>
            </a:r>
            <a:endParaRPr lang="it-IT" sz="16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56745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775308" y="4751566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Fatturato €/mln</a:t>
            </a:r>
            <a:endParaRPr lang="it-IT" sz="11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143460" y="4751566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Occupati</a:t>
            </a:r>
            <a:endParaRPr lang="it-IT" sz="1100" i="1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3419872" y="4581128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23528" y="6381328"/>
            <a:ext cx="813690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buClr>
                <a:srgbClr val="C00000"/>
              </a:buClr>
            </a:pPr>
            <a:r>
              <a:rPr lang="it-IT" sz="1300" dirty="0">
                <a:latin typeface="Calibri" panose="020F0502020204030204" pitchFamily="34" charset="0"/>
              </a:rPr>
              <a:t>* Così come definite </a:t>
            </a:r>
            <a:r>
              <a:rPr lang="it-IT" sz="1300" dirty="0" smtClean="0">
                <a:latin typeface="Calibri" panose="020F0502020204030204" pitchFamily="34" charset="0"/>
              </a:rPr>
              <a:t>dall’allegato </a:t>
            </a:r>
            <a:r>
              <a:rPr lang="it-IT" sz="1300" dirty="0">
                <a:latin typeface="Calibri" panose="020F0502020204030204" pitchFamily="34" charset="0"/>
              </a:rPr>
              <a:t>1 del Regolamento (UE) n. 651/2014 e Decreto MAP del </a:t>
            </a:r>
            <a:r>
              <a:rPr lang="it-IT" sz="1300" dirty="0" smtClean="0">
                <a:latin typeface="Calibri" panose="020F0502020204030204" pitchFamily="34" charset="0"/>
              </a:rPr>
              <a:t>18.04.2005 </a:t>
            </a:r>
            <a:endParaRPr lang="it-IT" sz="1300" dirty="0"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55776" y="83671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 destinatari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4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5588"/>
            <a:ext cx="2088232" cy="47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411760" y="1284522"/>
            <a:ext cx="6480720" cy="336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it-IT" sz="1500" b="1" dirty="0">
                <a:latin typeface="Calibri" panose="020F0502020204030204" pitchFamily="34" charset="0"/>
                <a:cs typeface="Arial" pitchFamily="34" charset="0"/>
              </a:rPr>
              <a:t>Programmi di investimento 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r>
              <a:rPr lang="it-IT" sz="15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roduttivi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(nuove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unità, ampliamenti, riqualificazione, acquisto attivi) 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tutela ambientale</a:t>
            </a:r>
            <a:r>
              <a:rPr lang="it-IT" sz="15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sz="1000" dirty="0">
                <a:solidFill>
                  <a:srgbClr val="C00000"/>
                </a:solidFill>
                <a:cs typeface="Arial" pitchFamily="34" charset="0"/>
              </a:rPr>
              <a:t>(innalzamento-adeguamento anticipato del livello di tutela ambientale, maggiore efficienza energetica, cogenerazione ad alto rendimento, produzione </a:t>
            </a:r>
            <a:r>
              <a:rPr lang="it-IT" sz="1000" dirty="0" smtClean="0">
                <a:solidFill>
                  <a:srgbClr val="C00000"/>
                </a:solidFill>
                <a:cs typeface="Arial" pitchFamily="34" charset="0"/>
              </a:rPr>
              <a:t>di energia da </a:t>
            </a:r>
            <a:r>
              <a:rPr lang="it-IT" sz="1000" dirty="0">
                <a:solidFill>
                  <a:srgbClr val="C00000"/>
                </a:solidFill>
                <a:cs typeface="Arial" pitchFamily="34" charset="0"/>
              </a:rPr>
              <a:t>fonti rinnovabili, risanamento siti contaminati, riciclo e riutilizzo rifiuti)</a:t>
            </a:r>
            <a:endParaRPr lang="it-IT" sz="10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innovazione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dell’organizzazione </a:t>
            </a:r>
            <a:endParaRPr lang="it-IT" sz="1500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defRPr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programmi:</a:t>
            </a:r>
            <a:endParaRPr lang="it-IT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devono essere di importo non inferiore a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€ 2 milioni</a:t>
            </a:r>
            <a:endParaRPr lang="it-IT" sz="1500" b="1" dirty="0">
              <a:solidFill>
                <a:srgbClr val="FF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devono prevedere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un </a:t>
            </a:r>
            <a:r>
              <a:rPr lang="it-IT" sz="15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incremento occupazionale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nell’unità produttiva oggetto del programma di investimento da </a:t>
            </a: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realizzarsi entro 12 mesi dal termine degli </a:t>
            </a:r>
            <a:r>
              <a:rPr lang="it-IT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investimenti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55776" y="836712"/>
            <a:ext cx="648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Programmi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ammissibili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11760" y="4639632"/>
            <a:ext cx="648072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/>
            </a:pPr>
            <a:r>
              <a:rPr lang="it-IT" sz="1500" b="1" dirty="0" smtClean="0">
                <a:latin typeface="Calibri" panose="020F0502020204030204" pitchFamily="34" charset="0"/>
                <a:cs typeface="Arial" pitchFamily="34" charset="0"/>
              </a:rPr>
              <a:t>Attività ammissibili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it-IT" sz="1500" dirty="0" smtClean="0">
                <a:latin typeface="Calibri" panose="020F0502020204030204" pitchFamily="34" charset="0"/>
                <a:cs typeface="Arial" pitchFamily="34" charset="0"/>
              </a:rPr>
              <a:t>Sono ammesse le iniziative imprenditoriali inerenti alle attività individuate come ammissibili dalla normativa di riferimento al punto A.4 della Circolare 6 agosto 2015 n. 59282, con esclusioni e deroghe relative alle attività elencate all’interno dell’allegato 2 della Circolare 27 luglio 2018, n. 262576.</a:t>
            </a:r>
          </a:p>
        </p:txBody>
      </p:sp>
    </p:spTree>
    <p:extLst>
      <p:ext uri="{BB962C8B-B14F-4D97-AF65-F5344CB8AC3E}">
        <p14:creationId xmlns:p14="http://schemas.microsoft.com/office/powerpoint/2010/main" val="36239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1" y="1340768"/>
            <a:ext cx="8712968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Investimenti produttivi </a:t>
            </a:r>
            <a:endParaRPr lang="it-IT" sz="15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Clr>
                <a:srgbClr val="C00000"/>
              </a:buClr>
            </a:pPr>
            <a:r>
              <a:rPr lang="it-IT" sz="1500" b="1" dirty="0" smtClean="0">
                <a:latin typeface="Calibri" panose="020F0502020204030204" pitchFamily="34" charset="0"/>
              </a:rPr>
              <a:t>(nuovi stabilimenti, ampliamenti, diversificazione e acquisizione attivi)</a:t>
            </a:r>
            <a:endParaRPr lang="it-IT" sz="1500" dirty="0"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 smtClean="0">
                <a:latin typeface="Calibri" panose="020F0502020204030204" pitchFamily="34" charset="0"/>
              </a:rPr>
              <a:t>Suolo </a:t>
            </a: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 smtClean="0">
                <a:latin typeface="Calibri" panose="020F0502020204030204" pitchFamily="34" charset="0"/>
              </a:rPr>
              <a:t>opere murarie e assimilate e infrastrutture specifiche aziendali 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 smtClean="0">
                <a:latin typeface="Calibri" panose="020F0502020204030204" pitchFamily="34" charset="0"/>
              </a:rPr>
              <a:t>macchinari impianti attrezzature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 smtClean="0">
                <a:latin typeface="Calibri" panose="020F0502020204030204" pitchFamily="34" charset="0"/>
              </a:rPr>
              <a:t>programmi </a:t>
            </a:r>
            <a:r>
              <a:rPr lang="it-IT" sz="1500" dirty="0">
                <a:latin typeface="Calibri" panose="020F0502020204030204" pitchFamily="34" charset="0"/>
              </a:rPr>
              <a:t>informatici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>
                <a:latin typeface="Calibri" panose="020F0502020204030204" pitchFamily="34" charset="0"/>
              </a:rPr>
              <a:t>consulenza 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>
                <a:latin typeface="Calibri" panose="020F0502020204030204" pitchFamily="34" charset="0"/>
              </a:rPr>
              <a:t>immobilizzazioni </a:t>
            </a:r>
            <a:r>
              <a:rPr lang="it-IT" sz="1500" dirty="0" smtClean="0">
                <a:latin typeface="Calibri" panose="020F0502020204030204" pitchFamily="34" charset="0"/>
              </a:rPr>
              <a:t>immateriali</a:t>
            </a:r>
            <a:endParaRPr lang="it-IT" sz="15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Tutela </a:t>
            </a:r>
            <a:r>
              <a:rPr 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ambientale </a:t>
            </a:r>
            <a:endParaRPr lang="it-IT" sz="1500" dirty="0">
              <a:latin typeface="Calibri" panose="020F0502020204030204" pitchFamily="34" charset="0"/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500" dirty="0" smtClean="0">
                <a:latin typeface="Calibri" panose="020F0502020204030204" pitchFamily="34" charset="0"/>
              </a:rPr>
              <a:t>Costi così come determinati dagli art. 36, 37, 38, 40, 41, 45 e 47 GBER</a:t>
            </a:r>
            <a:endParaRPr lang="it-IT" sz="15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Innovazione </a:t>
            </a:r>
            <a:r>
              <a:rPr lang="it-IT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dell’organizzazione </a:t>
            </a:r>
            <a:endParaRPr lang="it-IT" sz="1500" dirty="0">
              <a:latin typeface="Calibri" panose="020F0502020204030204" pitchFamily="34" charset="0"/>
            </a:endParaRPr>
          </a:p>
          <a:p>
            <a:pPr marL="26670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it-IT" sz="1500" dirty="0" err="1">
                <a:latin typeface="Calibri" panose="020F0502020204030204" pitchFamily="34" charset="0"/>
              </a:rPr>
              <a:t>max</a:t>
            </a:r>
            <a:r>
              <a:rPr lang="it-IT" sz="1500" dirty="0">
                <a:latin typeface="Calibri" panose="020F0502020204030204" pitchFamily="34" charset="0"/>
              </a:rPr>
              <a:t> 20% dell’investimento ammissibile complessivo</a:t>
            </a:r>
          </a:p>
          <a:p>
            <a:pPr marL="742950" lvl="1" indent="-285750" algn="just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 smtClean="0">
                <a:latin typeface="Calibri" panose="020F0502020204030204" pitchFamily="34" charset="0"/>
              </a:rPr>
              <a:t>personale</a:t>
            </a:r>
            <a:endParaRPr lang="it-IT" sz="1500" dirty="0"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>
                <a:latin typeface="Calibri" panose="020F0502020204030204" pitchFamily="34" charset="0"/>
              </a:rPr>
              <a:t>utilizzo (ammortamento) di strumentazione, attrezzature, immobili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>
                <a:latin typeface="Calibri" panose="020F0502020204030204" pitchFamily="34" charset="0"/>
              </a:rPr>
              <a:t>costi di ricerca contrattuale, competenze (</a:t>
            </a:r>
            <a:r>
              <a:rPr lang="it-IT" sz="1500" i="1" dirty="0">
                <a:latin typeface="Calibri" panose="020F0502020204030204" pitchFamily="34" charset="0"/>
              </a:rPr>
              <a:t>Know </a:t>
            </a:r>
            <a:r>
              <a:rPr lang="it-IT" sz="1500" i="1" dirty="0" err="1">
                <a:latin typeface="Calibri" panose="020F0502020204030204" pitchFamily="34" charset="0"/>
              </a:rPr>
              <a:t>how</a:t>
            </a:r>
            <a:r>
              <a:rPr lang="it-IT" sz="1500" dirty="0">
                <a:latin typeface="Calibri" panose="020F0502020204030204" pitchFamily="34" charset="0"/>
              </a:rPr>
              <a:t>), brevetti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500" dirty="0">
                <a:latin typeface="Calibri" panose="020F0502020204030204" pitchFamily="34" charset="0"/>
              </a:rPr>
              <a:t>m</a:t>
            </a:r>
            <a:r>
              <a:rPr lang="it-IT" sz="1500" dirty="0" smtClean="0">
                <a:latin typeface="Calibri" panose="020F0502020204030204" pitchFamily="34" charset="0"/>
              </a:rPr>
              <a:t>ateriali utilizzati per lo svolgimento del progetto, spese generali</a:t>
            </a:r>
            <a:endParaRPr lang="it-IT" sz="1500" dirty="0"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8024" y="5949280"/>
            <a:ext cx="4176464" cy="8540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1100" b="1" dirty="0" smtClean="0">
                <a:solidFill>
                  <a:srgbClr val="C00000"/>
                </a:solidFill>
              </a:rPr>
              <a:t>Avvio investimenti</a:t>
            </a:r>
            <a:r>
              <a:rPr lang="it-IT" sz="1100" dirty="0" smtClean="0"/>
              <a:t>: dopo la presentazione della domanda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it-IT" sz="1100" b="1" dirty="0" smtClean="0">
                <a:solidFill>
                  <a:srgbClr val="C00000"/>
                </a:solidFill>
              </a:rPr>
              <a:t>Ultimazione investimenti</a:t>
            </a:r>
            <a:r>
              <a:rPr lang="it-IT" sz="1100" dirty="0" smtClean="0"/>
              <a:t>: entro 36 mesi dalla delibera di concessione delle agevolazioni</a:t>
            </a:r>
            <a:endParaRPr lang="it-IT" sz="1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100550"/>
            <a:ext cx="4392488" cy="5688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it-IT" sz="1100" dirty="0"/>
              <a:t>Ai sensi e nei limiti indicati dal Regolamento (UE) n. 651/2014  e dalla Circolare 6 agosto 2015, n. 59282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43" y="1484784"/>
            <a:ext cx="2323461" cy="220516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55776" y="84607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Spese ammissibili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8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3275485" y="1931348"/>
            <a:ext cx="56169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 smtClean="0">
                <a:latin typeface="Calibri" panose="020F0502020204030204" pitchFamily="34" charset="0"/>
              </a:rPr>
              <a:t>50% degli investimenti della spesa ammissibile</a:t>
            </a:r>
            <a:endParaRPr lang="it-IT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durata 10 anni + max 3 di preammortamento</a:t>
            </a:r>
          </a:p>
          <a:p>
            <a:pPr marL="285750" indent="-2857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tasso 20% del </a:t>
            </a:r>
            <a:r>
              <a:rPr lang="it-IT" sz="1400" i="1" dirty="0">
                <a:latin typeface="Calibri" panose="020F0502020204030204" pitchFamily="34" charset="0"/>
              </a:rPr>
              <a:t>reference rate </a:t>
            </a:r>
            <a:r>
              <a:rPr lang="it-IT" sz="1400" dirty="0">
                <a:latin typeface="Calibri" panose="020F0502020204030204" pitchFamily="34" charset="0"/>
              </a:rPr>
              <a:t>e</a:t>
            </a:r>
            <a:r>
              <a:rPr lang="it-IT" sz="1400" i="1" dirty="0">
                <a:latin typeface="Calibri" panose="020F0502020204030204" pitchFamily="34" charset="0"/>
              </a:rPr>
              <a:t> </a:t>
            </a:r>
            <a:r>
              <a:rPr lang="it-IT" sz="1400" dirty="0">
                <a:latin typeface="Calibri" panose="020F0502020204030204" pitchFamily="34" charset="0"/>
              </a:rPr>
              <a:t>comunque non inferiore allo 0,5%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it-IT" sz="1400" dirty="0" smtClean="0">
                <a:latin typeface="Calibri" panose="020F0502020204030204" pitchFamily="34" charset="0"/>
              </a:rPr>
              <a:t>Accompagnato </a:t>
            </a:r>
            <a:r>
              <a:rPr lang="it-IT" sz="1400" dirty="0">
                <a:latin typeface="Calibri" panose="020F0502020204030204" pitchFamily="34" charset="0"/>
              </a:rPr>
              <a:t>da garanzie reali (ipoteca e privilegio speciale) da acquisire </a:t>
            </a:r>
            <a:r>
              <a:rPr lang="it-IT" sz="1400" u="sng" dirty="0">
                <a:latin typeface="Calibri" panose="020F0502020204030204" pitchFamily="34" charset="0"/>
              </a:rPr>
              <a:t>esclusivamente</a:t>
            </a:r>
            <a:r>
              <a:rPr lang="it-IT" sz="1400" dirty="0">
                <a:latin typeface="Calibri" panose="020F0502020204030204" pitchFamily="34" charset="0"/>
              </a:rPr>
              <a:t> sui beni del programma agevolato </a:t>
            </a:r>
            <a:endParaRPr lang="it-IT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275485" y="3879268"/>
            <a:ext cx="5616995" cy="629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calcolato sulla base dell’ESL massimo concedile per </a:t>
            </a:r>
            <a:r>
              <a:rPr lang="it-IT" sz="1400" dirty="0" smtClean="0">
                <a:latin typeface="Calibri" panose="020F0502020204030204" pitchFamily="34" charset="0"/>
              </a:rPr>
              <a:t>l’area e relativo alle spese di investimento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51520" y="1484784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278613"/>
            <a:ext cx="23042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Finanziamento agevolato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611188" y="1404638"/>
            <a:ext cx="8281292" cy="3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500" b="1" dirty="0" smtClean="0">
                <a:latin typeface="Calibri" panose="020F0502020204030204" pitchFamily="34" charset="0"/>
              </a:rPr>
              <a:t>Le </a:t>
            </a:r>
            <a:r>
              <a:rPr lang="it-IT" sz="1500" b="1" dirty="0">
                <a:latin typeface="Calibri" panose="020F0502020204030204" pitchFamily="34" charset="0"/>
              </a:rPr>
              <a:t>agevolazioni sono riconosciute nel rispetto dei limiti previsti dal </a:t>
            </a:r>
            <a:r>
              <a:rPr lang="it-IT" sz="1500" b="1" dirty="0" smtClean="0">
                <a:latin typeface="Calibri" panose="020F0502020204030204" pitchFamily="34" charset="0"/>
              </a:rPr>
              <a:t>Regolamento </a:t>
            </a:r>
            <a:r>
              <a:rPr lang="it-IT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UE 651/2014</a:t>
            </a:r>
            <a:endParaRPr lang="it-IT" sz="1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3862789"/>
            <a:ext cx="23042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Contributo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conto impianti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55776" y="83671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Forma ed intensità delle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agevolazioni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4942909"/>
            <a:ext cx="23042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Contributo diretto alla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spesa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3329236" y="4959388"/>
            <a:ext cx="5563243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latin typeface="Calibri" panose="020F0502020204030204" pitchFamily="34" charset="0"/>
              </a:rPr>
              <a:t>r</a:t>
            </a:r>
            <a:r>
              <a:rPr lang="it-IT" sz="1400" dirty="0" smtClean="0">
                <a:latin typeface="Calibri" panose="020F0502020204030204" pitchFamily="34" charset="0"/>
              </a:rPr>
              <a:t>elativo alle spese per consulenza ed alle spese relative a progetti di Innovazione dell’Organizzazione  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251520" y="5988854"/>
            <a:ext cx="8640959" cy="58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200" b="1" dirty="0" smtClean="0">
                <a:latin typeface="Calibri" panose="020F0502020204030204" pitchFamily="34" charset="0"/>
              </a:rPr>
              <a:t>La somma del finanziamento agevolato, del contributo in conto impianti e del contributo diretto alla spesa non può essere superiore </a:t>
            </a:r>
            <a:r>
              <a:rPr lang="it-IT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 75% </a:t>
            </a:r>
            <a:r>
              <a:rPr lang="it-IT" sz="1200" b="1" dirty="0" smtClean="0">
                <a:latin typeface="Calibri" panose="020F0502020204030204" pitchFamily="34" charset="0"/>
              </a:rPr>
              <a:t>del 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Programma ammissibile</a:t>
            </a:r>
          </a:p>
        </p:txBody>
      </p:sp>
    </p:spTree>
    <p:extLst>
      <p:ext uri="{BB962C8B-B14F-4D97-AF65-F5344CB8AC3E}">
        <p14:creationId xmlns:p14="http://schemas.microsoft.com/office/powerpoint/2010/main" val="41970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2555776" y="83671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La copertura </a:t>
            </a:r>
            <a:r>
              <a:rPr lang="it-IT" altLang="it-I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finanziaria</a:t>
            </a:r>
            <a:endParaRPr lang="it-IT" altLang="it-I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9" name="Rettangolo 1"/>
          <p:cNvSpPr>
            <a:spLocks noChangeArrowheads="1"/>
          </p:cNvSpPr>
          <p:nvPr/>
        </p:nvSpPr>
        <p:spPr bwMode="auto">
          <a:xfrm>
            <a:off x="251520" y="1988840"/>
            <a:ext cx="8641655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		Apporto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finanziario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pubblico        </a:t>
            </a:r>
            <a:r>
              <a:rPr lang="it-IT" sz="1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max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75%</a:t>
            </a:r>
            <a:endParaRPr lang="it-IT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 fontAlgn="auto"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dirty="0" smtClean="0">
                <a:latin typeface="Calibri" panose="020F0502020204030204" pitchFamily="34" charset="0"/>
              </a:rPr>
              <a:t> che dipende </a:t>
            </a:r>
            <a:r>
              <a:rPr lang="it-IT" sz="1600" dirty="0">
                <a:latin typeface="Calibri" panose="020F0502020204030204" pitchFamily="34" charset="0"/>
              </a:rPr>
              <a:t>dall’</a:t>
            </a:r>
            <a:r>
              <a:rPr lang="it-IT" sz="1600" b="1" dirty="0">
                <a:latin typeface="Calibri" panose="020F0502020204030204" pitchFamily="34" charset="0"/>
              </a:rPr>
              <a:t>ESL applicabile </a:t>
            </a:r>
            <a:r>
              <a:rPr lang="it-IT" sz="1600" dirty="0">
                <a:latin typeface="Calibri" panose="020F0502020204030204" pitchFamily="34" charset="0"/>
              </a:rPr>
              <a:t>nelle aree di localizzazione </a:t>
            </a:r>
            <a:r>
              <a:rPr lang="it-IT" sz="1600" dirty="0" smtClean="0">
                <a:latin typeface="Calibri" panose="020F0502020204030204" pitchFamily="34" charset="0"/>
              </a:rPr>
              <a:t>dell’iniziativa - e/o </a:t>
            </a:r>
            <a:r>
              <a:rPr lang="it-IT" sz="1600" b="1" dirty="0">
                <a:latin typeface="Calibri" panose="020F0502020204030204" pitchFamily="34" charset="0"/>
              </a:rPr>
              <a:t>dalla dimensione d’impresa del soggetto proponente </a:t>
            </a:r>
            <a:r>
              <a:rPr lang="it-IT" sz="1600" dirty="0">
                <a:latin typeface="Calibri" panose="020F0502020204030204" pitchFamily="34" charset="0"/>
              </a:rPr>
              <a:t>(PI - </a:t>
            </a:r>
            <a:r>
              <a:rPr lang="it-IT" sz="1600" dirty="0" smtClean="0">
                <a:latin typeface="Calibri" panose="020F0502020204030204" pitchFamily="34" charset="0"/>
              </a:rPr>
              <a:t>MI) e dal </a:t>
            </a:r>
            <a:r>
              <a:rPr lang="it-IT" sz="1600" b="1" dirty="0" smtClean="0">
                <a:latin typeface="Calibri" panose="020F0502020204030204" pitchFamily="34" charset="0"/>
              </a:rPr>
              <a:t>rating dell’impresa beneficiaria</a:t>
            </a:r>
            <a:endParaRPr lang="it-IT" sz="1600" b="1" dirty="0"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573016"/>
            <a:ext cx="86416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Contributo finanziario a carico dell’impresa </a:t>
            </a: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beneficiaria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it-IT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almeno il 25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% </a:t>
            </a:r>
            <a:r>
              <a:rPr lang="it-IT" sz="1600" dirty="0">
                <a:latin typeface="Calibri" panose="020F0502020204030204" pitchFamily="34" charset="0"/>
              </a:rPr>
              <a:t>delle spese </a:t>
            </a:r>
            <a:r>
              <a:rPr lang="it-IT" sz="1600" dirty="0" smtClean="0">
                <a:latin typeface="Calibri" panose="020F0502020204030204" pitchFamily="34" charset="0"/>
              </a:rPr>
              <a:t>ammissibili complessive attraverso risorse </a:t>
            </a:r>
            <a:r>
              <a:rPr lang="it-IT" sz="1600" dirty="0">
                <a:latin typeface="Calibri" panose="020F0502020204030204" pitchFamily="34" charset="0"/>
              </a:rPr>
              <a:t>proprie ovvero mediante finanziamento </a:t>
            </a:r>
            <a:r>
              <a:rPr lang="it-IT" sz="1600" dirty="0" smtClean="0">
                <a:latin typeface="Calibri" panose="020F0502020204030204" pitchFamily="34" charset="0"/>
              </a:rPr>
              <a:t>esterno non agevolato, in una forma priva di </a:t>
            </a:r>
            <a:r>
              <a:rPr lang="it-IT" sz="1600" dirty="0">
                <a:latin typeface="Calibri" panose="020F0502020204030204" pitchFamily="34" charset="0"/>
              </a:rPr>
              <a:t>qualsiasi</a:t>
            </a:r>
            <a:r>
              <a:rPr lang="it-IT" sz="1600" dirty="0" smtClean="0">
                <a:latin typeface="Calibri" panose="020F0502020204030204" pitchFamily="34" charset="0"/>
              </a:rPr>
              <a:t> sostegno pubblico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580112" y="2060848"/>
            <a:ext cx="216024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555776" y="836712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http://www.invitalia.it/site/new/home/cosa-facciamo/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24388"/>
            <a:ext cx="8640960" cy="48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7782</TotalTime>
  <Words>1848</Words>
  <Application>Microsoft Office PowerPoint</Application>
  <PresentationFormat>Presentazione su schermo (4:3)</PresentationFormat>
  <Paragraphs>376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Laudando Enzo</cp:lastModifiedBy>
  <cp:revision>807</cp:revision>
  <cp:lastPrinted>2018-05-21T17:45:40Z</cp:lastPrinted>
  <dcterms:created xsi:type="dcterms:W3CDTF">2014-11-18T13:39:24Z</dcterms:created>
  <dcterms:modified xsi:type="dcterms:W3CDTF">2018-10-19T09:46:06Z</dcterms:modified>
</cp:coreProperties>
</file>