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42E586-7C94-47D8-9D6E-3E9AD0C2CFAA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dirty="0"/>
            <a:t>La Beneficiaria presenta la richiesta di erogazione per un importo almeno pari al 25% dell’importo complessivo dell’investimento ammesso;</a:t>
          </a:r>
          <a:endParaRPr lang="en-US" dirty="0"/>
        </a:p>
      </dgm:t>
    </dgm:pt>
    <dgm:pt modelId="{2B3F12DF-0AAB-4D97-A8E4-512CB3C33CF7}" type="parTrans" cxnId="{8C93705C-94EC-47BA-96AF-260CAA87C144}">
      <dgm:prSet/>
      <dgm:spPr/>
      <dgm:t>
        <a:bodyPr/>
        <a:lstStyle/>
        <a:p>
          <a:endParaRPr lang="en-US"/>
        </a:p>
      </dgm:t>
    </dgm:pt>
    <dgm:pt modelId="{43A0BC60-AE83-4C38-94CA-6D0F6EF4F2DD}" type="sibTrans" cxnId="{8C93705C-94EC-47BA-96AF-260CAA87C144}">
      <dgm:prSet/>
      <dgm:spPr/>
      <dgm:t>
        <a:bodyPr/>
        <a:lstStyle/>
        <a:p>
          <a:endParaRPr lang="en-US"/>
        </a:p>
      </dgm:t>
    </dgm:pt>
    <dgm:pt modelId="{AA0313C5-580A-4820-B7E1-1EA409CA0DF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it-IT" dirty="0"/>
            <a:t>L’Agenzia provvede a valutare l’ammissibilità delle spese sulla base delle verifiche tecnico amministrative e comunica alla beneficiaria l’esito di suddetta verifica.</a:t>
          </a:r>
          <a:endParaRPr lang="en-US" dirty="0"/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9DA51030-0E93-48E4-953D-541DF0CFB616}" type="pres">
      <dgm:prSet presAssocID="{2042E586-7C94-47D8-9D6E-3E9AD0C2CFAA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EAA11470-1F3D-4CC0-8BD6-86DAC033956A}" type="pres">
      <dgm:prSet presAssocID="{43A0BC60-AE83-4C38-94CA-6D0F6EF4F2DD}" presName="parTxOnlySpace" presStyleCnt="0"/>
      <dgm:spPr/>
    </dgm:pt>
    <dgm:pt modelId="{8828127A-5129-4744-A970-6F3921ED6167}" type="pres">
      <dgm:prSet presAssocID="{AA0313C5-580A-4820-B7E1-1EA409CA0DF5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2A8B6A1D-B7EA-4F7A-9FF1-2C4E1F7DA747}" type="presOf" srcId="{2042E586-7C94-47D8-9D6E-3E9AD0C2CFAA}" destId="{9DA51030-0E93-48E4-953D-541DF0CFB616}" srcOrd="0" destOrd="0" presId="urn:microsoft.com/office/officeart/2005/8/layout/chevron1"/>
    <dgm:cxn modelId="{8C93705C-94EC-47BA-96AF-260CAA87C144}" srcId="{57765709-0317-485D-A109-7C229F455673}" destId="{2042E586-7C94-47D8-9D6E-3E9AD0C2CFAA}" srcOrd="0" destOrd="0" parTransId="{2B3F12DF-0AAB-4D97-A8E4-512CB3C33CF7}" sibTransId="{43A0BC60-AE83-4C38-94CA-6D0F6EF4F2DD}"/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1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E7E6A2DE-4687-421F-A3EC-4BB53D916B8D}" type="presParOf" srcId="{1A1FB4BA-A5C5-41F9-87ED-5B12F91A3B80}" destId="{9DA51030-0E93-48E4-953D-541DF0CFB616}" srcOrd="0" destOrd="0" presId="urn:microsoft.com/office/officeart/2005/8/layout/chevron1"/>
    <dgm:cxn modelId="{92136C97-9621-47D9-BF1D-A3AF6CCA021B}" type="presParOf" srcId="{1A1FB4BA-A5C5-41F9-87ED-5B12F91A3B80}" destId="{EAA11470-1F3D-4CC0-8BD6-86DAC033956A}" srcOrd="1" destOrd="0" presId="urn:microsoft.com/office/officeart/2005/8/layout/chevron1"/>
    <dgm:cxn modelId="{B78A245A-659D-4487-AC6D-9974A3D0DAD8}" type="presParOf" srcId="{1A1FB4BA-A5C5-41F9-87ED-5B12F91A3B80}" destId="{8828127A-5129-4744-A970-6F3921ED6167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0313C5-580A-4820-B7E1-1EA409CA0DF5}">
      <dgm:prSet custT="1"/>
      <dgm:spPr>
        <a:solidFill>
          <a:srgbClr val="92D050"/>
        </a:solidFill>
      </dgm:spPr>
      <dgm:t>
        <a:bodyPr/>
        <a:lstStyle/>
        <a:p>
          <a:pPr algn="ctr"/>
          <a:r>
            <a:rPr lang="it-IT" sz="1800" b="0" i="0" u="none" strike="noStrike" baseline="0" dirty="0">
              <a:solidFill>
                <a:schemeClr val="bg1"/>
              </a:solidFill>
              <a:latin typeface="+mn-lt"/>
            </a:rPr>
            <a:t>Le stringenti disposizioni in materia di utilizzo delle risorse e ammissibilità della spesa, fissano al </a:t>
          </a:r>
          <a:r>
            <a:rPr lang="it-IT" sz="1800" b="1" i="0" u="sng" strike="noStrike" baseline="0" dirty="0">
              <a:solidFill>
                <a:schemeClr val="bg1"/>
              </a:solidFill>
              <a:latin typeface="+mn-lt"/>
            </a:rPr>
            <a:t>31/12/2023</a:t>
          </a:r>
          <a:r>
            <a:rPr lang="it-IT" sz="1800" b="0" i="0" u="none" strike="noStrike" baseline="0" dirty="0">
              <a:solidFill>
                <a:schemeClr val="bg1"/>
              </a:solidFill>
              <a:latin typeface="+mn-lt"/>
            </a:rPr>
            <a:t> il termine ultimo per la realizzazione del programma di investimento agevolato.</a:t>
          </a:r>
          <a:endParaRPr lang="en-US" sz="1800" dirty="0">
            <a:solidFill>
              <a:schemeClr val="bg1"/>
            </a:solidFill>
            <a:latin typeface="+mn-lt"/>
          </a:endParaRPr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8828127A-5129-4744-A970-6F3921ED6167}" type="pres">
      <dgm:prSet presAssocID="{AA0313C5-580A-4820-B7E1-1EA409CA0DF5}" presName="parTxOnly" presStyleLbl="node1" presStyleIdx="0" presStyleCnt="1" custLinFactY="-117574" custLinFactNeighborX="-49" custLinFactNeighborY="-200000">
        <dgm:presLayoutVars>
          <dgm:chMax val="0"/>
          <dgm:chPref val="0"/>
          <dgm:bulletEnabled val="1"/>
        </dgm:presLayoutVars>
      </dgm:prSet>
      <dgm:spPr/>
    </dgm:pt>
  </dgm:ptLst>
  <dgm:cxnLst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0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B78A245A-659D-4487-AC6D-9974A3D0DAD8}" type="presParOf" srcId="{1A1FB4BA-A5C5-41F9-87ED-5B12F91A3B80}" destId="{8828127A-5129-4744-A970-6F3921ED616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0313C5-580A-4820-B7E1-1EA409CA0DF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endParaRPr lang="it-IT" sz="2000" b="0" i="0" u="none" strike="noStrike" baseline="0" dirty="0">
            <a:solidFill>
              <a:schemeClr val="bg1"/>
            </a:solidFill>
            <a:latin typeface="Times New Roman" panose="02020603050405020304" pitchFamily="18" charset="0"/>
          </a:endParaRPr>
        </a:p>
        <a:p>
          <a:pPr algn="ctr"/>
          <a:r>
            <a:rPr lang="it-IT" sz="2000" b="0" i="0" u="none" strike="noStrike" baseline="0" dirty="0">
              <a:solidFill>
                <a:schemeClr val="bg1"/>
              </a:solidFill>
              <a:latin typeface="+mj-lt"/>
            </a:rPr>
            <a:t>Al termine dell’investimento sarà necessario comunicare all’Agenzia la data dell’ultimo titolo di spesa ammissibile</a:t>
          </a:r>
        </a:p>
        <a:p>
          <a:pPr algn="ctr"/>
          <a:endParaRPr lang="en-US" sz="2000" dirty="0">
            <a:solidFill>
              <a:schemeClr val="bg1"/>
            </a:solidFill>
          </a:endParaRPr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8828127A-5129-4744-A970-6F3921ED6167}" type="pres">
      <dgm:prSet presAssocID="{AA0313C5-580A-4820-B7E1-1EA409CA0DF5}" presName="parTxOnly" presStyleLbl="node1" presStyleIdx="0" presStyleCnt="1" custLinFactNeighborX="24470" custLinFactNeighborY="17795">
        <dgm:presLayoutVars>
          <dgm:chMax val="0"/>
          <dgm:chPref val="0"/>
          <dgm:bulletEnabled val="1"/>
        </dgm:presLayoutVars>
      </dgm:prSet>
      <dgm:spPr/>
    </dgm:pt>
  </dgm:ptLst>
  <dgm:cxnLst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0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B78A245A-659D-4487-AC6D-9974A3D0DAD8}" type="presParOf" srcId="{1A1FB4BA-A5C5-41F9-87ED-5B12F91A3B80}" destId="{8828127A-5129-4744-A970-6F3921ED6167}" srcOrd="0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0313C5-580A-4820-B7E1-1EA409CA0DF5}">
      <dgm:prSet custT="1"/>
      <dgm:spPr>
        <a:solidFill>
          <a:srgbClr val="92D050"/>
        </a:solidFill>
      </dgm:spPr>
      <dgm:t>
        <a:bodyPr/>
        <a:lstStyle/>
        <a:p>
          <a:pPr algn="ctr"/>
          <a:r>
            <a:rPr lang="it-IT" sz="2000" b="0" i="0" u="none" strike="noStrike" baseline="0" dirty="0">
              <a:solidFill>
                <a:schemeClr val="bg1"/>
              </a:solidFill>
              <a:latin typeface="+mn-lt"/>
            </a:rPr>
            <a:t>Entro 60 giorni dalla data di ultimazione dell’investimento (ultima fattura) bisogna effettuare la richiesta di erogazione del SALDO</a:t>
          </a:r>
          <a:endParaRPr lang="en-US" sz="2000" dirty="0">
            <a:solidFill>
              <a:schemeClr val="bg1"/>
            </a:solidFill>
            <a:latin typeface="+mn-lt"/>
          </a:endParaRPr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8828127A-5129-4744-A970-6F3921ED6167}" type="pres">
      <dgm:prSet presAssocID="{AA0313C5-580A-4820-B7E1-1EA409CA0DF5}" presName="parTxOnly" presStyleLbl="node1" presStyleIdx="0" presStyleCnt="1" custLinFactNeighborX="-1019" custLinFactNeighborY="-12598">
        <dgm:presLayoutVars>
          <dgm:chMax val="0"/>
          <dgm:chPref val="0"/>
          <dgm:bulletEnabled val="1"/>
        </dgm:presLayoutVars>
      </dgm:prSet>
      <dgm:spPr/>
    </dgm:pt>
  </dgm:ptLst>
  <dgm:cxnLst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0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B78A245A-659D-4487-AC6D-9974A3D0DAD8}" type="presParOf" srcId="{1A1FB4BA-A5C5-41F9-87ED-5B12F91A3B80}" destId="{8828127A-5129-4744-A970-6F3921ED616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3195DE90-8827-416D-9B35-BE3D45270037}" type="presOf" srcId="{57765709-0317-485D-A109-7C229F455673}" destId="{1A1FB4BA-A5C5-41F9-87ED-5B12F91A3B80}" srcOrd="0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3195DE90-8827-416D-9B35-BE3D45270037}" type="presOf" srcId="{57765709-0317-485D-A109-7C229F455673}" destId="{1A1FB4BA-A5C5-41F9-87ED-5B12F91A3B80}" srcOrd="0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42E586-7C94-47D8-9D6E-3E9AD0C2CFAA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dirty="0"/>
            <a:t>CONTO CORRENTE ORDINARIO</a:t>
          </a:r>
        </a:p>
      </dgm:t>
    </dgm:pt>
    <dgm:pt modelId="{2B3F12DF-0AAB-4D97-A8E4-512CB3C33CF7}" type="parTrans" cxnId="{8C93705C-94EC-47BA-96AF-260CAA87C144}">
      <dgm:prSet/>
      <dgm:spPr/>
      <dgm:t>
        <a:bodyPr/>
        <a:lstStyle/>
        <a:p>
          <a:endParaRPr lang="en-US"/>
        </a:p>
      </dgm:t>
    </dgm:pt>
    <dgm:pt modelId="{43A0BC60-AE83-4C38-94CA-6D0F6EF4F2DD}" type="sibTrans" cxnId="{8C93705C-94EC-47BA-96AF-260CAA87C144}">
      <dgm:prSet/>
      <dgm:spPr/>
      <dgm:t>
        <a:bodyPr/>
        <a:lstStyle/>
        <a:p>
          <a:endParaRPr lang="en-US"/>
        </a:p>
      </dgm:t>
    </dgm:pt>
    <dgm:pt modelId="{AA0313C5-580A-4820-B7E1-1EA409CA0DF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CONTO CORRENTE VINCOLATO</a:t>
          </a:r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9DA51030-0E93-48E4-953D-541DF0CFB616}" type="pres">
      <dgm:prSet presAssocID="{2042E586-7C94-47D8-9D6E-3E9AD0C2CFAA}" presName="parTxOnly" presStyleLbl="node1" presStyleIdx="0" presStyleCnt="2" custLinFactNeighborX="8694" custLinFactNeighborY="-42933">
        <dgm:presLayoutVars>
          <dgm:chMax val="0"/>
          <dgm:chPref val="0"/>
          <dgm:bulletEnabled val="1"/>
        </dgm:presLayoutVars>
      </dgm:prSet>
      <dgm:spPr/>
    </dgm:pt>
    <dgm:pt modelId="{EAA11470-1F3D-4CC0-8BD6-86DAC033956A}" type="pres">
      <dgm:prSet presAssocID="{43A0BC60-AE83-4C38-94CA-6D0F6EF4F2DD}" presName="parTxOnlySpace" presStyleCnt="0"/>
      <dgm:spPr/>
    </dgm:pt>
    <dgm:pt modelId="{8828127A-5129-4744-A970-6F3921ED6167}" type="pres">
      <dgm:prSet presAssocID="{AA0313C5-580A-4820-B7E1-1EA409CA0DF5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2A8B6A1D-B7EA-4F7A-9FF1-2C4E1F7DA747}" type="presOf" srcId="{2042E586-7C94-47D8-9D6E-3E9AD0C2CFAA}" destId="{9DA51030-0E93-48E4-953D-541DF0CFB616}" srcOrd="0" destOrd="0" presId="urn:microsoft.com/office/officeart/2005/8/layout/chevron1"/>
    <dgm:cxn modelId="{8C93705C-94EC-47BA-96AF-260CAA87C144}" srcId="{57765709-0317-485D-A109-7C229F455673}" destId="{2042E586-7C94-47D8-9D6E-3E9AD0C2CFAA}" srcOrd="0" destOrd="0" parTransId="{2B3F12DF-0AAB-4D97-A8E4-512CB3C33CF7}" sibTransId="{43A0BC60-AE83-4C38-94CA-6D0F6EF4F2DD}"/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1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E7E6A2DE-4687-421F-A3EC-4BB53D916B8D}" type="presParOf" srcId="{1A1FB4BA-A5C5-41F9-87ED-5B12F91A3B80}" destId="{9DA51030-0E93-48E4-953D-541DF0CFB616}" srcOrd="0" destOrd="0" presId="urn:microsoft.com/office/officeart/2005/8/layout/chevron1"/>
    <dgm:cxn modelId="{92136C97-9621-47D9-BF1D-A3AF6CCA021B}" type="presParOf" srcId="{1A1FB4BA-A5C5-41F9-87ED-5B12F91A3B80}" destId="{EAA11470-1F3D-4CC0-8BD6-86DAC033956A}" srcOrd="1" destOrd="0" presId="urn:microsoft.com/office/officeart/2005/8/layout/chevron1"/>
    <dgm:cxn modelId="{B78A245A-659D-4487-AC6D-9974A3D0DAD8}" type="presParOf" srcId="{1A1FB4BA-A5C5-41F9-87ED-5B12F91A3B80}" destId="{8828127A-5129-4744-A970-6F3921ED6167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42E586-7C94-47D8-9D6E-3E9AD0C2CFAA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dirty="0"/>
            <a:t>CONTO CORRENTE ORDINARIO</a:t>
          </a:r>
        </a:p>
      </dgm:t>
    </dgm:pt>
    <dgm:pt modelId="{2B3F12DF-0AAB-4D97-A8E4-512CB3C33CF7}" type="parTrans" cxnId="{8C93705C-94EC-47BA-96AF-260CAA87C144}">
      <dgm:prSet/>
      <dgm:spPr/>
      <dgm:t>
        <a:bodyPr/>
        <a:lstStyle/>
        <a:p>
          <a:endParaRPr lang="en-US"/>
        </a:p>
      </dgm:t>
    </dgm:pt>
    <dgm:pt modelId="{43A0BC60-AE83-4C38-94CA-6D0F6EF4F2DD}" type="sibTrans" cxnId="{8C93705C-94EC-47BA-96AF-260CAA87C144}">
      <dgm:prSet/>
      <dgm:spPr/>
      <dgm:t>
        <a:bodyPr/>
        <a:lstStyle/>
        <a:p>
          <a:endParaRPr lang="en-US"/>
        </a:p>
      </dgm:t>
    </dgm:pt>
    <dgm:pt modelId="{AA0313C5-580A-4820-B7E1-1EA409CA0DF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CONTO CORRENTE VINCOLATO</a:t>
          </a:r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9DA51030-0E93-48E4-953D-541DF0CFB616}" type="pres">
      <dgm:prSet presAssocID="{2042E586-7C94-47D8-9D6E-3E9AD0C2CFAA}" presName="parTxOnly" presStyleLbl="node1" presStyleIdx="0" presStyleCnt="2" custLinFactNeighborX="8694" custLinFactNeighborY="-42933">
        <dgm:presLayoutVars>
          <dgm:chMax val="0"/>
          <dgm:chPref val="0"/>
          <dgm:bulletEnabled val="1"/>
        </dgm:presLayoutVars>
      </dgm:prSet>
      <dgm:spPr/>
    </dgm:pt>
    <dgm:pt modelId="{EAA11470-1F3D-4CC0-8BD6-86DAC033956A}" type="pres">
      <dgm:prSet presAssocID="{43A0BC60-AE83-4C38-94CA-6D0F6EF4F2DD}" presName="parTxOnlySpace" presStyleCnt="0"/>
      <dgm:spPr/>
    </dgm:pt>
    <dgm:pt modelId="{8828127A-5129-4744-A970-6F3921ED6167}" type="pres">
      <dgm:prSet presAssocID="{AA0313C5-580A-4820-B7E1-1EA409CA0DF5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2A8B6A1D-B7EA-4F7A-9FF1-2C4E1F7DA747}" type="presOf" srcId="{2042E586-7C94-47D8-9D6E-3E9AD0C2CFAA}" destId="{9DA51030-0E93-48E4-953D-541DF0CFB616}" srcOrd="0" destOrd="0" presId="urn:microsoft.com/office/officeart/2005/8/layout/chevron1"/>
    <dgm:cxn modelId="{8C93705C-94EC-47BA-96AF-260CAA87C144}" srcId="{57765709-0317-485D-A109-7C229F455673}" destId="{2042E586-7C94-47D8-9D6E-3E9AD0C2CFAA}" srcOrd="0" destOrd="0" parTransId="{2B3F12DF-0AAB-4D97-A8E4-512CB3C33CF7}" sibTransId="{43A0BC60-AE83-4C38-94CA-6D0F6EF4F2DD}"/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1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E7E6A2DE-4687-421F-A3EC-4BB53D916B8D}" type="presParOf" srcId="{1A1FB4BA-A5C5-41F9-87ED-5B12F91A3B80}" destId="{9DA51030-0E93-48E4-953D-541DF0CFB616}" srcOrd="0" destOrd="0" presId="urn:microsoft.com/office/officeart/2005/8/layout/chevron1"/>
    <dgm:cxn modelId="{92136C97-9621-47D9-BF1D-A3AF6CCA021B}" type="presParOf" srcId="{1A1FB4BA-A5C5-41F9-87ED-5B12F91A3B80}" destId="{EAA11470-1F3D-4CC0-8BD6-86DAC033956A}" srcOrd="1" destOrd="0" presId="urn:microsoft.com/office/officeart/2005/8/layout/chevron1"/>
    <dgm:cxn modelId="{B78A245A-659D-4487-AC6D-9974A3D0DAD8}" type="presParOf" srcId="{1A1FB4BA-A5C5-41F9-87ED-5B12F91A3B80}" destId="{8828127A-5129-4744-A970-6F3921ED6167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0313C5-580A-4820-B7E1-1EA409CA0DF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it-IT" sz="2000" b="0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Le </a:t>
          </a:r>
          <a:r>
            <a:rPr lang="it-IT" sz="2000" b="0" i="1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imprese beneficiarie </a:t>
          </a:r>
          <a:r>
            <a:rPr lang="it-IT" sz="2000" b="0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possono avviare i programmi di investimento, ai fini dell’ammissibilità alle agevolazioni, </a:t>
          </a:r>
          <a:r>
            <a:rPr lang="it-IT" sz="2000" b="1" i="0" u="sng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solo successivamente alla presentazione della domanda di accesso</a:t>
          </a:r>
          <a:r>
            <a:rPr lang="it-IT" sz="2000" b="1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.</a:t>
          </a:r>
          <a:endParaRPr lang="en-US" sz="2000" dirty="0">
            <a:solidFill>
              <a:schemeClr val="bg1"/>
            </a:solidFill>
          </a:endParaRPr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8828127A-5129-4744-A970-6F3921ED6167}" type="pres">
      <dgm:prSet presAssocID="{AA0313C5-580A-4820-B7E1-1EA409CA0DF5}" presName="parTxOnly" presStyleLbl="node1" presStyleIdx="0" presStyleCnt="1" custLinFactNeighborX="-595" custLinFactNeighborY="-6275">
        <dgm:presLayoutVars>
          <dgm:chMax val="0"/>
          <dgm:chPref val="0"/>
          <dgm:bulletEnabled val="1"/>
        </dgm:presLayoutVars>
      </dgm:prSet>
      <dgm:spPr/>
    </dgm:pt>
  </dgm:ptLst>
  <dgm:cxnLst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0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B78A245A-659D-4487-AC6D-9974A3D0DAD8}" type="presParOf" srcId="{1A1FB4BA-A5C5-41F9-87ED-5B12F91A3B80}" destId="{8828127A-5129-4744-A970-6F3921ED616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0313C5-580A-4820-B7E1-1EA409CA0DF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it-IT" sz="2000" b="0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Il soggetto gestore per ogni richiesta di erogazione è tenuto a:</a:t>
          </a:r>
        </a:p>
        <a:p>
          <a:pPr algn="ctr"/>
          <a:r>
            <a:rPr lang="it-IT" sz="2000" b="0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a) verificare la </a:t>
          </a:r>
          <a:r>
            <a:rPr lang="it-IT" sz="2000" b="1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regolarità</a:t>
          </a:r>
          <a:r>
            <a:rPr lang="it-IT" sz="2000" b="0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 e la </a:t>
          </a:r>
          <a:r>
            <a:rPr lang="it-IT" sz="2000" b="1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completezza</a:t>
          </a:r>
          <a:r>
            <a:rPr lang="it-IT" sz="2000" b="0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 della documentazione presentata in relazione alla modalità di erogazione prescelta. [art. 6 c.9 DD 12/4/22]</a:t>
          </a:r>
          <a:endParaRPr lang="en-US" sz="2000" dirty="0">
            <a:solidFill>
              <a:schemeClr val="bg1"/>
            </a:solidFill>
          </a:endParaRPr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8828127A-5129-4744-A970-6F3921ED6167}" type="pres">
      <dgm:prSet presAssocID="{AA0313C5-580A-4820-B7E1-1EA409CA0DF5}" presName="parTxOnly" presStyleLbl="node1" presStyleIdx="0" presStyleCnt="1" custLinFactNeighborX="-595" custLinFactNeighborY="-6275">
        <dgm:presLayoutVars>
          <dgm:chMax val="0"/>
          <dgm:chPref val="0"/>
          <dgm:bulletEnabled val="1"/>
        </dgm:presLayoutVars>
      </dgm:prSet>
      <dgm:spPr/>
    </dgm:pt>
  </dgm:ptLst>
  <dgm:cxnLst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0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B78A245A-659D-4487-AC6D-9974A3D0DAD8}" type="presParOf" srcId="{1A1FB4BA-A5C5-41F9-87ED-5B12F91A3B80}" destId="{8828127A-5129-4744-A970-6F3921ED616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0313C5-580A-4820-B7E1-1EA409CA0DF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it-IT" sz="2000" b="0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Il soggetto gestore per ogni richiesta di erogazione è tenuto a:</a:t>
          </a:r>
        </a:p>
        <a:p>
          <a:pPr algn="ctr"/>
          <a:r>
            <a:rPr lang="it-IT" sz="2000" b="0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rPr>
            <a:t>In caso di dicitura di annullo prevista all’art. 6 comma 6 e 7 del DM 10 febbraio 2022 mancante o incompleta, come sanare i documenti per il riconoscimento della spesa nel rispetto del principio del doppio finanziamento?</a:t>
          </a:r>
        </a:p>
        <a:p>
          <a:pPr algn="ctr"/>
          <a:endParaRPr lang="en-US" sz="2000" dirty="0">
            <a:solidFill>
              <a:schemeClr val="bg1"/>
            </a:solidFill>
          </a:endParaRPr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8828127A-5129-4744-A970-6F3921ED6167}" type="pres">
      <dgm:prSet presAssocID="{AA0313C5-580A-4820-B7E1-1EA409CA0DF5}" presName="parTxOnly" presStyleLbl="node1" presStyleIdx="0" presStyleCnt="1" custLinFactNeighborX="-49" custLinFactNeighborY="-37864">
        <dgm:presLayoutVars>
          <dgm:chMax val="0"/>
          <dgm:chPref val="0"/>
          <dgm:bulletEnabled val="1"/>
        </dgm:presLayoutVars>
      </dgm:prSet>
      <dgm:spPr/>
    </dgm:pt>
  </dgm:ptLst>
  <dgm:cxnLst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0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B78A245A-659D-4487-AC6D-9974A3D0DAD8}" type="presParOf" srcId="{1A1FB4BA-A5C5-41F9-87ED-5B12F91A3B80}" destId="{8828127A-5129-4744-A970-6F3921ED616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0313C5-580A-4820-B7E1-1EA409CA0DF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Il soggetto gestore per ogni richiesta di erogazione è tenuto a:</a:t>
          </a:r>
        </a:p>
        <a:p>
          <a:pPr algn="ctr"/>
          <a:r>
            <a:rPr lang="it-IT" sz="2000" b="0" i="0" u="none" strike="noStrike" kern="1200" baseline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+mn-cs"/>
            </a:rPr>
            <a:t>c) verificare la corrispondenza tra la documentazione di spesa presentata e i beni previsti dal programma d’investimento, anche tenuto conto delle variazioni di cui all’articolo 9. </a:t>
          </a: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[art. 6 c.9 DD 12/4/22]</a:t>
          </a:r>
          <a:endParaRPr lang="en-US" sz="2000" b="0" i="0" u="none" strike="noStrike" kern="1200" baseline="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+mn-cs"/>
          </a:endParaRPr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8828127A-5129-4744-A970-6F3921ED6167}" type="pres">
      <dgm:prSet presAssocID="{AA0313C5-580A-4820-B7E1-1EA409CA0DF5}" presName="parTxOnly" presStyleLbl="node1" presStyleIdx="0" presStyleCnt="1" custLinFactNeighborX="-49" custLinFactNeighborY="-10161">
        <dgm:presLayoutVars>
          <dgm:chMax val="0"/>
          <dgm:chPref val="0"/>
          <dgm:bulletEnabled val="1"/>
        </dgm:presLayoutVars>
      </dgm:prSet>
      <dgm:spPr/>
    </dgm:pt>
  </dgm:ptLst>
  <dgm:cxnLst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0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B78A245A-659D-4487-AC6D-9974A3D0DAD8}" type="presParOf" srcId="{1A1FB4BA-A5C5-41F9-87ED-5B12F91A3B80}" destId="{8828127A-5129-4744-A970-6F3921ED616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0313C5-580A-4820-B7E1-1EA409CA0DF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Il soggetto gestore per ogni richiesta di erogazione è tenuto a:</a:t>
          </a:r>
        </a:p>
        <a:p>
          <a:pPr algn="ctr"/>
          <a:r>
            <a:rPr lang="it-IT" sz="2000" b="0" i="0" u="none" strike="noStrike" kern="1200" baseline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+mn-cs"/>
            </a:rPr>
            <a:t>c) verificare la corrispondenza tra la documentazione di spesa presentata e i beni previsti dal programma d’investimento, anche tenuto conto delle variazioni di cui all’articolo 9. </a:t>
          </a: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[art. 6 c.9 DD 12/4/22]</a:t>
          </a:r>
          <a:endParaRPr lang="en-US" sz="2000" b="0" i="0" u="none" strike="noStrike" kern="1200" baseline="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+mn-cs"/>
          </a:endParaRPr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8828127A-5129-4744-A970-6F3921ED6167}" type="pres">
      <dgm:prSet presAssocID="{AA0313C5-580A-4820-B7E1-1EA409CA0DF5}" presName="parTxOnly" presStyleLbl="node1" presStyleIdx="0" presStyleCnt="1" custLinFactNeighborX="-49" custLinFactNeighborY="-10161">
        <dgm:presLayoutVars>
          <dgm:chMax val="0"/>
          <dgm:chPref val="0"/>
          <dgm:bulletEnabled val="1"/>
        </dgm:presLayoutVars>
      </dgm:prSet>
      <dgm:spPr/>
    </dgm:pt>
  </dgm:ptLst>
  <dgm:cxnLst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0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B78A245A-659D-4487-AC6D-9974A3D0DAD8}" type="presParOf" srcId="{1A1FB4BA-A5C5-41F9-87ED-5B12F91A3B80}" destId="{8828127A-5129-4744-A970-6F3921ED616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7765709-0317-485D-A109-7C229F4556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0313C5-580A-4820-B7E1-1EA409CA0DF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endParaRPr lang="it-IT" sz="2000" b="0" i="0" u="none" strike="noStrike" baseline="0" dirty="0">
            <a:solidFill>
              <a:schemeClr val="bg1"/>
            </a:solidFill>
            <a:latin typeface="Times New Roman" panose="02020603050405020304" pitchFamily="18" charset="0"/>
          </a:endParaRPr>
        </a:p>
        <a:p>
          <a:pPr algn="ctr"/>
          <a:r>
            <a:rPr lang="it-IT" sz="2000" b="0" i="0" u="none" strike="noStrike" baseline="0" dirty="0">
              <a:solidFill>
                <a:schemeClr val="bg1"/>
              </a:solidFill>
              <a:latin typeface="+mn-lt"/>
            </a:rPr>
            <a:t>Come indicato all’art. 6 comma 6 lett. f) Il termine di ultimazione dell’investimento deve essere non successivo a 12 mesi dalla data del provvedimento di concessione. </a:t>
          </a:r>
        </a:p>
        <a:p>
          <a:pPr algn="ctr"/>
          <a:endParaRPr lang="en-US" sz="2000" dirty="0">
            <a:solidFill>
              <a:schemeClr val="bg1"/>
            </a:solidFill>
          </a:endParaRPr>
        </a:p>
      </dgm:t>
    </dgm:pt>
    <dgm:pt modelId="{DBDF22DC-CEA4-48F8-B5F1-7D906529DBA4}" type="parTrans" cxnId="{3B495675-ED73-42CB-82D5-B6046A3C9152}">
      <dgm:prSet/>
      <dgm:spPr/>
      <dgm:t>
        <a:bodyPr/>
        <a:lstStyle/>
        <a:p>
          <a:endParaRPr lang="en-US"/>
        </a:p>
      </dgm:t>
    </dgm:pt>
    <dgm:pt modelId="{9553D4E8-531A-41A4-85D4-17DF6D151B23}" type="sibTrans" cxnId="{3B495675-ED73-42CB-82D5-B6046A3C9152}">
      <dgm:prSet/>
      <dgm:spPr/>
      <dgm:t>
        <a:bodyPr/>
        <a:lstStyle/>
        <a:p>
          <a:endParaRPr lang="en-US"/>
        </a:p>
      </dgm:t>
    </dgm:pt>
    <dgm:pt modelId="{1A1FB4BA-A5C5-41F9-87ED-5B12F91A3B80}" type="pres">
      <dgm:prSet presAssocID="{57765709-0317-485D-A109-7C229F455673}" presName="Name0" presStyleCnt="0">
        <dgm:presLayoutVars>
          <dgm:dir/>
          <dgm:animLvl val="lvl"/>
          <dgm:resizeHandles val="exact"/>
        </dgm:presLayoutVars>
      </dgm:prSet>
      <dgm:spPr/>
    </dgm:pt>
    <dgm:pt modelId="{8828127A-5129-4744-A970-6F3921ED6167}" type="pres">
      <dgm:prSet presAssocID="{AA0313C5-580A-4820-B7E1-1EA409CA0DF5}" presName="parTxOnly" presStyleLbl="node1" presStyleIdx="0" presStyleCnt="1" custLinFactNeighborX="24470" custLinFactNeighborY="17795">
        <dgm:presLayoutVars>
          <dgm:chMax val="0"/>
          <dgm:chPref val="0"/>
          <dgm:bulletEnabled val="1"/>
        </dgm:presLayoutVars>
      </dgm:prSet>
      <dgm:spPr/>
    </dgm:pt>
  </dgm:ptLst>
  <dgm:cxnLst>
    <dgm:cxn modelId="{29D69353-A13E-4A23-8C3B-B611480F424F}" type="presOf" srcId="{AA0313C5-580A-4820-B7E1-1EA409CA0DF5}" destId="{8828127A-5129-4744-A970-6F3921ED6167}" srcOrd="0" destOrd="0" presId="urn:microsoft.com/office/officeart/2005/8/layout/chevron1"/>
    <dgm:cxn modelId="{3B495675-ED73-42CB-82D5-B6046A3C9152}" srcId="{57765709-0317-485D-A109-7C229F455673}" destId="{AA0313C5-580A-4820-B7E1-1EA409CA0DF5}" srcOrd="0" destOrd="0" parTransId="{DBDF22DC-CEA4-48F8-B5F1-7D906529DBA4}" sibTransId="{9553D4E8-531A-41A4-85D4-17DF6D151B23}"/>
    <dgm:cxn modelId="{3195DE90-8827-416D-9B35-BE3D45270037}" type="presOf" srcId="{57765709-0317-485D-A109-7C229F455673}" destId="{1A1FB4BA-A5C5-41F9-87ED-5B12F91A3B80}" srcOrd="0" destOrd="0" presId="urn:microsoft.com/office/officeart/2005/8/layout/chevron1"/>
    <dgm:cxn modelId="{B78A245A-659D-4487-AC6D-9974A3D0DAD8}" type="presParOf" srcId="{1A1FB4BA-A5C5-41F9-87ED-5B12F91A3B80}" destId="{8828127A-5129-4744-A970-6F3921ED6167}" srcOrd="0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51030-0E93-48E4-953D-541DF0CFB616}">
      <dsp:nvSpPr>
        <dsp:cNvPr id="0" name=""/>
        <dsp:cNvSpPr/>
      </dsp:nvSpPr>
      <dsp:spPr>
        <a:xfrm>
          <a:off x="9064" y="0"/>
          <a:ext cx="5418516" cy="1477328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La Beneficiaria presenta la richiesta di erogazione per un importo almeno pari al 25% dell’importo complessivo dell’investimento ammesso;</a:t>
          </a:r>
          <a:endParaRPr lang="en-US" sz="1700" kern="1200" dirty="0"/>
        </a:p>
      </dsp:txBody>
      <dsp:txXfrm>
        <a:off x="747728" y="0"/>
        <a:ext cx="3941188" cy="1477328"/>
      </dsp:txXfrm>
    </dsp:sp>
    <dsp:sp modelId="{8828127A-5129-4744-A970-6F3921ED6167}">
      <dsp:nvSpPr>
        <dsp:cNvPr id="0" name=""/>
        <dsp:cNvSpPr/>
      </dsp:nvSpPr>
      <dsp:spPr>
        <a:xfrm>
          <a:off x="4885729" y="0"/>
          <a:ext cx="5418516" cy="1477328"/>
        </a:xfrm>
        <a:prstGeom prst="chevron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L’Agenzia provvede a valutare l’ammissibilità delle spese sulla base delle verifiche tecnico amministrative e comunica alla beneficiaria l’esito di suddetta verifica.</a:t>
          </a:r>
          <a:endParaRPr lang="en-US" sz="1700" kern="1200" dirty="0"/>
        </a:p>
      </dsp:txBody>
      <dsp:txXfrm>
        <a:off x="5624393" y="0"/>
        <a:ext cx="3941188" cy="147732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8127A-5129-4744-A970-6F3921ED6167}">
      <dsp:nvSpPr>
        <dsp:cNvPr id="0" name=""/>
        <dsp:cNvSpPr/>
      </dsp:nvSpPr>
      <dsp:spPr>
        <a:xfrm>
          <a:off x="0" y="0"/>
          <a:ext cx="5496872" cy="1679318"/>
        </a:xfrm>
        <a:prstGeom prst="chevron">
          <a:avLst/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i="0" u="none" strike="noStrike" kern="1200" baseline="0" dirty="0">
              <a:solidFill>
                <a:schemeClr val="bg1"/>
              </a:solidFill>
              <a:latin typeface="+mn-lt"/>
            </a:rPr>
            <a:t>Le stringenti disposizioni in materia di utilizzo delle risorse e ammissibilità della spesa, fissano al </a:t>
          </a:r>
          <a:r>
            <a:rPr lang="it-IT" sz="1800" b="1" i="0" u="sng" strike="noStrike" kern="1200" baseline="0" dirty="0">
              <a:solidFill>
                <a:schemeClr val="bg1"/>
              </a:solidFill>
              <a:latin typeface="+mn-lt"/>
            </a:rPr>
            <a:t>31/12/2023</a:t>
          </a:r>
          <a:r>
            <a:rPr lang="it-IT" sz="1800" b="0" i="0" u="none" strike="noStrike" kern="1200" baseline="0" dirty="0">
              <a:solidFill>
                <a:schemeClr val="bg1"/>
              </a:solidFill>
              <a:latin typeface="+mn-lt"/>
            </a:rPr>
            <a:t> il termine ultimo per la realizzazione del programma di investimento agevolato.</a:t>
          </a:r>
          <a:endParaRPr lang="en-US" sz="1800" kern="1200" dirty="0">
            <a:solidFill>
              <a:schemeClr val="bg1"/>
            </a:solidFill>
            <a:latin typeface="+mn-lt"/>
          </a:endParaRPr>
        </a:p>
      </dsp:txBody>
      <dsp:txXfrm>
        <a:off x="839659" y="0"/>
        <a:ext cx="3817554" cy="167931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8127A-5129-4744-A970-6F3921ED6167}">
      <dsp:nvSpPr>
        <dsp:cNvPr id="0" name=""/>
        <dsp:cNvSpPr/>
      </dsp:nvSpPr>
      <dsp:spPr>
        <a:xfrm>
          <a:off x="5373" y="0"/>
          <a:ext cx="5496872" cy="1496127"/>
        </a:xfrm>
        <a:prstGeom prst="chevron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b="0" i="0" u="none" strike="noStrike" kern="1200" baseline="0" dirty="0">
            <a:solidFill>
              <a:schemeClr val="bg1"/>
            </a:solidFill>
            <a:latin typeface="Times New Roman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schemeClr val="bg1"/>
              </a:solidFill>
              <a:latin typeface="+mj-lt"/>
            </a:rPr>
            <a:t>Al termine dell’investimento sarà necessario comunicare all’Agenzia la data dell’ultimo titolo di spesa ammissibile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solidFill>
              <a:schemeClr val="bg1"/>
            </a:solidFill>
          </a:endParaRPr>
        </a:p>
      </dsp:txBody>
      <dsp:txXfrm>
        <a:off x="753437" y="0"/>
        <a:ext cx="4000745" cy="149612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8127A-5129-4744-A970-6F3921ED6167}">
      <dsp:nvSpPr>
        <dsp:cNvPr id="0" name=""/>
        <dsp:cNvSpPr/>
      </dsp:nvSpPr>
      <dsp:spPr>
        <a:xfrm>
          <a:off x="0" y="0"/>
          <a:ext cx="5496872" cy="1496127"/>
        </a:xfrm>
        <a:prstGeom prst="chevron">
          <a:avLst/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schemeClr val="bg1"/>
              </a:solidFill>
              <a:latin typeface="+mn-lt"/>
            </a:rPr>
            <a:t>Entro 60 giorni dalla data di ultimazione dell’investimento (ultima fattura) bisogna effettuare la richiesta di erogazione del SALDO</a:t>
          </a:r>
          <a:endParaRPr lang="en-US" sz="2000" kern="1200" dirty="0">
            <a:solidFill>
              <a:schemeClr val="bg1"/>
            </a:solidFill>
            <a:latin typeface="+mn-lt"/>
          </a:endParaRPr>
        </a:p>
      </dsp:txBody>
      <dsp:txXfrm>
        <a:off x="748064" y="0"/>
        <a:ext cx="4000745" cy="149612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51030-0E93-48E4-953D-541DF0CFB616}">
      <dsp:nvSpPr>
        <dsp:cNvPr id="0" name=""/>
        <dsp:cNvSpPr/>
      </dsp:nvSpPr>
      <dsp:spPr>
        <a:xfrm>
          <a:off x="54213" y="0"/>
          <a:ext cx="5229500" cy="127791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 dirty="0"/>
            <a:t>CONTO CORRENTE ORDINARIO</a:t>
          </a:r>
        </a:p>
      </dsp:txBody>
      <dsp:txXfrm>
        <a:off x="693169" y="0"/>
        <a:ext cx="3951589" cy="1277911"/>
      </dsp:txXfrm>
    </dsp:sp>
    <dsp:sp modelId="{8828127A-5129-4744-A970-6F3921ED6167}">
      <dsp:nvSpPr>
        <dsp:cNvPr id="0" name=""/>
        <dsp:cNvSpPr/>
      </dsp:nvSpPr>
      <dsp:spPr>
        <a:xfrm>
          <a:off x="4715298" y="0"/>
          <a:ext cx="5229500" cy="1277911"/>
        </a:xfrm>
        <a:prstGeom prst="chevron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CONTO CORRENTE VINCOLATO</a:t>
          </a:r>
        </a:p>
      </dsp:txBody>
      <dsp:txXfrm>
        <a:off x="5354254" y="0"/>
        <a:ext cx="3951589" cy="12779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51030-0E93-48E4-953D-541DF0CFB616}">
      <dsp:nvSpPr>
        <dsp:cNvPr id="0" name=""/>
        <dsp:cNvSpPr/>
      </dsp:nvSpPr>
      <dsp:spPr>
        <a:xfrm>
          <a:off x="54213" y="0"/>
          <a:ext cx="5229500" cy="127791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 dirty="0"/>
            <a:t>CONTO CORRENTE ORDINARIO</a:t>
          </a:r>
        </a:p>
      </dsp:txBody>
      <dsp:txXfrm>
        <a:off x="693169" y="0"/>
        <a:ext cx="3951589" cy="1277911"/>
      </dsp:txXfrm>
    </dsp:sp>
    <dsp:sp modelId="{8828127A-5129-4744-A970-6F3921ED6167}">
      <dsp:nvSpPr>
        <dsp:cNvPr id="0" name=""/>
        <dsp:cNvSpPr/>
      </dsp:nvSpPr>
      <dsp:spPr>
        <a:xfrm>
          <a:off x="4715298" y="0"/>
          <a:ext cx="5229500" cy="1277911"/>
        </a:xfrm>
        <a:prstGeom prst="chevron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CONTO CORRENTE VINCOLATO</a:t>
          </a:r>
        </a:p>
      </dsp:txBody>
      <dsp:txXfrm>
        <a:off x="5354254" y="0"/>
        <a:ext cx="3951589" cy="12779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8127A-5129-4744-A970-6F3921ED6167}">
      <dsp:nvSpPr>
        <dsp:cNvPr id="0" name=""/>
        <dsp:cNvSpPr/>
      </dsp:nvSpPr>
      <dsp:spPr>
        <a:xfrm>
          <a:off x="0" y="0"/>
          <a:ext cx="9943826" cy="1000354"/>
        </a:xfrm>
        <a:prstGeom prst="chevron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Le </a:t>
          </a:r>
          <a:r>
            <a:rPr lang="it-IT" sz="2000" b="0" i="1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imprese beneficiarie </a:t>
          </a: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possono avviare i programmi di investimento, ai fini dell’ammissibilità alle agevolazioni, </a:t>
          </a:r>
          <a:r>
            <a:rPr lang="it-IT" sz="2000" b="1" i="0" u="sng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solo successivamente alla presentazione della domanda di accesso</a:t>
          </a:r>
          <a:r>
            <a:rPr lang="it-IT" sz="2000" b="1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.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500177" y="0"/>
        <a:ext cx="8943472" cy="10003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8127A-5129-4744-A970-6F3921ED6167}">
      <dsp:nvSpPr>
        <dsp:cNvPr id="0" name=""/>
        <dsp:cNvSpPr/>
      </dsp:nvSpPr>
      <dsp:spPr>
        <a:xfrm>
          <a:off x="0" y="0"/>
          <a:ext cx="9943826" cy="1000354"/>
        </a:xfrm>
        <a:prstGeom prst="chevron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Il soggetto gestore per ogni richiesta di erogazione è tenuto a: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a) verificare la </a:t>
          </a:r>
          <a:r>
            <a:rPr lang="it-IT" sz="2000" b="1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regolarità</a:t>
          </a: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 e la </a:t>
          </a:r>
          <a:r>
            <a:rPr lang="it-IT" sz="2000" b="1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completezza</a:t>
          </a: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 della documentazione presentata in relazione alla modalità di erogazione prescelta. [art. 6 c.9 DD 12/4/22]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500177" y="0"/>
        <a:ext cx="8943472" cy="10003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8127A-5129-4744-A970-6F3921ED6167}">
      <dsp:nvSpPr>
        <dsp:cNvPr id="0" name=""/>
        <dsp:cNvSpPr/>
      </dsp:nvSpPr>
      <dsp:spPr>
        <a:xfrm>
          <a:off x="0" y="0"/>
          <a:ext cx="9943826" cy="1000354"/>
        </a:xfrm>
        <a:prstGeom prst="chevron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Il soggetto gestore per ogni richiesta di erogazione è tenuto a: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In caso di dicitura di annullo prevista all’art. 6 comma 6 e 7 del DM 10 febbraio 2022 mancante o incompleta, come sanare i documenti per il riconoscimento della spesa nel rispetto del principio del doppio finanziamento?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solidFill>
              <a:schemeClr val="bg1"/>
            </a:solidFill>
          </a:endParaRPr>
        </a:p>
      </dsp:txBody>
      <dsp:txXfrm>
        <a:off x="500177" y="0"/>
        <a:ext cx="8943472" cy="10003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8127A-5129-4744-A970-6F3921ED6167}">
      <dsp:nvSpPr>
        <dsp:cNvPr id="0" name=""/>
        <dsp:cNvSpPr/>
      </dsp:nvSpPr>
      <dsp:spPr>
        <a:xfrm>
          <a:off x="0" y="0"/>
          <a:ext cx="9943826" cy="1260905"/>
        </a:xfrm>
        <a:prstGeom prst="chevron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Il soggetto gestore per ogni richiesta di erogazione è tenuto a: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+mn-cs"/>
            </a:rPr>
            <a:t>c) verificare la corrispondenza tra la documentazione di spesa presentata e i beni previsti dal programma d’investimento, anche tenuto conto delle variazioni di cui all’articolo 9. </a:t>
          </a: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[art. 6 c.9 DD 12/4/22]</a:t>
          </a:r>
          <a:endParaRPr lang="en-US" sz="2000" b="0" i="0" u="none" strike="noStrike" kern="1200" baseline="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+mn-cs"/>
          </a:endParaRPr>
        </a:p>
      </dsp:txBody>
      <dsp:txXfrm>
        <a:off x="630453" y="0"/>
        <a:ext cx="8682921" cy="12609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8127A-5129-4744-A970-6F3921ED6167}">
      <dsp:nvSpPr>
        <dsp:cNvPr id="0" name=""/>
        <dsp:cNvSpPr/>
      </dsp:nvSpPr>
      <dsp:spPr>
        <a:xfrm>
          <a:off x="0" y="0"/>
          <a:ext cx="9943826" cy="1260905"/>
        </a:xfrm>
        <a:prstGeom prst="chevron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Il soggetto gestore per ogni richiesta di erogazione è tenuto a: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+mn-cs"/>
            </a:rPr>
            <a:t>c) verificare la corrispondenza tra la documentazione di spesa presentata e i beni previsti dal programma d’investimento, anche tenuto conto delle variazioni di cui all’articolo 9. </a:t>
          </a:r>
          <a:r>
            <a:rPr lang="it-IT" sz="2000" b="0" i="0" u="none" strike="noStrike" kern="1200" baseline="0" dirty="0">
              <a:solidFill>
                <a:schemeClr val="bg1"/>
              </a:solidFill>
              <a:latin typeface="Times New Roman" panose="02020603050405020304" pitchFamily="18" charset="0"/>
            </a:rPr>
            <a:t>[art. 6 c.9 DD 12/4/22]</a:t>
          </a:r>
          <a:endParaRPr lang="en-US" sz="2000" b="0" i="0" u="none" strike="noStrike" kern="1200" baseline="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+mn-cs"/>
          </a:endParaRPr>
        </a:p>
      </dsp:txBody>
      <dsp:txXfrm>
        <a:off x="630453" y="0"/>
        <a:ext cx="8682921" cy="126090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8127A-5129-4744-A970-6F3921ED6167}">
      <dsp:nvSpPr>
        <dsp:cNvPr id="0" name=""/>
        <dsp:cNvSpPr/>
      </dsp:nvSpPr>
      <dsp:spPr>
        <a:xfrm>
          <a:off x="5373" y="0"/>
          <a:ext cx="5496872" cy="1679318"/>
        </a:xfrm>
        <a:prstGeom prst="chevron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b="0" i="0" u="none" strike="noStrike" kern="1200" baseline="0" dirty="0">
            <a:solidFill>
              <a:schemeClr val="bg1"/>
            </a:solidFill>
            <a:latin typeface="Times New Roman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0" u="none" strike="noStrike" kern="1200" baseline="0" dirty="0">
              <a:solidFill>
                <a:schemeClr val="bg1"/>
              </a:solidFill>
              <a:latin typeface="+mn-lt"/>
            </a:rPr>
            <a:t>Come indicato all’art. 6 comma 6 lett. f) Il termine di ultimazione dell’investimento deve essere non successivo a 12 mesi dalla data del provvedimento di concessione.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solidFill>
              <a:schemeClr val="bg1"/>
            </a:solidFill>
          </a:endParaRPr>
        </a:p>
      </dsp:txBody>
      <dsp:txXfrm>
        <a:off x="845032" y="0"/>
        <a:ext cx="3817554" cy="1679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95606-D0DF-4883-A752-1791A67E3720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A7BDA-E6C5-4E61-8DF9-5CE8E400F7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99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BA7BDA-E6C5-4E61-8DF9-5CE8E400F76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64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2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649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987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9717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9448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817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424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718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53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45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55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20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47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51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152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05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6506E-2E6A-42E1-8AFB-21B5B4AB6DC5}" type="datetimeFigureOut">
              <a:rPr lang="it-IT" smtClean="0"/>
              <a:t>12/04/2023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EC2A17-540D-49A5-8FA6-B09564839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1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image" Target="../media/image2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image" Target="../media/image2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Relationship Id="rId9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hyperlink" Target="https://www.abi.it/DOC_Mercati/Crediti/Credito-alle-imprese/Convenzioni-CC-vincolati/Investimenti%20sostenibili%204.0/Banche%20aderenti/Lista%20Banche.pdf" TargetMode="Externa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openxmlformats.org/officeDocument/2006/relationships/hyperlink" Target="https://www.abi.it/Pagine/Mercati/Crediti/Credito-alle-imprese/Convenzioni-CC-vincolati/Macchinari-innovativi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hyperlink" Target="https://www.invitalia.it/cosa-facciamo/rafforziamo-le-imprese/investimenti-sostenibili-40/per-le-imprese-beneficiarie" TargetMode="External"/><Relationship Id="rId5" Type="http://schemas.openxmlformats.org/officeDocument/2006/relationships/diagramQuickStyle" Target="../diagrams/quickStyle14.xml"/><Relationship Id="rId10" Type="http://schemas.openxmlformats.org/officeDocument/2006/relationships/hyperlink" Target="https://www.invitalia.it/cosa-facciamo/rafforziamo-le-imprese/investimenti-sostenibili-40/faq" TargetMode="External"/><Relationship Id="rId4" Type="http://schemas.openxmlformats.org/officeDocument/2006/relationships/diagramLayout" Target="../diagrams/layout14.xml"/><Relationship Id="rId9" Type="http://schemas.openxmlformats.org/officeDocument/2006/relationships/hyperlink" Target="mailto:attuazioneis4.0@invitalia.it" TargetMode="External"/><Relationship Id="rId14" Type="http://schemas.openxmlformats.org/officeDocument/2006/relationships/hyperlink" Target="https://www.ponic.gov.it/sites/PON/linee_guida_beneficiario/PONIC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E2A29D-EAB2-3406-4067-A4201B2B8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068784"/>
            <a:ext cx="7766936" cy="1646302"/>
          </a:xfrm>
        </p:spPr>
        <p:txBody>
          <a:bodyPr/>
          <a:lstStyle/>
          <a:p>
            <a:r>
              <a:rPr lang="it-IT" sz="4800" dirty="0"/>
              <a:t>Investimenti Sostenibili 4.0 </a:t>
            </a:r>
            <a:br>
              <a:rPr lang="it-IT" sz="5400" dirty="0"/>
            </a:br>
            <a:r>
              <a:rPr lang="it-IT" sz="3200" dirty="0"/>
              <a:t>DM 10 FEBBRAIO 2022 </a:t>
            </a:r>
            <a:br>
              <a:rPr lang="it-IT" sz="3200" dirty="0"/>
            </a:br>
            <a:r>
              <a:rPr lang="it-IT" sz="3200" dirty="0"/>
              <a:t>DD 12 APRILE 2022</a:t>
            </a:r>
            <a:br>
              <a:rPr lang="it-IT" dirty="0"/>
            </a:br>
            <a:endParaRPr lang="it-IT" sz="3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94DC553-A770-531E-1145-20D4DE610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368629"/>
            <a:ext cx="7766936" cy="1096899"/>
          </a:xfrm>
        </p:spPr>
        <p:txBody>
          <a:bodyPr>
            <a:normAutofit/>
          </a:bodyPr>
          <a:lstStyle/>
          <a:p>
            <a:r>
              <a:rPr lang="it-IT" sz="2000" dirty="0"/>
              <a:t>Webinar fase attuazione </a:t>
            </a:r>
            <a:br>
              <a:rPr lang="it-IT" sz="2000" dirty="0"/>
            </a:br>
            <a:r>
              <a:rPr lang="it-IT" sz="2000" i="1" dirty="0"/>
              <a:t>Iter agevolativo e aspetti critici fase attuazione</a:t>
            </a:r>
          </a:p>
          <a:p>
            <a:r>
              <a:rPr lang="it-IT" sz="1400" i="1" dirty="0"/>
              <a:t>05/04/2023</a:t>
            </a:r>
          </a:p>
          <a:p>
            <a:endParaRPr lang="it-IT" sz="2000" i="1" dirty="0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5B696327-E83D-41FE-43F5-2BB022414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067" y="281222"/>
            <a:ext cx="1419225" cy="866775"/>
          </a:xfrm>
          <a:prstGeom prst="rect">
            <a:avLst/>
          </a:prstGeom>
        </p:spPr>
      </p:pic>
      <p:pic>
        <p:nvPicPr>
          <p:cNvPr id="4" name="Immagine 5">
            <a:extLst>
              <a:ext uri="{FF2B5EF4-FFF2-40B4-BE49-F238E27FC236}">
                <a16:creationId xmlns:a16="http://schemas.microsoft.com/office/drawing/2014/main" id="{84855584-C138-A350-47F5-4A79590DC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62" y="5465528"/>
            <a:ext cx="3817937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729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34" y="177689"/>
            <a:ext cx="6594895" cy="1680387"/>
          </a:xfrm>
        </p:spPr>
        <p:txBody>
          <a:bodyPr>
            <a:normAutofit/>
          </a:bodyPr>
          <a:lstStyle/>
          <a:p>
            <a:r>
              <a:rPr lang="it-IT" u="sng" dirty="0"/>
              <a:t>TEMPISTICHE</a:t>
            </a:r>
          </a:p>
        </p:txBody>
      </p:sp>
      <p:pic>
        <p:nvPicPr>
          <p:cNvPr id="15" name="Immagine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382997-C9FB-3E4B-38B0-F7A945636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677" y="148491"/>
            <a:ext cx="1419225" cy="866775"/>
          </a:xfrm>
          <a:prstGeom prst="rect">
            <a:avLst/>
          </a:prstGeom>
        </p:spPr>
      </p:pic>
      <p:graphicFrame>
        <p:nvGraphicFramePr>
          <p:cNvPr id="17" name="CasellaDiTesto 8">
            <a:extLst>
              <a:ext uri="{FF2B5EF4-FFF2-40B4-BE49-F238E27FC236}">
                <a16:creationId xmlns:a16="http://schemas.microsoft.com/office/drawing/2014/main" id="{01F3F813-287C-993F-F6AA-A0511C0DCE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5511061"/>
              </p:ext>
            </p:extLst>
          </p:nvPr>
        </p:nvGraphicFramePr>
        <p:xfrm>
          <a:off x="1289638" y="1015266"/>
          <a:ext cx="5502246" cy="1679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8" name="CasellaDiTesto 8">
            <a:extLst>
              <a:ext uri="{FF2B5EF4-FFF2-40B4-BE49-F238E27FC236}">
                <a16:creationId xmlns:a16="http://schemas.microsoft.com/office/drawing/2014/main" id="{E717371D-A8CE-8535-985F-7F9488E79B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2229784"/>
              </p:ext>
            </p:extLst>
          </p:nvPr>
        </p:nvGraphicFramePr>
        <p:xfrm>
          <a:off x="4184536" y="2722951"/>
          <a:ext cx="5502246" cy="1679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9" name="Gruppo 18">
            <a:extLst>
              <a:ext uri="{FF2B5EF4-FFF2-40B4-BE49-F238E27FC236}">
                <a16:creationId xmlns:a16="http://schemas.microsoft.com/office/drawing/2014/main" id="{6EB76FAD-4514-D19E-AF3E-8BC96595756B}"/>
              </a:ext>
            </a:extLst>
          </p:cNvPr>
          <p:cNvGrpSpPr/>
          <p:nvPr/>
        </p:nvGrpSpPr>
        <p:grpSpPr>
          <a:xfrm>
            <a:off x="6096000" y="4422993"/>
            <a:ext cx="5496872" cy="1679318"/>
            <a:chOff x="0" y="0"/>
            <a:chExt cx="5496872" cy="1679318"/>
          </a:xfrm>
        </p:grpSpPr>
        <p:sp>
          <p:nvSpPr>
            <p:cNvPr id="20" name="Freccia a gallone 19">
              <a:extLst>
                <a:ext uri="{FF2B5EF4-FFF2-40B4-BE49-F238E27FC236}">
                  <a16:creationId xmlns:a16="http://schemas.microsoft.com/office/drawing/2014/main" id="{8E1000BA-4257-ACF5-CDBF-E49D3A9F40FD}"/>
                </a:ext>
              </a:extLst>
            </p:cNvPr>
            <p:cNvSpPr/>
            <p:nvPr/>
          </p:nvSpPr>
          <p:spPr>
            <a:xfrm>
              <a:off x="0" y="0"/>
              <a:ext cx="5496872" cy="1679318"/>
            </a:xfrm>
            <a:prstGeom prst="chevron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Freccia a gallone 4">
              <a:extLst>
                <a:ext uri="{FF2B5EF4-FFF2-40B4-BE49-F238E27FC236}">
                  <a16:creationId xmlns:a16="http://schemas.microsoft.com/office/drawing/2014/main" id="{96D0248E-8D66-8328-64CE-11137E27B95C}"/>
                </a:ext>
              </a:extLst>
            </p:cNvPr>
            <p:cNvSpPr txBox="1"/>
            <p:nvPr/>
          </p:nvSpPr>
          <p:spPr>
            <a:xfrm>
              <a:off x="839659" y="0"/>
              <a:ext cx="3817554" cy="16793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2000" b="0" i="0" u="none" strike="noStrike" kern="1200" baseline="0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b="0" i="0" u="none" strike="noStrike" kern="1200" baseline="0" dirty="0">
                  <a:solidFill>
                    <a:schemeClr val="bg1"/>
                  </a:solidFill>
                  <a:latin typeface="+mj-lt"/>
                </a:rPr>
                <a:t>Non è prevista la possibilità di richiedere una proroga del termine di ultimazione dell’investimento.	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Ovale 23">
            <a:extLst>
              <a:ext uri="{FF2B5EF4-FFF2-40B4-BE49-F238E27FC236}">
                <a16:creationId xmlns:a16="http://schemas.microsoft.com/office/drawing/2014/main" id="{32B9FC77-985A-45C8-ABEE-9AC13A523DFF}"/>
              </a:ext>
            </a:extLst>
          </p:cNvPr>
          <p:cNvSpPr/>
          <p:nvPr/>
        </p:nvSpPr>
        <p:spPr>
          <a:xfrm>
            <a:off x="284734" y="3295391"/>
            <a:ext cx="3817554" cy="3562609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3CD5AB69-2F3B-D556-C6A8-4F4364EC4997}"/>
              </a:ext>
            </a:extLst>
          </p:cNvPr>
          <p:cNvSpPr txBox="1"/>
          <p:nvPr/>
        </p:nvSpPr>
        <p:spPr>
          <a:xfrm>
            <a:off x="680073" y="3725656"/>
            <a:ext cx="3084633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b="0" i="0" u="none" strike="noStrike" baseline="0" dirty="0">
                <a:solidFill>
                  <a:schemeClr val="bg1"/>
                </a:solidFill>
              </a:rPr>
              <a:t>Per i programmi realizzati nelle </a:t>
            </a:r>
            <a:r>
              <a:rPr lang="it-IT" sz="1400" b="0" i="1" u="none" strike="noStrike" baseline="0" dirty="0">
                <a:solidFill>
                  <a:schemeClr val="bg1"/>
                </a:solidFill>
              </a:rPr>
              <a:t>zone A</a:t>
            </a:r>
            <a:r>
              <a:rPr lang="it-IT" sz="1400" dirty="0">
                <a:solidFill>
                  <a:schemeClr val="bg1"/>
                </a:solidFill>
              </a:rPr>
              <a:t> e </a:t>
            </a:r>
            <a:r>
              <a:rPr lang="it-IT" sz="1400" b="0" i="0" u="none" strike="noStrike" baseline="0" dirty="0">
                <a:solidFill>
                  <a:schemeClr val="bg1"/>
                </a:solidFill>
              </a:rPr>
              <a:t> conclusi entro nove mesi dalla data di concessione delle agevolazioni, è riconosciuta, una maggiorazione del contributo in conto impianti pari a 5 (cinque) punti percentuali. Tale maggiorazione viene erogata contestualmente all’erogazione del saldo delle agevolazioni, di cui all’articolo 10, comma 3, previa verifica del rispetto delle intensità massime di aiuto</a:t>
            </a:r>
            <a:r>
              <a:rPr lang="it-IT" sz="1800" b="0" i="0" u="none" strike="noStrike" baseline="0" dirty="0">
                <a:solidFill>
                  <a:schemeClr val="bg1"/>
                </a:solidFill>
              </a:rPr>
              <a:t>. </a:t>
            </a:r>
          </a:p>
        </p:txBody>
      </p:sp>
      <p:pic>
        <p:nvPicPr>
          <p:cNvPr id="3" name="Immagine 5">
            <a:extLst>
              <a:ext uri="{FF2B5EF4-FFF2-40B4-BE49-F238E27FC236}">
                <a16:creationId xmlns:a16="http://schemas.microsoft.com/office/drawing/2014/main" id="{BD2F7E68-D44E-1F8A-3AFC-7F9B6DDCB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25" y="6313869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A692E4B-A30F-4D2B-0995-D54BDB8C925E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054722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34" y="177689"/>
            <a:ext cx="6594895" cy="1680387"/>
          </a:xfrm>
        </p:spPr>
        <p:txBody>
          <a:bodyPr>
            <a:normAutofit/>
          </a:bodyPr>
          <a:lstStyle/>
          <a:p>
            <a:r>
              <a:rPr lang="it-IT" u="sng" dirty="0"/>
              <a:t>TEMPISTICHE</a:t>
            </a:r>
          </a:p>
        </p:txBody>
      </p:sp>
      <p:pic>
        <p:nvPicPr>
          <p:cNvPr id="15" name="Immagine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382997-C9FB-3E4B-38B0-F7A945636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677" y="148491"/>
            <a:ext cx="1419225" cy="866775"/>
          </a:xfrm>
          <a:prstGeom prst="rect">
            <a:avLst/>
          </a:prstGeom>
        </p:spPr>
      </p:pic>
      <p:graphicFrame>
        <p:nvGraphicFramePr>
          <p:cNvPr id="17" name="CasellaDiTesto 8">
            <a:extLst>
              <a:ext uri="{FF2B5EF4-FFF2-40B4-BE49-F238E27FC236}">
                <a16:creationId xmlns:a16="http://schemas.microsoft.com/office/drawing/2014/main" id="{01F3F813-287C-993F-F6AA-A0511C0DCE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5078991"/>
              </p:ext>
            </p:extLst>
          </p:nvPr>
        </p:nvGraphicFramePr>
        <p:xfrm>
          <a:off x="908069" y="880355"/>
          <a:ext cx="5502246" cy="1496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8" name="CasellaDiTesto 8">
            <a:extLst>
              <a:ext uri="{FF2B5EF4-FFF2-40B4-BE49-F238E27FC236}">
                <a16:creationId xmlns:a16="http://schemas.microsoft.com/office/drawing/2014/main" id="{E717371D-A8CE-8535-985F-7F9488E79B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018686"/>
              </p:ext>
            </p:extLst>
          </p:nvPr>
        </p:nvGraphicFramePr>
        <p:xfrm>
          <a:off x="3582181" y="2418876"/>
          <a:ext cx="5502246" cy="1496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3" name="Immagine 5">
            <a:extLst>
              <a:ext uri="{FF2B5EF4-FFF2-40B4-BE49-F238E27FC236}">
                <a16:creationId xmlns:a16="http://schemas.microsoft.com/office/drawing/2014/main" id="{BD2F7E68-D44E-1F8A-3AFC-7F9B6DDCB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25" y="6313869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po 18">
            <a:extLst>
              <a:ext uri="{FF2B5EF4-FFF2-40B4-BE49-F238E27FC236}">
                <a16:creationId xmlns:a16="http://schemas.microsoft.com/office/drawing/2014/main" id="{6EB76FAD-4514-D19E-AF3E-8BC96595756B}"/>
              </a:ext>
            </a:extLst>
          </p:cNvPr>
          <p:cNvGrpSpPr/>
          <p:nvPr/>
        </p:nvGrpSpPr>
        <p:grpSpPr>
          <a:xfrm>
            <a:off x="5571344" y="3957397"/>
            <a:ext cx="5496872" cy="2465436"/>
            <a:chOff x="0" y="0"/>
            <a:chExt cx="5496872" cy="1728661"/>
          </a:xfrm>
        </p:grpSpPr>
        <p:sp>
          <p:nvSpPr>
            <p:cNvPr id="20" name="Freccia a gallone 19">
              <a:extLst>
                <a:ext uri="{FF2B5EF4-FFF2-40B4-BE49-F238E27FC236}">
                  <a16:creationId xmlns:a16="http://schemas.microsoft.com/office/drawing/2014/main" id="{8E1000BA-4257-ACF5-CDBF-E49D3A9F40FD}"/>
                </a:ext>
              </a:extLst>
            </p:cNvPr>
            <p:cNvSpPr/>
            <p:nvPr/>
          </p:nvSpPr>
          <p:spPr>
            <a:xfrm>
              <a:off x="0" y="0"/>
              <a:ext cx="5496872" cy="1679318"/>
            </a:xfrm>
            <a:prstGeom prst="chevron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Freccia a gallone 4">
              <a:extLst>
                <a:ext uri="{FF2B5EF4-FFF2-40B4-BE49-F238E27FC236}">
                  <a16:creationId xmlns:a16="http://schemas.microsoft.com/office/drawing/2014/main" id="{96D0248E-8D66-8328-64CE-11137E27B95C}"/>
                </a:ext>
              </a:extLst>
            </p:cNvPr>
            <p:cNvSpPr txBox="1"/>
            <p:nvPr/>
          </p:nvSpPr>
          <p:spPr>
            <a:xfrm>
              <a:off x="759023" y="49343"/>
              <a:ext cx="3817554" cy="16793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2000" b="0" i="0" u="none" strike="noStrike" kern="1200" baseline="0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b="0" i="0" u="none" strike="noStrike" kern="1200" baseline="0" dirty="0">
                  <a:solidFill>
                    <a:schemeClr val="bg1"/>
                  </a:solidFill>
                </a:rPr>
                <a:t>Entro 60 giorni dalla richiesta di erogazione a SALDO le beneficiarie sono tenute a dimostrare l’avvenuta attivazione del codice ATECO presso l’U.P. cui è finalizzato il programma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4A36438-ED52-860D-7AC7-46171C1BD60B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9AF841F-6425-84E3-2E71-25497F87415E}"/>
              </a:ext>
            </a:extLst>
          </p:cNvPr>
          <p:cNvSpPr txBox="1"/>
          <p:nvPr/>
        </p:nvSpPr>
        <p:spPr>
          <a:xfrm>
            <a:off x="8319780" y="3713519"/>
            <a:ext cx="2398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Art.10 c. 6 DM 10/02/2022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74571F3-69E9-6913-2406-1C2FE779B44E}"/>
              </a:ext>
            </a:extLst>
          </p:cNvPr>
          <p:cNvSpPr txBox="1"/>
          <p:nvPr/>
        </p:nvSpPr>
        <p:spPr>
          <a:xfrm>
            <a:off x="6103730" y="2156020"/>
            <a:ext cx="2398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Art.10 c. 3 DM 10/02/2022</a:t>
            </a:r>
          </a:p>
        </p:txBody>
      </p:sp>
    </p:spTree>
    <p:extLst>
      <p:ext uri="{BB962C8B-B14F-4D97-AF65-F5344CB8AC3E}">
        <p14:creationId xmlns:p14="http://schemas.microsoft.com/office/powerpoint/2010/main" val="3778301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766" y="703680"/>
            <a:ext cx="6594895" cy="1680387"/>
          </a:xfrm>
        </p:spPr>
        <p:txBody>
          <a:bodyPr>
            <a:normAutofit/>
          </a:bodyPr>
          <a:lstStyle/>
          <a:p>
            <a:r>
              <a:rPr lang="it-IT" u="sng" dirty="0"/>
              <a:t>DA EVITARE</a:t>
            </a:r>
          </a:p>
        </p:txBody>
      </p:sp>
      <p:pic>
        <p:nvPicPr>
          <p:cNvPr id="15" name="Immagine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382997-C9FB-3E4B-38B0-F7A945636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17" y="112153"/>
            <a:ext cx="1419225" cy="866775"/>
          </a:xfrm>
          <a:prstGeom prst="rect">
            <a:avLst/>
          </a:prstGeom>
        </p:spPr>
      </p:pic>
      <p:graphicFrame>
        <p:nvGraphicFramePr>
          <p:cNvPr id="17" name="CasellaDiTesto 8">
            <a:extLst>
              <a:ext uri="{FF2B5EF4-FFF2-40B4-BE49-F238E27FC236}">
                <a16:creationId xmlns:a16="http://schemas.microsoft.com/office/drawing/2014/main" id="{01F3F813-287C-993F-F6AA-A0511C0DCE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651562"/>
              </p:ext>
            </p:extLst>
          </p:nvPr>
        </p:nvGraphicFramePr>
        <p:xfrm>
          <a:off x="74096" y="1426516"/>
          <a:ext cx="5502246" cy="1679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Immagine 7">
            <a:extLst>
              <a:ext uri="{FF2B5EF4-FFF2-40B4-BE49-F238E27FC236}">
                <a16:creationId xmlns:a16="http://schemas.microsoft.com/office/drawing/2014/main" id="{2753C5C5-F8B2-8C52-F4D6-C45C1194500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35" t="412" r="13745" b="1633"/>
          <a:stretch/>
        </p:blipFill>
        <p:spPr>
          <a:xfrm>
            <a:off x="6894480" y="-74951"/>
            <a:ext cx="3073979" cy="2713219"/>
          </a:xfrm>
          <a:prstGeom prst="triangle">
            <a:avLst/>
          </a:prstGeom>
          <a:solidFill>
            <a:schemeClr val="bg1">
              <a:alpha val="99000"/>
            </a:schemeClr>
          </a:solidFill>
          <a:effectLst>
            <a:reflection blurRad="723900" stA="39000" endPos="51000" dist="241300" dir="5400000" sy="-100000" algn="bl" rotWithShape="0"/>
          </a:effectLst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3F56775-613D-4AC0-F5E1-C96DADD5399B}"/>
              </a:ext>
            </a:extLst>
          </p:cNvPr>
          <p:cNvSpPr txBox="1"/>
          <p:nvPr/>
        </p:nvSpPr>
        <p:spPr>
          <a:xfrm>
            <a:off x="152486" y="1460737"/>
            <a:ext cx="61009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/>
              <a:t>Avviare il progetto prima di presentare la domanda (Ordini, contratti, fatture devono avere data successiva alla domanda);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3D2617D-C6FF-172D-63FB-3953788BCC85}"/>
              </a:ext>
            </a:extLst>
          </p:cNvPr>
          <p:cNvSpPr txBox="1"/>
          <p:nvPr/>
        </p:nvSpPr>
        <p:spPr>
          <a:xfrm>
            <a:off x="139053" y="3291762"/>
            <a:ext cx="61009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/>
              <a:t>Modificare la scelta, effettuata in sede di SAL 1</a:t>
            </a:r>
            <a:r>
              <a:rPr lang="en-US" dirty="0"/>
              <a:t>, tra conto corrente vincolato/ordinario, richiedere una modalità mista;</a:t>
            </a:r>
            <a:endParaRPr lang="en-US" sz="1800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4D11FC5-6AF5-E9FB-5DAC-A6EF42122B4B}"/>
              </a:ext>
            </a:extLst>
          </p:cNvPr>
          <p:cNvSpPr txBox="1"/>
          <p:nvPr/>
        </p:nvSpPr>
        <p:spPr>
          <a:xfrm>
            <a:off x="134415" y="2361308"/>
            <a:ext cx="61009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/>
              <a:t>Scegliere la modalità di rendicontazione mediante conto corrente vincolato e pagare i fornitori con il conto corrente della beneficiaria;</a:t>
            </a:r>
          </a:p>
        </p:txBody>
      </p:sp>
      <p:pic>
        <p:nvPicPr>
          <p:cNvPr id="3" name="Immagine 5">
            <a:extLst>
              <a:ext uri="{FF2B5EF4-FFF2-40B4-BE49-F238E27FC236}">
                <a16:creationId xmlns:a16="http://schemas.microsoft.com/office/drawing/2014/main" id="{121D3E4C-CB05-A6FE-49C3-8F8774019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25" y="6313869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603D7994-0EEF-947D-A0ED-4AD8546787BC}"/>
              </a:ext>
            </a:extLst>
          </p:cNvPr>
          <p:cNvSpPr txBox="1"/>
          <p:nvPr/>
        </p:nvSpPr>
        <p:spPr>
          <a:xfrm>
            <a:off x="152486" y="5547234"/>
            <a:ext cx="61009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/>
              <a:t>Non attivare il codice ATECO entro 60 giorni dalla richiesta di erogazione del SALDO;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6C910BC-AA33-5681-6F08-841F00DF510A}"/>
              </a:ext>
            </a:extLst>
          </p:cNvPr>
          <p:cNvSpPr txBox="1"/>
          <p:nvPr/>
        </p:nvSpPr>
        <p:spPr>
          <a:xfrm>
            <a:off x="134415" y="4204758"/>
            <a:ext cx="61009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/>
              <a:t>Non inserire nella fattura o nel pagamento la dicitura di annullo prevista all’art. 6 commi 6 e 7;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013EC19-FECA-F044-1A1F-34816561C62C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CCFD8D3-B692-1948-13A9-C6FC91B11E81}"/>
              </a:ext>
            </a:extLst>
          </p:cNvPr>
          <p:cNvSpPr txBox="1"/>
          <p:nvPr/>
        </p:nvSpPr>
        <p:spPr>
          <a:xfrm>
            <a:off x="121806" y="4875996"/>
            <a:ext cx="61009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/>
              <a:t>Pagare le fatture con modalità che non consentono la tracciabilità;</a:t>
            </a:r>
          </a:p>
        </p:txBody>
      </p:sp>
    </p:spTree>
    <p:extLst>
      <p:ext uri="{BB962C8B-B14F-4D97-AF65-F5344CB8AC3E}">
        <p14:creationId xmlns:p14="http://schemas.microsoft.com/office/powerpoint/2010/main" val="2067413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0" y="545540"/>
            <a:ext cx="6594895" cy="1680387"/>
          </a:xfrm>
        </p:spPr>
        <p:txBody>
          <a:bodyPr>
            <a:normAutofit/>
          </a:bodyPr>
          <a:lstStyle/>
          <a:p>
            <a:r>
              <a:rPr lang="it-IT" u="sng" dirty="0"/>
              <a:t>INFORMAZIONI UTILI</a:t>
            </a:r>
          </a:p>
        </p:txBody>
      </p:sp>
      <p:pic>
        <p:nvPicPr>
          <p:cNvPr id="15" name="Immagine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382997-C9FB-3E4B-38B0-F7A945636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17" y="112153"/>
            <a:ext cx="1419225" cy="866775"/>
          </a:xfrm>
          <a:prstGeom prst="rect">
            <a:avLst/>
          </a:prstGeom>
        </p:spPr>
      </p:pic>
      <p:graphicFrame>
        <p:nvGraphicFramePr>
          <p:cNvPr id="17" name="CasellaDiTesto 8">
            <a:extLst>
              <a:ext uri="{FF2B5EF4-FFF2-40B4-BE49-F238E27FC236}">
                <a16:creationId xmlns:a16="http://schemas.microsoft.com/office/drawing/2014/main" id="{01F3F813-287C-993F-F6AA-A0511C0DCE45}"/>
              </a:ext>
            </a:extLst>
          </p:cNvPr>
          <p:cNvGraphicFramePr/>
          <p:nvPr/>
        </p:nvGraphicFramePr>
        <p:xfrm>
          <a:off x="74096" y="1426516"/>
          <a:ext cx="5502246" cy="1679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magine 5">
            <a:extLst>
              <a:ext uri="{FF2B5EF4-FFF2-40B4-BE49-F238E27FC236}">
                <a16:creationId xmlns:a16="http://schemas.microsoft.com/office/drawing/2014/main" id="{121D3E4C-CB05-A6FE-49C3-8F8774019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25" y="6313869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BCE3A96-806F-E86B-9066-EDDD39D29921}"/>
              </a:ext>
            </a:extLst>
          </p:cNvPr>
          <p:cNvSpPr txBox="1"/>
          <p:nvPr/>
        </p:nvSpPr>
        <p:spPr>
          <a:xfrm>
            <a:off x="363017" y="1619904"/>
            <a:ext cx="898418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Per qualsiasi domanda è possibile contattare la mail: </a:t>
            </a:r>
            <a:r>
              <a:rPr lang="it-IT" sz="1400" dirty="0">
                <a:hlinkClick r:id="rId9"/>
              </a:rPr>
              <a:t>attuazioneis4.0@invitalia.it</a:t>
            </a:r>
            <a:endParaRPr lang="it-IT" sz="1400" dirty="0"/>
          </a:p>
          <a:p>
            <a:endParaRPr lang="it-IT" sz="1400" dirty="0"/>
          </a:p>
          <a:p>
            <a:r>
              <a:rPr lang="it-IT" sz="1400" dirty="0"/>
              <a:t>Di seguito i link utili per la consultazione delle FAQ e della documentazione propedeutica alle richieste di erogazione:</a:t>
            </a:r>
          </a:p>
          <a:p>
            <a:r>
              <a:rPr lang="it-IT" sz="1400" dirty="0">
                <a:hlinkClick r:id="rId10"/>
              </a:rPr>
              <a:t>https://www.invitalia.it/cosa-facciamo/rafforziamo-le-imprese/investimenti-sostenibili-40/faq</a:t>
            </a:r>
            <a:endParaRPr lang="it-IT" sz="1400" dirty="0"/>
          </a:p>
          <a:p>
            <a:endParaRPr lang="it-IT" sz="1400" dirty="0"/>
          </a:p>
          <a:p>
            <a:r>
              <a:rPr lang="it-IT" sz="1400" dirty="0">
                <a:hlinkClick r:id="rId11"/>
              </a:rPr>
              <a:t>https://www.invitalia.it/cosa-facciamo/rafforziamo-le-imprese/investimenti-sostenibili-40/per-le-imprese-beneficiarie</a:t>
            </a:r>
            <a:endParaRPr lang="it-IT" sz="1400" dirty="0"/>
          </a:p>
          <a:p>
            <a:endParaRPr lang="it-IT" sz="1400" dirty="0"/>
          </a:p>
          <a:p>
            <a:r>
              <a:rPr lang="it-IT" sz="1400" dirty="0"/>
              <a:t>Banche convenzionate:</a:t>
            </a:r>
          </a:p>
          <a:p>
            <a:r>
              <a:rPr lang="it-IT" sz="1400" dirty="0">
                <a:hlinkClick r:id="rId12"/>
              </a:rPr>
              <a:t>https://www.abi.it/Pagine/Mercati/Crediti/Credito-alle-imprese/Convenzioni-CC-vincolati/Macchinari-innovativi.aspx</a:t>
            </a:r>
            <a:endParaRPr lang="it-IT" sz="1400" dirty="0"/>
          </a:p>
          <a:p>
            <a:endParaRPr lang="it-IT" sz="1400" dirty="0"/>
          </a:p>
          <a:p>
            <a:r>
              <a:rPr lang="it-IT" sz="1400" dirty="0">
                <a:hlinkClick r:id="rId13"/>
              </a:rPr>
              <a:t>https://www.abi.it/DOC_Mercati/Crediti/Credito-alle-imprese/Convenzioni-CC-vincolati/Investimenti%20sostenibili%204.0/Banche%20aderenti/Lista%20Banche.pdf</a:t>
            </a:r>
            <a:endParaRPr lang="it-IT" sz="1400" dirty="0"/>
          </a:p>
          <a:p>
            <a:endParaRPr lang="it-IT" sz="1400" dirty="0"/>
          </a:p>
          <a:p>
            <a:r>
              <a:rPr lang="it-IT" sz="1400" dirty="0"/>
              <a:t>Linee guida e manuale d’uso per le azioni di comunicazione per i Beneficiari dei finanziamenti del PON “Imprese e Competitività” 2014-2020</a:t>
            </a:r>
          </a:p>
          <a:p>
            <a:r>
              <a:rPr lang="it-IT" sz="1400" b="0" i="0" dirty="0">
                <a:solidFill>
                  <a:srgbClr val="58585A"/>
                </a:solidFill>
                <a:effectLst/>
              </a:rPr>
              <a:t> </a:t>
            </a:r>
            <a:r>
              <a:rPr lang="it-IT" sz="1400" b="0" i="0" u="sng" dirty="0">
                <a:solidFill>
                  <a:srgbClr val="58585A"/>
                </a:solidFill>
                <a:effectLst/>
                <a:hlinkClick r:id="rId14"/>
              </a:rPr>
              <a:t>https://www.ponic.gov.it/sites/PON/linee_guida_beneficiario/PONIC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5F042AA-BE62-61B7-1047-66D60C447DAA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62010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22" y="648070"/>
            <a:ext cx="3624843" cy="3212892"/>
          </a:xfrm>
        </p:spPr>
        <p:txBody>
          <a:bodyPr/>
          <a:lstStyle/>
          <a:p>
            <a:r>
              <a:rPr lang="it-IT" u="sng" dirty="0"/>
              <a:t>PRESENTAZIONE SAL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B8958F-659A-EEB2-3CD2-2169DD079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478" y="1483408"/>
            <a:ext cx="7751068" cy="2741520"/>
          </a:xfrm>
        </p:spPr>
        <p:txBody>
          <a:bodyPr/>
          <a:lstStyle/>
          <a:p>
            <a:pPr marL="0" indent="0">
              <a:buNone/>
            </a:pPr>
            <a:r>
              <a:rPr lang="it-IT" sz="1600" dirty="0">
                <a:solidFill>
                  <a:schemeClr val="tx1"/>
                </a:solidFill>
              </a:rPr>
              <a:t>Ai sensi dell’articolo 10 del decreto le agevolazioni sono erogate dal Soggetto gestore in non più di tre stati di avanzamento lavori, a seguito della presentazione di richieste relative a titoli di spesa, anche singoli, inerenti alla realizzazione del programma di investimento per un importo almeno pari al 25 % (venticinque per cento) dell’importo complessivo dell’investimento ammesso, ad eccezione dell’ultima richiesta di erogazione che può essere riferita ad un importo inferiore. </a:t>
            </a:r>
          </a:p>
          <a:p>
            <a:endParaRPr lang="it-IT" dirty="0"/>
          </a:p>
        </p:txBody>
      </p:sp>
      <p:graphicFrame>
        <p:nvGraphicFramePr>
          <p:cNvPr id="4" name="CasellaDiTesto 8">
            <a:extLst>
              <a:ext uri="{FF2B5EF4-FFF2-40B4-BE49-F238E27FC236}">
                <a16:creationId xmlns:a16="http://schemas.microsoft.com/office/drawing/2014/main" id="{E872ABE0-7DF0-B03D-B2DB-6A44897C36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1709919"/>
              </p:ext>
            </p:extLst>
          </p:nvPr>
        </p:nvGraphicFramePr>
        <p:xfrm>
          <a:off x="239764" y="3429001"/>
          <a:ext cx="10313311" cy="147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76827CD9-41B9-7007-2AB3-25BB458C8581}"/>
              </a:ext>
            </a:extLst>
          </p:cNvPr>
          <p:cNvSpPr txBox="1"/>
          <p:nvPr/>
        </p:nvSpPr>
        <p:spPr>
          <a:xfrm>
            <a:off x="941878" y="5374592"/>
            <a:ext cx="81246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effectLst/>
                <a:latin typeface="+mj-lt"/>
                <a:ea typeface="Calibri" panose="020F0502020204030204" pitchFamily="34" charset="0"/>
              </a:rPr>
              <a:t>L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richieste di erogazione dovranno pervenire attraverso la piattaforma informatica dedicata. </a:t>
            </a:r>
            <a:endParaRPr lang="it-IT" sz="1600" dirty="0">
              <a:latin typeface="+mj-lt"/>
            </a:endParaRPr>
          </a:p>
        </p:txBody>
      </p:sp>
      <p:pic>
        <p:nvPicPr>
          <p:cNvPr id="9" name="Immagine 8" descr="Immagine che contiene testo&#10;&#10;Descrizione generata automaticamente">
            <a:extLst>
              <a:ext uri="{FF2B5EF4-FFF2-40B4-BE49-F238E27FC236}">
                <a16:creationId xmlns:a16="http://schemas.microsoft.com/office/drawing/2014/main" id="{A7B33AA1-C145-2088-9A0C-F9B5498394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2" y="311300"/>
            <a:ext cx="976851" cy="596600"/>
          </a:xfrm>
          <a:prstGeom prst="rect">
            <a:avLst/>
          </a:prstGeom>
        </p:spPr>
      </p:pic>
      <p:pic>
        <p:nvPicPr>
          <p:cNvPr id="8" name="Immagine 5">
            <a:extLst>
              <a:ext uri="{FF2B5EF4-FFF2-40B4-BE49-F238E27FC236}">
                <a16:creationId xmlns:a16="http://schemas.microsoft.com/office/drawing/2014/main" id="{9C220BAD-49F1-B37E-B4DC-D4D0F98A8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25" y="6313869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1770EC8B-B93F-FCE8-44B1-FEB311C678C1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1323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413" y="433304"/>
            <a:ext cx="2650483" cy="1680387"/>
          </a:xfrm>
        </p:spPr>
        <p:txBody>
          <a:bodyPr>
            <a:normAutofit fontScale="90000"/>
          </a:bodyPr>
          <a:lstStyle/>
          <a:p>
            <a:r>
              <a:rPr lang="it-IT" u="sng" dirty="0"/>
              <a:t>MODALITA’ DI </a:t>
            </a:r>
            <a:br>
              <a:rPr lang="it-IT" u="sng" dirty="0"/>
            </a:br>
            <a:r>
              <a:rPr lang="it-IT" u="sng" dirty="0"/>
              <a:t>EROGAZIONE</a:t>
            </a:r>
            <a:br>
              <a:rPr lang="it-IT" u="sng" dirty="0"/>
            </a:br>
            <a:endParaRPr lang="it-IT" u="sng" dirty="0"/>
          </a:p>
        </p:txBody>
      </p:sp>
      <p:graphicFrame>
        <p:nvGraphicFramePr>
          <p:cNvPr id="9" name="CasellaDiTesto 8">
            <a:extLst>
              <a:ext uri="{FF2B5EF4-FFF2-40B4-BE49-F238E27FC236}">
                <a16:creationId xmlns:a16="http://schemas.microsoft.com/office/drawing/2014/main" id="{0550ADD4-8371-992D-FDB8-754C41A228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5684726"/>
              </p:ext>
            </p:extLst>
          </p:nvPr>
        </p:nvGraphicFramePr>
        <p:xfrm>
          <a:off x="239763" y="2113691"/>
          <a:ext cx="9953547" cy="1277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0134F97-83B1-DBF3-DEE0-AF12AD888528}"/>
              </a:ext>
            </a:extLst>
          </p:cNvPr>
          <p:cNvSpPr txBox="1"/>
          <p:nvPr/>
        </p:nvSpPr>
        <p:spPr>
          <a:xfrm>
            <a:off x="555413" y="3604659"/>
            <a:ext cx="362484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Titoli di spesa quietanzati attraverso l’utilizzo di un conto corrente </a:t>
            </a:r>
            <a:r>
              <a:rPr lang="it-IT" b="1" u="sng" dirty="0"/>
              <a:t>ordinario</a:t>
            </a:r>
            <a:r>
              <a:rPr lang="it-IT" dirty="0"/>
              <a:t> che permette alla beneficiaria di gestire autonomamente i rapporti con il fornitore.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0E6AEF5-48DB-A304-9702-536F48B177ED}"/>
              </a:ext>
            </a:extLst>
          </p:cNvPr>
          <p:cNvSpPr txBox="1"/>
          <p:nvPr/>
        </p:nvSpPr>
        <p:spPr>
          <a:xfrm>
            <a:off x="5792586" y="3443514"/>
            <a:ext cx="335279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Titoli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dirty="0"/>
              <a:t>di spesa non quietanzati attraverso l’utilizzo di un conto corrente </a:t>
            </a:r>
            <a:r>
              <a:rPr lang="it-IT" b="1" u="sng" dirty="0"/>
              <a:t>vincolato</a:t>
            </a:r>
            <a:r>
              <a:rPr lang="it-IT" dirty="0"/>
              <a:t> che viene gestito dall’Agenzia che effettuerà direttamente il pagamento al fornitore.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9CAD5A7-77C6-8EDE-76B0-8D254955B5BC}"/>
              </a:ext>
            </a:extLst>
          </p:cNvPr>
          <p:cNvSpPr txBox="1"/>
          <p:nvPr/>
        </p:nvSpPr>
        <p:spPr>
          <a:xfrm>
            <a:off x="5792586" y="5197840"/>
            <a:ext cx="32850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/>
              <a:t>In caso di utilizzo di un conto corrente vincolato la beneficiaria potrà chiedere </a:t>
            </a:r>
            <a:r>
              <a:rPr lang="it-IT" sz="1600" u="sng" dirty="0"/>
              <a:t>contestualmente</a:t>
            </a:r>
            <a:r>
              <a:rPr lang="it-IT" sz="1600" dirty="0"/>
              <a:t> alla richiesta di erogazione il pagamento anticipato dei fornitori.</a:t>
            </a:r>
          </a:p>
        </p:txBody>
      </p:sp>
      <p:pic>
        <p:nvPicPr>
          <p:cNvPr id="15" name="Immagine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382997-C9FB-3E4B-38B0-F7A9456365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295" y="433304"/>
            <a:ext cx="1419225" cy="866775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9259C83-F976-B9DD-0478-41BE0D401BEA}"/>
              </a:ext>
            </a:extLst>
          </p:cNvPr>
          <p:cNvSpPr txBox="1"/>
          <p:nvPr/>
        </p:nvSpPr>
        <p:spPr>
          <a:xfrm>
            <a:off x="989351" y="1545095"/>
            <a:ext cx="7255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/>
              <a:t>LA MODALITA’ DI EROGAZIONE VIENE SCELTA IN SEDE DI 1° SAL:</a:t>
            </a:r>
          </a:p>
        </p:txBody>
      </p:sp>
      <p:pic>
        <p:nvPicPr>
          <p:cNvPr id="4" name="Immagine 5">
            <a:extLst>
              <a:ext uri="{FF2B5EF4-FFF2-40B4-BE49-F238E27FC236}">
                <a16:creationId xmlns:a16="http://schemas.microsoft.com/office/drawing/2014/main" id="{F7991197-81D4-864C-F950-CFCF367837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611" y="6331188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B2C68F99-3602-3787-46F1-B28786EE94E8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82687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AB210872-3A7D-8F5A-A3B9-EEED6FF88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532" y="6331188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413" y="433304"/>
            <a:ext cx="6594895" cy="1680387"/>
          </a:xfrm>
        </p:spPr>
        <p:txBody>
          <a:bodyPr>
            <a:normAutofit fontScale="90000"/>
          </a:bodyPr>
          <a:lstStyle/>
          <a:p>
            <a:r>
              <a:rPr lang="it-IT" u="sng" dirty="0"/>
              <a:t>DOCUMENTAZIONE PROPEDEUTICA ALLA RICHIESTA DI EROGAZIONE</a:t>
            </a:r>
          </a:p>
        </p:txBody>
      </p:sp>
      <p:graphicFrame>
        <p:nvGraphicFramePr>
          <p:cNvPr id="9" name="CasellaDiTesto 8">
            <a:extLst>
              <a:ext uri="{FF2B5EF4-FFF2-40B4-BE49-F238E27FC236}">
                <a16:creationId xmlns:a16="http://schemas.microsoft.com/office/drawing/2014/main" id="{0550ADD4-8371-992D-FDB8-754C41A228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3487959"/>
              </p:ext>
            </p:extLst>
          </p:nvPr>
        </p:nvGraphicFramePr>
        <p:xfrm>
          <a:off x="284734" y="1652905"/>
          <a:ext cx="9953547" cy="1277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5" name="Immagine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382997-C9FB-3E4B-38B0-F7A94563659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295" y="433304"/>
            <a:ext cx="1419225" cy="866775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2C280F1A-CF06-049D-23C6-CECF1DD30F99}"/>
              </a:ext>
            </a:extLst>
          </p:cNvPr>
          <p:cNvSpPr txBox="1"/>
          <p:nvPr/>
        </p:nvSpPr>
        <p:spPr>
          <a:xfrm>
            <a:off x="645314" y="3100470"/>
            <a:ext cx="45570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it-IT" sz="1600" dirty="0"/>
              <a:t>RICHIESTA DI EROGAZIONE SAL;</a:t>
            </a:r>
          </a:p>
          <a:p>
            <a:pPr marL="342900" indent="-342900">
              <a:buAutoNum type="arabicParenR"/>
            </a:pPr>
            <a:r>
              <a:rPr lang="it-IT" sz="1600" dirty="0"/>
              <a:t>DSAN ANTIMAFIA;</a:t>
            </a:r>
          </a:p>
          <a:p>
            <a:pPr marL="342900" indent="-342900">
              <a:buAutoNum type="arabicParenR"/>
            </a:pPr>
            <a:r>
              <a:rPr lang="it-IT" sz="1600" dirty="0"/>
              <a:t>DSAN FAMILIARI CONVIVENTI;</a:t>
            </a:r>
          </a:p>
          <a:p>
            <a:pPr marL="342900" indent="-342900">
              <a:buAutoNum type="arabicParenR"/>
            </a:pPr>
            <a:r>
              <a:rPr lang="it-IT" sz="1600" dirty="0"/>
              <a:t>DSAN INVARIANZA;</a:t>
            </a:r>
          </a:p>
          <a:p>
            <a:pPr marL="342900" indent="-342900">
              <a:buAutoNum type="arabicParenR"/>
            </a:pPr>
            <a:r>
              <a:rPr lang="it-IT" sz="1600" dirty="0"/>
              <a:t>DSAN FATTURE;</a:t>
            </a:r>
          </a:p>
          <a:p>
            <a:pPr marL="342900" indent="-342900">
              <a:buAutoNum type="arabicParenR"/>
            </a:pPr>
            <a:r>
              <a:rPr lang="it-IT" sz="1600" dirty="0"/>
              <a:t>DSAN AUTOCERTIFICAZIONE VIGENZA;</a:t>
            </a:r>
          </a:p>
          <a:p>
            <a:pPr marL="342900" indent="-342900">
              <a:buAutoNum type="arabicParenR"/>
            </a:pPr>
            <a:r>
              <a:rPr lang="it-IT" sz="1600" dirty="0"/>
              <a:t>DSAN LIBERATORIA FORNITORE;</a:t>
            </a:r>
          </a:p>
          <a:p>
            <a:pPr marL="342900" indent="-342900">
              <a:buAutoNum type="arabicParenR"/>
            </a:pPr>
            <a:r>
              <a:rPr lang="it-IT" sz="1600" dirty="0"/>
              <a:t>DSAN ELENCO BENI E TARGHETTE;</a:t>
            </a:r>
          </a:p>
          <a:p>
            <a:pPr marL="342900" indent="-342900">
              <a:buAutoNum type="arabicParenR"/>
            </a:pPr>
            <a:r>
              <a:rPr lang="it-IT" sz="1600" dirty="0"/>
              <a:t>TABELLA RENDICONTAZIONE SAL;</a:t>
            </a:r>
          </a:p>
          <a:p>
            <a:pPr marL="342900" indent="-342900">
              <a:buFontTx/>
              <a:buAutoNum type="arabicParenR"/>
            </a:pPr>
            <a:r>
              <a:rPr lang="it-IT" sz="1600" dirty="0"/>
              <a:t>DSAN CONFORMITA’/RELAZIONE TECNICA ASSEVERATA DI VARIAZIONE;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6D4559F-C3F6-1283-9E79-7AB15CB70DAB}"/>
              </a:ext>
            </a:extLst>
          </p:cNvPr>
          <p:cNvSpPr txBox="1"/>
          <p:nvPr/>
        </p:nvSpPr>
        <p:spPr>
          <a:xfrm>
            <a:off x="5036695" y="2930816"/>
            <a:ext cx="63558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it-IT" sz="1600" dirty="0"/>
              <a:t>RICHIESTA DI EROGAZIONE SAL;</a:t>
            </a:r>
          </a:p>
          <a:p>
            <a:pPr marL="342900" indent="-342900">
              <a:buAutoNum type="arabicParenR"/>
            </a:pPr>
            <a:r>
              <a:rPr lang="it-IT" sz="1600" dirty="0"/>
              <a:t>DSAN ANTIMAFIA;</a:t>
            </a:r>
          </a:p>
          <a:p>
            <a:pPr marL="342900" indent="-342900">
              <a:buAutoNum type="arabicParenR"/>
            </a:pPr>
            <a:r>
              <a:rPr lang="it-IT" sz="1600" dirty="0"/>
              <a:t>DSAN FAMILIARI CONVIVENTI;</a:t>
            </a:r>
          </a:p>
          <a:p>
            <a:pPr marL="342900" indent="-342900">
              <a:buAutoNum type="arabicParenR"/>
            </a:pPr>
            <a:r>
              <a:rPr lang="it-IT" sz="1600" dirty="0"/>
              <a:t>DSAN INVARIANZA;</a:t>
            </a:r>
          </a:p>
          <a:p>
            <a:pPr marL="342900" indent="-342900">
              <a:buAutoNum type="arabicParenR"/>
            </a:pPr>
            <a:r>
              <a:rPr lang="it-IT" sz="1600" dirty="0"/>
              <a:t>DSAN AUTOCERTIFICAZIONE VIGENZA;</a:t>
            </a:r>
          </a:p>
          <a:p>
            <a:pPr marL="342900" indent="-342900">
              <a:buAutoNum type="arabicParenR"/>
            </a:pPr>
            <a:r>
              <a:rPr lang="it-IT" sz="1600" dirty="0"/>
              <a:t>DSAN LIBERATORIA FORNITORE </a:t>
            </a:r>
            <a:r>
              <a:rPr lang="it-IT" sz="1200" dirty="0"/>
              <a:t>(relativa alle fatture del SAL precedente);</a:t>
            </a:r>
          </a:p>
          <a:p>
            <a:pPr marL="342900" indent="-342900">
              <a:buAutoNum type="arabicParenR"/>
            </a:pPr>
            <a:r>
              <a:rPr lang="it-IT" sz="1600" dirty="0"/>
              <a:t>DSAN ELENCO BENI E TARGHETTE;</a:t>
            </a:r>
          </a:p>
          <a:p>
            <a:pPr marL="342900" indent="-342900">
              <a:buAutoNum type="arabicParenR"/>
            </a:pPr>
            <a:r>
              <a:rPr lang="it-IT" sz="1600" dirty="0"/>
              <a:t>DSAN FATTURE;</a:t>
            </a:r>
          </a:p>
          <a:p>
            <a:pPr marL="342900" indent="-342900">
              <a:buAutoNum type="arabicParenR"/>
            </a:pPr>
            <a:r>
              <a:rPr lang="it-IT" sz="1600" dirty="0"/>
              <a:t>ELENCO FORNITORI CON IBAN;</a:t>
            </a:r>
          </a:p>
          <a:p>
            <a:pPr marL="342900" indent="-342900">
              <a:buAutoNum type="arabicParenR"/>
            </a:pPr>
            <a:r>
              <a:rPr lang="it-IT" sz="1600" dirty="0"/>
              <a:t>COMUNICAZIONE APERTURA CONTO CORRENTE VINCOLATO;</a:t>
            </a:r>
          </a:p>
          <a:p>
            <a:pPr marL="342900" indent="-342900">
              <a:buAutoNum type="arabicParenR"/>
            </a:pPr>
            <a:r>
              <a:rPr lang="it-IT" sz="1600" dirty="0"/>
              <a:t>COMUNICAZIONE CONTO CORRENTE ALTERNATIVO AL VINCOLATO;</a:t>
            </a:r>
          </a:p>
          <a:p>
            <a:pPr marL="342900" indent="-342900">
              <a:buAutoNum type="arabicParenR"/>
            </a:pPr>
            <a:r>
              <a:rPr lang="it-IT" sz="1600" dirty="0"/>
              <a:t>TABELLA RENDICONTAZIONE SAL;</a:t>
            </a:r>
          </a:p>
          <a:p>
            <a:pPr marL="342900" indent="-342900">
              <a:buFontTx/>
              <a:buAutoNum type="arabicParenR"/>
            </a:pPr>
            <a:r>
              <a:rPr lang="it-IT" sz="1600" dirty="0"/>
              <a:t>DSAN CONFORMITA’/RELAZIONE TECNICA ASSEVERATA DI VARIAZIONE;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F5F173E-96DA-55DD-9432-4D99CD970617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47232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413" y="433304"/>
            <a:ext cx="6594895" cy="1680387"/>
          </a:xfrm>
        </p:spPr>
        <p:txBody>
          <a:bodyPr>
            <a:normAutofit/>
          </a:bodyPr>
          <a:lstStyle/>
          <a:p>
            <a:r>
              <a:rPr lang="it-IT" u="sng" dirty="0"/>
              <a:t>ITER VALUTATIVO E SPESE AMMESSE</a:t>
            </a:r>
          </a:p>
        </p:txBody>
      </p:sp>
      <p:graphicFrame>
        <p:nvGraphicFramePr>
          <p:cNvPr id="9" name="CasellaDiTesto 8">
            <a:extLst>
              <a:ext uri="{FF2B5EF4-FFF2-40B4-BE49-F238E27FC236}">
                <a16:creationId xmlns:a16="http://schemas.microsoft.com/office/drawing/2014/main" id="{0550ADD4-8371-992D-FDB8-754C41A228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1707224"/>
              </p:ext>
            </p:extLst>
          </p:nvPr>
        </p:nvGraphicFramePr>
        <p:xfrm>
          <a:off x="284734" y="1652906"/>
          <a:ext cx="9953547" cy="1000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Immagine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382997-C9FB-3E4B-38B0-F7A9456365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295" y="433304"/>
            <a:ext cx="1419225" cy="86677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DBBC337-8244-6A53-5250-D1172AE1331A}"/>
              </a:ext>
            </a:extLst>
          </p:cNvPr>
          <p:cNvSpPr txBox="1"/>
          <p:nvPr/>
        </p:nvSpPr>
        <p:spPr>
          <a:xfrm>
            <a:off x="555413" y="2759151"/>
            <a:ext cx="885676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1600" dirty="0"/>
              <a:t>Ai sensi dell’art. 6 c. 9 del DD 12 aprile 2022 il soggetto gestore per ogni richiesta di erogazione è tenuto a:</a:t>
            </a:r>
          </a:p>
          <a:p>
            <a:r>
              <a:rPr lang="it-IT" sz="1600" dirty="0"/>
              <a:t>a) verificare la </a:t>
            </a:r>
            <a:r>
              <a:rPr lang="it-IT" sz="1600" b="1" u="sng" dirty="0"/>
              <a:t>regolarità</a:t>
            </a:r>
            <a:r>
              <a:rPr lang="it-IT" sz="1600" dirty="0"/>
              <a:t> e la </a:t>
            </a:r>
            <a:r>
              <a:rPr lang="it-IT" sz="1600" b="1" u="sng" dirty="0"/>
              <a:t>completezza</a:t>
            </a:r>
            <a:r>
              <a:rPr lang="it-IT" sz="1600" dirty="0"/>
              <a:t> della documentazione presentata in relazione alla modalità di erogazione prescelta; </a:t>
            </a:r>
          </a:p>
          <a:p>
            <a:r>
              <a:rPr lang="it-IT" sz="1600" dirty="0"/>
              <a:t>b) verificare la vigenza, la regolarità contributiva e l’assenza di cause di divieto di erogazione delle agevolazioni in relazione a quanto previsto dalla normativa antimafia, nonché, attraverso la Visura Deggendorf, se l’impresa beneficiaria rientra o meno nell’elenco dei soggetti tenuti alla restituzione di aiuti illegali oggetto di decisione di recupero; </a:t>
            </a:r>
          </a:p>
          <a:p>
            <a:r>
              <a:rPr lang="it-IT" sz="1600" dirty="0"/>
              <a:t>c) verificare la </a:t>
            </a:r>
            <a:r>
              <a:rPr lang="it-IT" sz="1600" b="1" u="sng" dirty="0"/>
              <a:t>corrispondenza</a:t>
            </a:r>
            <a:r>
              <a:rPr lang="it-IT" sz="1600" dirty="0"/>
              <a:t> tra la documentazione di spesa presentata e i beni previsti dal programma d’investimento, anche tenuto conto delle variazioni di cui all’articolo 9; </a:t>
            </a:r>
          </a:p>
          <a:p>
            <a:r>
              <a:rPr lang="it-IT" sz="1600" dirty="0"/>
              <a:t>d) determinare l’importo della quota di agevolazione da erogare in relazione ai titoli di spesa presentati; </a:t>
            </a:r>
          </a:p>
          <a:p>
            <a:r>
              <a:rPr lang="it-IT" sz="1600" dirty="0"/>
              <a:t>e) erogare, per le richieste per le quali l’attività di verifica si è conclusa con esito positivo, la quota di agevolazione sul conto corrente indicato dall’impresa beneficiaria in relazione alla modalità di erogazione prescelta. </a:t>
            </a:r>
          </a:p>
        </p:txBody>
      </p:sp>
      <p:pic>
        <p:nvPicPr>
          <p:cNvPr id="4" name="Immagine 5">
            <a:extLst>
              <a:ext uri="{FF2B5EF4-FFF2-40B4-BE49-F238E27FC236}">
                <a16:creationId xmlns:a16="http://schemas.microsoft.com/office/drawing/2014/main" id="{C3AC86D4-3ED4-6E23-39C3-BB9D73EC8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25" y="6313869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F48D491-0070-91EA-D52F-9E5F7048CF25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975308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413" y="433304"/>
            <a:ext cx="6594895" cy="1680387"/>
          </a:xfrm>
        </p:spPr>
        <p:txBody>
          <a:bodyPr>
            <a:normAutofit/>
          </a:bodyPr>
          <a:lstStyle/>
          <a:p>
            <a:r>
              <a:rPr lang="it-IT" u="sng" dirty="0"/>
              <a:t>ITER VALUTATIVO E SPESE AMMESSE</a:t>
            </a:r>
          </a:p>
        </p:txBody>
      </p:sp>
      <p:graphicFrame>
        <p:nvGraphicFramePr>
          <p:cNvPr id="9" name="CasellaDiTesto 8">
            <a:extLst>
              <a:ext uri="{FF2B5EF4-FFF2-40B4-BE49-F238E27FC236}">
                <a16:creationId xmlns:a16="http://schemas.microsoft.com/office/drawing/2014/main" id="{0550ADD4-8371-992D-FDB8-754C41A228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5933294"/>
              </p:ext>
            </p:extLst>
          </p:nvPr>
        </p:nvGraphicFramePr>
        <p:xfrm>
          <a:off x="284734" y="1652906"/>
          <a:ext cx="9953547" cy="1000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Immagine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382997-C9FB-3E4B-38B0-F7A9456365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295" y="433304"/>
            <a:ext cx="1419225" cy="866775"/>
          </a:xfrm>
          <a:prstGeom prst="rect">
            <a:avLst/>
          </a:prstGeom>
        </p:spPr>
      </p:pic>
      <p:pic>
        <p:nvPicPr>
          <p:cNvPr id="3" name="Immagine 5">
            <a:extLst>
              <a:ext uri="{FF2B5EF4-FFF2-40B4-BE49-F238E27FC236}">
                <a16:creationId xmlns:a16="http://schemas.microsoft.com/office/drawing/2014/main" id="{BA7196E0-25C9-E78C-E36D-93E435726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25" y="6313869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1AAB8B-6A52-6C85-10F2-833AE2FC6317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DBBC337-8244-6A53-5250-D1172AE1331A}"/>
              </a:ext>
            </a:extLst>
          </p:cNvPr>
          <p:cNvSpPr txBox="1"/>
          <p:nvPr/>
        </p:nvSpPr>
        <p:spPr>
          <a:xfrm>
            <a:off x="555413" y="2759151"/>
            <a:ext cx="885676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1" u="sng" dirty="0"/>
              <a:t>Ai fini della regolarità: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Il primo impegno giuridicamente rilevante deve essere successivo alla data della presentazione della domanda;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I titoli di spesa devono essere </a:t>
            </a:r>
            <a:r>
              <a:rPr lang="it-IT" sz="1600" b="1" u="sng" dirty="0"/>
              <a:t>interamente pagati </a:t>
            </a:r>
            <a:r>
              <a:rPr lang="it-IT" sz="1600" dirty="0"/>
              <a:t>in caso di conto corrente ordinario;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Le fatture emesse dai fornitori italiani devono essere inviate nel formato elettronico (PDF dell’XML), in caso di fornitori esteri presentare copia della fattura in formato PDF.</a:t>
            </a:r>
          </a:p>
          <a:p>
            <a:pPr marL="285750" indent="-285750">
              <a:buFontTx/>
              <a:buChar char="-"/>
            </a:pPr>
            <a:r>
              <a:rPr lang="it-IT" sz="1600" b="1" dirty="0"/>
              <a:t>I titoli di spesa o di pagamento, per evitare il doppio finanziamento, devono contenere all’interno della descrizione la dicitura di annullo prevista dall’art. 6 commi 6 e 7 del DD 12 aprile 2022;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I pagamenti devono essere effettuati attraverso modalità che consentano la loro piena tracciabilità e la loro riconducibilità ai titoli di spesa a cui si riferiscono. A tal fine, nel caso in cui l’impresa beneficiaria abbia scelto la modalità di erogazione mediante un conto corrente bancario ordinario e non dedicato, è tenuta a effettuare distinti pagamenti per ciascuno dei titoli di spesa, esclusivamente attraverso bonifico bancario, SEPA Credit Transfer o con ricevute bancarie (RI.BA.); </a:t>
            </a:r>
          </a:p>
        </p:txBody>
      </p:sp>
    </p:spTree>
    <p:extLst>
      <p:ext uri="{BB962C8B-B14F-4D97-AF65-F5344CB8AC3E}">
        <p14:creationId xmlns:p14="http://schemas.microsoft.com/office/powerpoint/2010/main" val="3900656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34" y="177689"/>
            <a:ext cx="6594895" cy="1680387"/>
          </a:xfrm>
        </p:spPr>
        <p:txBody>
          <a:bodyPr>
            <a:normAutofit/>
          </a:bodyPr>
          <a:lstStyle/>
          <a:p>
            <a:r>
              <a:rPr lang="it-IT" u="sng" dirty="0"/>
              <a:t>ITER VALUTATIVO E SPESE AMMESSE</a:t>
            </a:r>
          </a:p>
        </p:txBody>
      </p:sp>
      <p:graphicFrame>
        <p:nvGraphicFramePr>
          <p:cNvPr id="9" name="CasellaDiTesto 8">
            <a:extLst>
              <a:ext uri="{FF2B5EF4-FFF2-40B4-BE49-F238E27FC236}">
                <a16:creationId xmlns:a16="http://schemas.microsoft.com/office/drawing/2014/main" id="{0550ADD4-8371-992D-FDB8-754C41A228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2810908"/>
              </p:ext>
            </p:extLst>
          </p:nvPr>
        </p:nvGraphicFramePr>
        <p:xfrm>
          <a:off x="284734" y="1403934"/>
          <a:ext cx="9953547" cy="1000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5" name="Immagine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382997-C9FB-3E4B-38B0-F7A94563659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677" y="148491"/>
            <a:ext cx="1419225" cy="86677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DBBC337-8244-6A53-5250-D1172AE1331A}"/>
              </a:ext>
            </a:extLst>
          </p:cNvPr>
          <p:cNvSpPr txBox="1"/>
          <p:nvPr/>
        </p:nvSpPr>
        <p:spPr>
          <a:xfrm>
            <a:off x="973454" y="2401237"/>
            <a:ext cx="3553575" cy="2971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titoli di spesa (fatture) emessi in data </a:t>
            </a:r>
            <a:r>
              <a:rPr lang="it-IT" sz="1600" b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PRECEDENTE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al provvedimento di concessione in cui manca o è apposta parzialmente la dicitura di annullo prevista all’art. 6 c. 7 </a:t>
            </a:r>
            <a:r>
              <a:rPr lang="it-IT" sz="1600" b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saranno ammessi se e solo se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riportano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all’interno della descrizione, 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almeno l’indicazione dell’ID progetto (IS010XXX) </a:t>
            </a:r>
            <a:r>
              <a:rPr lang="it-IT" sz="1600" b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il riferimento al DM 10 febbraio 2022. </a:t>
            </a:r>
            <a:endParaRPr lang="it-IT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61DC21C-BC15-826F-DED2-89D7417CF923}"/>
              </a:ext>
            </a:extLst>
          </p:cNvPr>
          <p:cNvSpPr txBox="1"/>
          <p:nvPr/>
        </p:nvSpPr>
        <p:spPr>
          <a:xfrm>
            <a:off x="5583836" y="2470326"/>
            <a:ext cx="3829987" cy="24448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titoli di spesa (fatture) emessi in data </a:t>
            </a:r>
            <a:r>
              <a:rPr lang="it-IT" sz="1600" b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SUCCESSIVA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 provvedimento di concessione in cui manca o è apposta parzialmente la dicitura di annullo prevista all’art. 6 c. 6 </a:t>
            </a:r>
            <a:r>
              <a:rPr lang="it-IT" sz="1600" b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saranno ammessi se e solo se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riportano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all’interno della descrizione, 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almeno l’indicazione del CUP </a:t>
            </a:r>
            <a:r>
              <a:rPr lang="it-IT" sz="1600" b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dell’ID progetto (IS010XXX)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CF2CC68-33B4-3D61-6601-A4A0DF7C150B}"/>
              </a:ext>
            </a:extLst>
          </p:cNvPr>
          <p:cNvSpPr txBox="1"/>
          <p:nvPr/>
        </p:nvSpPr>
        <p:spPr>
          <a:xfrm>
            <a:off x="973454" y="5345591"/>
            <a:ext cx="8109679" cy="1256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Nel caso in cui non sia stato rispettato quanto previsto ai punti precedenti, sarà necessario procedere con lo storno tramite nota di credito e nuova emissione della stessa con la dicitura di annullo corretta prevista. </a:t>
            </a:r>
          </a:p>
        </p:txBody>
      </p:sp>
      <p:pic>
        <p:nvPicPr>
          <p:cNvPr id="3" name="Immagine 5">
            <a:extLst>
              <a:ext uri="{FF2B5EF4-FFF2-40B4-BE49-F238E27FC236}">
                <a16:creationId xmlns:a16="http://schemas.microsoft.com/office/drawing/2014/main" id="{6FE0E21E-5ABA-1433-E1C0-4A9E4AC43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25" y="6313869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55A9E480-0D9E-6A38-2423-10237DF8D3BF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28428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34" y="303189"/>
            <a:ext cx="6594895" cy="1680387"/>
          </a:xfrm>
        </p:spPr>
        <p:txBody>
          <a:bodyPr>
            <a:normAutofit/>
          </a:bodyPr>
          <a:lstStyle/>
          <a:p>
            <a:r>
              <a:rPr lang="it-IT" u="sng" dirty="0"/>
              <a:t>VARIAZIONI</a:t>
            </a:r>
          </a:p>
        </p:txBody>
      </p:sp>
      <p:graphicFrame>
        <p:nvGraphicFramePr>
          <p:cNvPr id="9" name="CasellaDiTesto 8">
            <a:extLst>
              <a:ext uri="{FF2B5EF4-FFF2-40B4-BE49-F238E27FC236}">
                <a16:creationId xmlns:a16="http://schemas.microsoft.com/office/drawing/2014/main" id="{0550ADD4-8371-992D-FDB8-754C41A228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1426430"/>
              </p:ext>
            </p:extLst>
          </p:nvPr>
        </p:nvGraphicFramePr>
        <p:xfrm>
          <a:off x="284734" y="1143383"/>
          <a:ext cx="9953547" cy="1260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Immagine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382997-C9FB-3E4B-38B0-F7A9456365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677" y="148491"/>
            <a:ext cx="1419225" cy="866775"/>
          </a:xfrm>
          <a:prstGeom prst="rect">
            <a:avLst/>
          </a:prstGeom>
        </p:spPr>
      </p:pic>
      <p:sp>
        <p:nvSpPr>
          <p:cNvPr id="5" name="Ovale 4">
            <a:extLst>
              <a:ext uri="{FF2B5EF4-FFF2-40B4-BE49-F238E27FC236}">
                <a16:creationId xmlns:a16="http://schemas.microsoft.com/office/drawing/2014/main" id="{159F8E9C-C28A-1C29-656F-FE1A25B0DE5D}"/>
              </a:ext>
            </a:extLst>
          </p:cNvPr>
          <p:cNvSpPr/>
          <p:nvPr/>
        </p:nvSpPr>
        <p:spPr>
          <a:xfrm>
            <a:off x="277223" y="2683251"/>
            <a:ext cx="3507777" cy="363924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7D0C77C3-BD0E-36EE-52AA-5777544FA520}"/>
              </a:ext>
            </a:extLst>
          </p:cNvPr>
          <p:cNvSpPr/>
          <p:nvPr/>
        </p:nvSpPr>
        <p:spPr>
          <a:xfrm>
            <a:off x="6645600" y="2626525"/>
            <a:ext cx="3507777" cy="363924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8A9B3246-A34A-C28F-3EFF-DDB5EB800634}"/>
              </a:ext>
            </a:extLst>
          </p:cNvPr>
          <p:cNvSpPr/>
          <p:nvPr/>
        </p:nvSpPr>
        <p:spPr>
          <a:xfrm>
            <a:off x="3465166" y="2626524"/>
            <a:ext cx="3507777" cy="3639245"/>
          </a:xfrm>
          <a:prstGeom prst="ellipse">
            <a:avLst/>
          </a:prstGeom>
          <a:gradFill>
            <a:gsLst>
              <a:gs pos="0">
                <a:srgbClr val="53963C"/>
              </a:gs>
              <a:gs pos="0">
                <a:schemeClr val="accent1">
                  <a:hueOff val="0"/>
                  <a:satOff val="0"/>
                  <a:lumOff val="0"/>
                  <a:alphaOff val="0"/>
                  <a:tint val="96000"/>
                  <a:lumMod val="100000"/>
                </a:schemeClr>
              </a:gs>
              <a:gs pos="63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AE1786B-6233-0794-2BF1-755D3CC1EC97}"/>
              </a:ext>
            </a:extLst>
          </p:cNvPr>
          <p:cNvSpPr txBox="1"/>
          <p:nvPr/>
        </p:nvSpPr>
        <p:spPr>
          <a:xfrm>
            <a:off x="852421" y="3487961"/>
            <a:ext cx="22884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/>
              <a:t>VARIAZIONI </a:t>
            </a:r>
          </a:p>
          <a:p>
            <a:pPr algn="ctr"/>
            <a:r>
              <a:rPr lang="it-IT" b="1" u="sng" dirty="0"/>
              <a:t>SEDE </a:t>
            </a:r>
          </a:p>
          <a:p>
            <a:pPr algn="ctr"/>
            <a:r>
              <a:rPr lang="it-IT" b="1" u="sng" dirty="0"/>
              <a:t>E </a:t>
            </a:r>
          </a:p>
          <a:p>
            <a:pPr algn="ctr"/>
            <a:r>
              <a:rPr lang="it-IT" b="1" u="sng" dirty="0"/>
              <a:t>OBIETTIVI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78E4023-18F9-229C-1D08-8F8066CDB386}"/>
              </a:ext>
            </a:extLst>
          </p:cNvPr>
          <p:cNvSpPr txBox="1"/>
          <p:nvPr/>
        </p:nvSpPr>
        <p:spPr>
          <a:xfrm>
            <a:off x="4104834" y="3516325"/>
            <a:ext cx="228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/>
              <a:t>VARIAZIONI SIGNIFICATIVE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Beni non previsti in domanda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37005BC6-2D9A-C44A-8906-2B6BBF32ED9C}"/>
              </a:ext>
            </a:extLst>
          </p:cNvPr>
          <p:cNvSpPr txBox="1"/>
          <p:nvPr/>
        </p:nvSpPr>
        <p:spPr>
          <a:xfrm>
            <a:off x="7218956" y="3497539"/>
            <a:ext cx="2288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/>
              <a:t>VARIAZIONI NON SIGNIFICATIVE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0034A7DA-219C-55D8-C28B-6D6DC7D85D4F}"/>
              </a:ext>
            </a:extLst>
          </p:cNvPr>
          <p:cNvSpPr txBox="1"/>
          <p:nvPr/>
        </p:nvSpPr>
        <p:spPr>
          <a:xfrm>
            <a:off x="7390041" y="4141652"/>
            <a:ext cx="2288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1600" dirty="0"/>
              <a:t>Fornitore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Prezzo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Beni in upgrade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Sostituzione con beni simili</a:t>
            </a:r>
          </a:p>
        </p:txBody>
      </p:sp>
      <p:pic>
        <p:nvPicPr>
          <p:cNvPr id="3" name="Immagine 5">
            <a:extLst>
              <a:ext uri="{FF2B5EF4-FFF2-40B4-BE49-F238E27FC236}">
                <a16:creationId xmlns:a16="http://schemas.microsoft.com/office/drawing/2014/main" id="{B3E9CD8C-4B4A-5C3F-5EFB-395890C3E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25" y="6313869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C9DE1D-030F-13CF-7A60-EA2DDB9C75E1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4FF9456-BE69-0BEF-2B25-6B2D70AA0439}"/>
              </a:ext>
            </a:extLst>
          </p:cNvPr>
          <p:cNvSpPr txBox="1"/>
          <p:nvPr/>
        </p:nvSpPr>
        <p:spPr>
          <a:xfrm>
            <a:off x="740626" y="5316818"/>
            <a:ext cx="2398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Art.13 c. 1 </a:t>
            </a:r>
          </a:p>
          <a:p>
            <a:pPr algn="ctr"/>
            <a:r>
              <a:rPr lang="it-IT" sz="1400" dirty="0"/>
              <a:t>DM 10/02/2022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02AB25F-DB69-4EF2-7C35-70FB0306A506}"/>
              </a:ext>
            </a:extLst>
          </p:cNvPr>
          <p:cNvSpPr txBox="1"/>
          <p:nvPr/>
        </p:nvSpPr>
        <p:spPr>
          <a:xfrm>
            <a:off x="3994876" y="5408846"/>
            <a:ext cx="2398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Art.9 c. 4 e 5 </a:t>
            </a:r>
          </a:p>
          <a:p>
            <a:pPr algn="ctr"/>
            <a:r>
              <a:rPr lang="it-IT" sz="1400" dirty="0"/>
              <a:t>DD 12/04/2022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78F593A-60EB-3747-CBFB-6F49B66A66C7}"/>
              </a:ext>
            </a:extLst>
          </p:cNvPr>
          <p:cNvSpPr txBox="1"/>
          <p:nvPr/>
        </p:nvSpPr>
        <p:spPr>
          <a:xfrm>
            <a:off x="7163982" y="5465091"/>
            <a:ext cx="2398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Art.9 c. 4 e 5 </a:t>
            </a:r>
          </a:p>
          <a:p>
            <a:pPr algn="ctr"/>
            <a:r>
              <a:rPr lang="it-IT" sz="1400" dirty="0"/>
              <a:t>DD 12/04/2022</a:t>
            </a:r>
          </a:p>
        </p:txBody>
      </p:sp>
    </p:spTree>
    <p:extLst>
      <p:ext uri="{BB962C8B-B14F-4D97-AF65-F5344CB8AC3E}">
        <p14:creationId xmlns:p14="http://schemas.microsoft.com/office/powerpoint/2010/main" val="214773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78B8C-0666-D191-34AD-10EFB1E0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34" y="303189"/>
            <a:ext cx="6594895" cy="1680387"/>
          </a:xfrm>
        </p:spPr>
        <p:txBody>
          <a:bodyPr>
            <a:normAutofit/>
          </a:bodyPr>
          <a:lstStyle/>
          <a:p>
            <a:r>
              <a:rPr lang="it-IT" u="sng" dirty="0"/>
              <a:t>VARIAZIONI</a:t>
            </a:r>
          </a:p>
        </p:txBody>
      </p:sp>
      <p:graphicFrame>
        <p:nvGraphicFramePr>
          <p:cNvPr id="9" name="CasellaDiTesto 8">
            <a:extLst>
              <a:ext uri="{FF2B5EF4-FFF2-40B4-BE49-F238E27FC236}">
                <a16:creationId xmlns:a16="http://schemas.microsoft.com/office/drawing/2014/main" id="{0550ADD4-8371-992D-FDB8-754C41A228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9066466"/>
              </p:ext>
            </p:extLst>
          </p:nvPr>
        </p:nvGraphicFramePr>
        <p:xfrm>
          <a:off x="284734" y="1143383"/>
          <a:ext cx="9953547" cy="1260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Immagine 1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382997-C9FB-3E4B-38B0-F7A9456365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677" y="148491"/>
            <a:ext cx="1419225" cy="866775"/>
          </a:xfrm>
          <a:prstGeom prst="rect">
            <a:avLst/>
          </a:prstGeom>
        </p:spPr>
      </p:pic>
      <p:sp>
        <p:nvSpPr>
          <p:cNvPr id="5" name="Ovale 4">
            <a:extLst>
              <a:ext uri="{FF2B5EF4-FFF2-40B4-BE49-F238E27FC236}">
                <a16:creationId xmlns:a16="http://schemas.microsoft.com/office/drawing/2014/main" id="{159F8E9C-C28A-1C29-656F-FE1A25B0DE5D}"/>
              </a:ext>
            </a:extLst>
          </p:cNvPr>
          <p:cNvSpPr/>
          <p:nvPr/>
        </p:nvSpPr>
        <p:spPr>
          <a:xfrm>
            <a:off x="284732" y="2641655"/>
            <a:ext cx="3507777" cy="363924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7D0C77C3-BD0E-36EE-52AA-5777544FA520}"/>
              </a:ext>
            </a:extLst>
          </p:cNvPr>
          <p:cNvSpPr/>
          <p:nvPr/>
        </p:nvSpPr>
        <p:spPr>
          <a:xfrm>
            <a:off x="6645600" y="2626525"/>
            <a:ext cx="3507777" cy="363924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8A9B3246-A34A-C28F-3EFF-DDB5EB800634}"/>
              </a:ext>
            </a:extLst>
          </p:cNvPr>
          <p:cNvSpPr/>
          <p:nvPr/>
        </p:nvSpPr>
        <p:spPr>
          <a:xfrm>
            <a:off x="3465166" y="2652758"/>
            <a:ext cx="3507777" cy="3639245"/>
          </a:xfrm>
          <a:prstGeom prst="ellipse">
            <a:avLst/>
          </a:prstGeom>
          <a:gradFill>
            <a:gsLst>
              <a:gs pos="0">
                <a:srgbClr val="53963C"/>
              </a:gs>
              <a:gs pos="0">
                <a:schemeClr val="accent1">
                  <a:hueOff val="0"/>
                  <a:satOff val="0"/>
                  <a:lumOff val="0"/>
                  <a:alphaOff val="0"/>
                  <a:tint val="96000"/>
                  <a:lumMod val="100000"/>
                </a:schemeClr>
              </a:gs>
              <a:gs pos="63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AE1786B-6233-0794-2BF1-755D3CC1EC97}"/>
              </a:ext>
            </a:extLst>
          </p:cNvPr>
          <p:cNvSpPr txBox="1"/>
          <p:nvPr/>
        </p:nvSpPr>
        <p:spPr>
          <a:xfrm>
            <a:off x="894379" y="2921315"/>
            <a:ext cx="2288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/>
              <a:t>VARIAZIONI SEDE E OBIETTIVI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12A0D43-1534-30B4-F1AE-444508DF8105}"/>
              </a:ext>
            </a:extLst>
          </p:cNvPr>
          <p:cNvSpPr txBox="1"/>
          <p:nvPr/>
        </p:nvSpPr>
        <p:spPr>
          <a:xfrm>
            <a:off x="894379" y="3897443"/>
            <a:ext cx="22884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Comunicare l’informazione tempestivamente all’Agenzia allegando la relativa documentazione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78E4023-18F9-229C-1D08-8F8066CDB386}"/>
              </a:ext>
            </a:extLst>
          </p:cNvPr>
          <p:cNvSpPr txBox="1"/>
          <p:nvPr/>
        </p:nvSpPr>
        <p:spPr>
          <a:xfrm>
            <a:off x="3981501" y="2921315"/>
            <a:ext cx="2288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/>
              <a:t>VARIAZIONI SIGNIFICATIVE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37005BC6-2D9A-C44A-8906-2B6BBF32ED9C}"/>
              </a:ext>
            </a:extLst>
          </p:cNvPr>
          <p:cNvSpPr txBox="1"/>
          <p:nvPr/>
        </p:nvSpPr>
        <p:spPr>
          <a:xfrm>
            <a:off x="7255249" y="2921316"/>
            <a:ext cx="2288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/>
              <a:t>VARIAZIONI NON SIGNIFICATIVE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0260360A-3A73-DF1D-AFC5-75B2B336B844}"/>
              </a:ext>
            </a:extLst>
          </p:cNvPr>
          <p:cNvSpPr txBox="1"/>
          <p:nvPr/>
        </p:nvSpPr>
        <p:spPr>
          <a:xfrm>
            <a:off x="3941247" y="3651221"/>
            <a:ext cx="26070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La valutazione verrà effettuata nell’ambito della verifica tecnica del SAL, è necessario presentare la relazione tecnica asseverata di variazione redatta da un tecnico abilitato 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0034A7DA-219C-55D8-C28B-6D6DC7D85D4F}"/>
              </a:ext>
            </a:extLst>
          </p:cNvPr>
          <p:cNvSpPr txBox="1"/>
          <p:nvPr/>
        </p:nvSpPr>
        <p:spPr>
          <a:xfrm>
            <a:off x="7348561" y="3774331"/>
            <a:ext cx="22884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La valutazione verrà effettuata nell’ambito della verifica amministrativa del SAL, è necessario presentare la DSAN di conformità a firma del Legale Rappresentante</a:t>
            </a:r>
          </a:p>
        </p:txBody>
      </p:sp>
      <p:pic>
        <p:nvPicPr>
          <p:cNvPr id="3" name="Immagine 5">
            <a:extLst>
              <a:ext uri="{FF2B5EF4-FFF2-40B4-BE49-F238E27FC236}">
                <a16:creationId xmlns:a16="http://schemas.microsoft.com/office/drawing/2014/main" id="{B3E9CD8C-4B4A-5C3F-5EFB-395890C3E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025" y="6313869"/>
            <a:ext cx="1809975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BE65D32-21C4-83A6-5D73-437A590ABFC6}"/>
              </a:ext>
            </a:extLst>
          </p:cNvPr>
          <p:cNvSpPr txBox="1"/>
          <p:nvPr/>
        </p:nvSpPr>
        <p:spPr>
          <a:xfrm>
            <a:off x="11392525" y="6008899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74738225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506</TotalTime>
  <Words>1777</Words>
  <Application>Microsoft Office PowerPoint</Application>
  <PresentationFormat>Widescreen</PresentationFormat>
  <Paragraphs>146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</vt:lpstr>
      <vt:lpstr>Wingdings 3</vt:lpstr>
      <vt:lpstr>Sfaccettatura</vt:lpstr>
      <vt:lpstr>Investimenti Sostenibili 4.0  DM 10 FEBBRAIO 2022  DD 12 APRILE 2022 </vt:lpstr>
      <vt:lpstr>PRESENTAZIONE SAL</vt:lpstr>
      <vt:lpstr>MODALITA’ DI  EROGAZIONE </vt:lpstr>
      <vt:lpstr>DOCUMENTAZIONE PROPEDEUTICA ALLA RICHIESTA DI EROGAZIONE</vt:lpstr>
      <vt:lpstr>ITER VALUTATIVO E SPESE AMMESSE</vt:lpstr>
      <vt:lpstr>ITER VALUTATIVO E SPESE AMMESSE</vt:lpstr>
      <vt:lpstr>ITER VALUTATIVO E SPESE AMMESSE</vt:lpstr>
      <vt:lpstr>VARIAZIONI</vt:lpstr>
      <vt:lpstr>VARIAZIONI</vt:lpstr>
      <vt:lpstr>TEMPISTICHE</vt:lpstr>
      <vt:lpstr>TEMPISTICHE</vt:lpstr>
      <vt:lpstr>DA EVITARE</vt:lpstr>
      <vt:lpstr>INFORMAZIONI UTILI</vt:lpstr>
    </vt:vector>
  </TitlesOfParts>
  <Company>INVITALIA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 10 FEBBRAIO 2022 DD 12 APRILE 2022</dc:title>
  <dc:creator>Caturano Piera</dc:creator>
  <cp:lastModifiedBy>Caturano Piera</cp:lastModifiedBy>
  <cp:revision>21</cp:revision>
  <dcterms:created xsi:type="dcterms:W3CDTF">2023-04-03T16:31:11Z</dcterms:created>
  <dcterms:modified xsi:type="dcterms:W3CDTF">2023-04-12T07:30:12Z</dcterms:modified>
</cp:coreProperties>
</file>